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50"/>
  </p:notesMasterIdLst>
  <p:handoutMasterIdLst>
    <p:handoutMasterId r:id="rId51"/>
  </p:handoutMasterIdLst>
  <p:sldIdLst>
    <p:sldId id="352" r:id="rId2"/>
    <p:sldId id="538" r:id="rId3"/>
    <p:sldId id="497" r:id="rId4"/>
    <p:sldId id="543" r:id="rId5"/>
    <p:sldId id="501" r:id="rId6"/>
    <p:sldId id="546" r:id="rId7"/>
    <p:sldId id="549" r:id="rId8"/>
    <p:sldId id="550" r:id="rId9"/>
    <p:sldId id="551" r:id="rId10"/>
    <p:sldId id="552" r:id="rId11"/>
    <p:sldId id="554" r:id="rId12"/>
    <p:sldId id="555" r:id="rId13"/>
    <p:sldId id="556" r:id="rId14"/>
    <p:sldId id="553" r:id="rId15"/>
    <p:sldId id="557" r:id="rId16"/>
    <p:sldId id="558" r:id="rId17"/>
    <p:sldId id="560" r:id="rId18"/>
    <p:sldId id="561" r:id="rId19"/>
    <p:sldId id="562" r:id="rId20"/>
    <p:sldId id="566" r:id="rId21"/>
    <p:sldId id="565" r:id="rId22"/>
    <p:sldId id="563" r:id="rId23"/>
    <p:sldId id="564" r:id="rId24"/>
    <p:sldId id="567" r:id="rId25"/>
    <p:sldId id="569" r:id="rId26"/>
    <p:sldId id="568" r:id="rId27"/>
    <p:sldId id="570" r:id="rId28"/>
    <p:sldId id="572" r:id="rId29"/>
    <p:sldId id="573" r:id="rId30"/>
    <p:sldId id="575" r:id="rId31"/>
    <p:sldId id="574" r:id="rId32"/>
    <p:sldId id="571" r:id="rId33"/>
    <p:sldId id="576" r:id="rId34"/>
    <p:sldId id="580" r:id="rId35"/>
    <p:sldId id="577" r:id="rId36"/>
    <p:sldId id="579" r:id="rId37"/>
    <p:sldId id="581" r:id="rId38"/>
    <p:sldId id="582" r:id="rId39"/>
    <p:sldId id="584" r:id="rId40"/>
    <p:sldId id="585" r:id="rId41"/>
    <p:sldId id="586" r:id="rId42"/>
    <p:sldId id="587" r:id="rId43"/>
    <p:sldId id="583" r:id="rId44"/>
    <p:sldId id="578" r:id="rId45"/>
    <p:sldId id="588" r:id="rId46"/>
    <p:sldId id="589" r:id="rId47"/>
    <p:sldId id="536" r:id="rId48"/>
    <p:sldId id="341" r:id="rId49"/>
  </p:sldIdLst>
  <p:sldSz cx="12192000" cy="6858000"/>
  <p:notesSz cx="6858000" cy="9144000"/>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5B4"/>
    <a:srgbClr val="FF9409"/>
    <a:srgbClr val="D27800"/>
    <a:srgbClr val="58C9E8"/>
    <a:srgbClr val="529C6B"/>
    <a:srgbClr val="C1E9C1"/>
    <a:srgbClr val="EDB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18" autoAdjust="0"/>
    <p:restoredTop sz="87253" autoAdjust="0"/>
  </p:normalViewPr>
  <p:slideViewPr>
    <p:cSldViewPr snapToGrid="0">
      <p:cViewPr varScale="1">
        <p:scale>
          <a:sx n="88" d="100"/>
          <a:sy n="88" d="100"/>
        </p:scale>
        <p:origin x="87" y="42"/>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notesViewPr>
    <p:cSldViewPr snapToGrid="0">
      <p:cViewPr varScale="1">
        <p:scale>
          <a:sx n="78" d="100"/>
          <a:sy n="78" d="100"/>
        </p:scale>
        <p:origin x="2709"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44DAC75-396F-4FDB-8BE0-CA33BB1C32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6C4871D-DDEA-447A-97E8-429A495A20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6B6733-D6EA-4356-9C86-D365C2A991E3}" type="datetimeFigureOut">
              <a:rPr lang="zh-CN" altLang="en-US" smtClean="0"/>
              <a:t>2023/5/30</a:t>
            </a:fld>
            <a:endParaRPr lang="zh-CN" altLang="en-US"/>
          </a:p>
        </p:txBody>
      </p:sp>
      <p:sp>
        <p:nvSpPr>
          <p:cNvPr id="4" name="页脚占位符 3">
            <a:extLst>
              <a:ext uri="{FF2B5EF4-FFF2-40B4-BE49-F238E27FC236}">
                <a16:creationId xmlns:a16="http://schemas.microsoft.com/office/drawing/2014/main" id="{6575BB1E-D22E-4A14-A420-F73EF3734B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85FB482-C401-4FF0-86AA-695D859653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850980-7627-48BF-80EE-3F52ECE570F6}" type="slidenum">
              <a:rPr lang="zh-CN" altLang="en-US" smtClean="0"/>
              <a:t>‹#›</a:t>
            </a:fld>
            <a:endParaRPr lang="zh-CN" altLang="en-US"/>
          </a:p>
        </p:txBody>
      </p:sp>
    </p:spTree>
    <p:extLst>
      <p:ext uri="{BB962C8B-B14F-4D97-AF65-F5344CB8AC3E}">
        <p14:creationId xmlns:p14="http://schemas.microsoft.com/office/powerpoint/2010/main" val="237119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35191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231423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1436501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3705213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4023322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3100066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133105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4228065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12552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450186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定义域为空集的函数称为“空函数”，并且按照函数相等的定义可以证明空函数唯一。</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2831606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1177866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2933418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1799437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4114286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2940970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55389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274679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240262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3568213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196738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127648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5851779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3710956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2689328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3475153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1522085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3312113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2810396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1746626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3352078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3041634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3413791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3098477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1573464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447928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42</a:t>
            </a:fld>
            <a:endParaRPr lang="zh-CN" altLang="en-US"/>
          </a:p>
        </p:txBody>
      </p:sp>
    </p:spTree>
    <p:extLst>
      <p:ext uri="{BB962C8B-B14F-4D97-AF65-F5344CB8AC3E}">
        <p14:creationId xmlns:p14="http://schemas.microsoft.com/office/powerpoint/2010/main" val="630241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58331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1759175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45</a:t>
            </a:fld>
            <a:endParaRPr lang="zh-CN" altLang="en-US"/>
          </a:p>
        </p:txBody>
      </p:sp>
    </p:spTree>
    <p:extLst>
      <p:ext uri="{BB962C8B-B14F-4D97-AF65-F5344CB8AC3E}">
        <p14:creationId xmlns:p14="http://schemas.microsoft.com/office/powerpoint/2010/main" val="3296825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46</a:t>
            </a:fld>
            <a:endParaRPr lang="zh-CN" altLang="en-US"/>
          </a:p>
        </p:txBody>
      </p:sp>
    </p:spTree>
    <p:extLst>
      <p:ext uri="{BB962C8B-B14F-4D97-AF65-F5344CB8AC3E}">
        <p14:creationId xmlns:p14="http://schemas.microsoft.com/office/powerpoint/2010/main" val="1431873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47</a:t>
            </a:fld>
            <a:endParaRPr lang="zh-CN" altLang="en-US"/>
          </a:p>
        </p:txBody>
      </p:sp>
    </p:spTree>
    <p:extLst>
      <p:ext uri="{BB962C8B-B14F-4D97-AF65-F5344CB8AC3E}">
        <p14:creationId xmlns:p14="http://schemas.microsoft.com/office/powerpoint/2010/main" val="4041534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257502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225284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243074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2174180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251318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78876C5-8D70-44DA-8771-E5D1B3743097}"/>
              </a:ext>
            </a:extLst>
          </p:cNvPr>
          <p:cNvSpPr/>
          <p:nvPr userDrawn="1"/>
        </p:nvSpPr>
        <p:spPr>
          <a:xfrm>
            <a:off x="-1" y="0"/>
            <a:ext cx="1745109" cy="983077"/>
          </a:xfrm>
          <a:prstGeom prst="rect">
            <a:avLst/>
          </a:prstGeom>
          <a:solidFill>
            <a:srgbClr val="C1E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FEB0E43-26D8-4AE9-8451-2D5A79D1668B}"/>
              </a:ext>
            </a:extLst>
          </p:cNvPr>
          <p:cNvSpPr/>
          <p:nvPr userDrawn="1"/>
        </p:nvSpPr>
        <p:spPr>
          <a:xfrm>
            <a:off x="1745109" y="983077"/>
            <a:ext cx="10491329" cy="5874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60203E8C-7E1D-4367-9EA2-2A59F9729AFD}"/>
              </a:ext>
            </a:extLst>
          </p:cNvPr>
          <p:cNvCxnSpPr>
            <a:cxnSpLocks/>
          </p:cNvCxnSpPr>
          <p:nvPr userDrawn="1"/>
        </p:nvCxnSpPr>
        <p:spPr>
          <a:xfrm>
            <a:off x="1745109" y="0"/>
            <a:ext cx="0" cy="685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5EB5EB5-BB5D-4C73-92AB-80FC04BA49B8}"/>
              </a:ext>
            </a:extLst>
          </p:cNvPr>
          <p:cNvCxnSpPr>
            <a:cxnSpLocks/>
          </p:cNvCxnSpPr>
          <p:nvPr userDrawn="1"/>
        </p:nvCxnSpPr>
        <p:spPr>
          <a:xfrm flipH="1">
            <a:off x="0" y="983077"/>
            <a:ext cx="122364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80FA2359-093B-4830-83DE-F6797D3E943D}"/>
              </a:ext>
            </a:extLst>
          </p:cNvPr>
          <p:cNvSpPr>
            <a:spLocks noGrp="1"/>
          </p:cNvSpPr>
          <p:nvPr>
            <p:ph type="sldNum" sz="quarter" idx="4"/>
          </p:nvPr>
        </p:nvSpPr>
        <p:spPr>
          <a:xfrm>
            <a:off x="11738416" y="6492875"/>
            <a:ext cx="498022" cy="365125"/>
          </a:xfrm>
          <a:prstGeom prst="rect">
            <a:avLst/>
          </a:prstGeom>
          <a:solidFill>
            <a:srgbClr val="C1E9C1"/>
          </a:solidFill>
        </p:spPr>
        <p:txBody>
          <a:bodyPr/>
          <a:lstStyle>
            <a:lvl1pPr algn="ctr">
              <a:defRPr sz="1400" b="1">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fld id="{297B5860-9389-40BC-8CED-DD2AAB23A1E9}" type="slidenum">
              <a:rPr lang="zh-CN" altLang="en-US" smtClean="0"/>
              <a:pPr/>
              <a:t>‹#›</a:t>
            </a:fld>
            <a:endParaRPr lang="zh-CN" altLang="en-US" dirty="0"/>
          </a:p>
        </p:txBody>
      </p:sp>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406400" y="3810000"/>
            <a:ext cx="11379200" cy="609600"/>
          </a:xfrm>
        </p:spPr>
        <p:txBody>
          <a:bodyPr/>
          <a:lstStyle>
            <a:lvl1pPr>
              <a:defRPr sz="6000">
                <a:solidFill>
                  <a:schemeClr val="bg1"/>
                </a:solidFill>
              </a:defRPr>
            </a:lvl1pPr>
          </a:lstStyle>
          <a:p>
            <a:r>
              <a:rPr lang="en-US" altLang="zh-CN"/>
              <a:t>Click to edit Master title style</a:t>
            </a:r>
          </a:p>
        </p:txBody>
      </p:sp>
      <p:sp>
        <p:nvSpPr>
          <p:cNvPr id="7171" name="Rectangle 3"/>
          <p:cNvSpPr>
            <a:spLocks noGrp="1" noChangeArrowheads="1"/>
          </p:cNvSpPr>
          <p:nvPr>
            <p:ph type="subTitle" idx="1"/>
          </p:nvPr>
        </p:nvSpPr>
        <p:spPr>
          <a:xfrm>
            <a:off x="406400" y="4343400"/>
            <a:ext cx="11379200" cy="1752600"/>
          </a:xfrm>
        </p:spPr>
        <p:txBody>
          <a:bodyPr/>
          <a:lstStyle>
            <a:lvl1pPr marL="0" indent="0" algn="ctr">
              <a:buFontTx/>
              <a:buNone/>
              <a:defRPr>
                <a:solidFill>
                  <a:srgbClr val="003366"/>
                </a:solidFill>
              </a:defRPr>
            </a:lvl1pPr>
          </a:lstStyle>
          <a:p>
            <a:r>
              <a:rPr lang="en-US" altLang="zh-CN"/>
              <a:t>Click to edit Master subtitle style</a:t>
            </a:r>
          </a:p>
        </p:txBody>
      </p:sp>
      <p:sp>
        <p:nvSpPr>
          <p:cNvPr id="4" name="Rectangle 4">
            <a:extLst>
              <a:ext uri="{FF2B5EF4-FFF2-40B4-BE49-F238E27FC236}">
                <a16:creationId xmlns:a16="http://schemas.microsoft.com/office/drawing/2014/main" id="{87ABFB34-5A41-467D-AB9A-D56B73556E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519B1E4-DFBB-44CB-87E9-AAE25DAC9C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54A9CE0-6BE8-4E15-8AC6-BE7D497DBF20}"/>
              </a:ext>
            </a:extLst>
          </p:cNvPr>
          <p:cNvSpPr>
            <a:spLocks noGrp="1" noChangeArrowheads="1"/>
          </p:cNvSpPr>
          <p:nvPr>
            <p:ph type="sldNum" sz="quarter" idx="12"/>
          </p:nvPr>
        </p:nvSpPr>
        <p:spPr>
          <a:ln/>
        </p:spPr>
        <p:txBody>
          <a:bodyPr/>
          <a:lstStyle>
            <a:lvl1pPr>
              <a:defRPr/>
            </a:lvl1pPr>
          </a:lstStyle>
          <a:p>
            <a:pPr>
              <a:defRPr/>
            </a:pPr>
            <a:fld id="{05BDC027-A609-4E85-80C3-026232E7E4CA}" type="slidenum">
              <a:rPr lang="zh-CN" altLang="en-US"/>
              <a:pPr>
                <a:defRPr/>
              </a:pPr>
              <a:t>‹#›</a:t>
            </a:fld>
            <a:r>
              <a:rPr lang="en-US" altLang="zh-CN"/>
              <a:t>/50</a:t>
            </a:r>
          </a:p>
        </p:txBody>
      </p:sp>
    </p:spTree>
    <p:extLst>
      <p:ext uri="{BB962C8B-B14F-4D97-AF65-F5344CB8AC3E}">
        <p14:creationId xmlns:p14="http://schemas.microsoft.com/office/powerpoint/2010/main" val="3793951072"/>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en-US" dirty="0"/>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Rectangle 4">
            <a:extLst>
              <a:ext uri="{FF2B5EF4-FFF2-40B4-BE49-F238E27FC236}">
                <a16:creationId xmlns:a16="http://schemas.microsoft.com/office/drawing/2014/main" id="{8C64E1D4-1C6B-48AE-B18C-20ADF17CCD0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2EB39C2-ACCB-4F24-8760-8918DD77AC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BBB42A-3DDD-479B-91F1-BB7BBE2ABA79}"/>
              </a:ext>
            </a:extLst>
          </p:cNvPr>
          <p:cNvSpPr>
            <a:spLocks noGrp="1" noChangeArrowheads="1"/>
          </p:cNvSpPr>
          <p:nvPr>
            <p:ph type="sldNum" sz="quarter" idx="12"/>
          </p:nvPr>
        </p:nvSpPr>
        <p:spPr>
          <a:ln/>
        </p:spPr>
        <p:txBody>
          <a:bodyPr/>
          <a:lstStyle>
            <a:lvl1pPr>
              <a:defRPr/>
            </a:lvl1pPr>
          </a:lstStyle>
          <a:p>
            <a:pPr>
              <a:defRPr/>
            </a:pPr>
            <a:fld id="{C64555AA-B5BA-45AA-885C-686EBB98F563}" type="slidenum">
              <a:rPr lang="zh-CN" altLang="en-US"/>
              <a:pPr>
                <a:defRPr/>
              </a:pPr>
              <a:t>‹#›</a:t>
            </a:fld>
            <a:r>
              <a:rPr lang="en-US" altLang="zh-CN"/>
              <a:t>/50</a:t>
            </a:r>
          </a:p>
        </p:txBody>
      </p:sp>
    </p:spTree>
    <p:extLst>
      <p:ext uri="{BB962C8B-B14F-4D97-AF65-F5344CB8AC3E}">
        <p14:creationId xmlns:p14="http://schemas.microsoft.com/office/powerpoint/2010/main" val="6211864"/>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906D8030-4E7D-496D-9150-C5FE7C00DADC}"/>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8C91BDA-B32C-4177-8246-D44F5CB4D0B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89D36C4-770B-4646-BC33-6DC4936FA98D}"/>
              </a:ext>
            </a:extLst>
          </p:cNvPr>
          <p:cNvSpPr>
            <a:spLocks noGrp="1" noChangeArrowheads="1"/>
          </p:cNvSpPr>
          <p:nvPr>
            <p:ph type="sldNum" sz="quarter" idx="12"/>
          </p:nvPr>
        </p:nvSpPr>
        <p:spPr/>
        <p:txBody>
          <a:bodyPr/>
          <a:lstStyle>
            <a:lvl1pPr>
              <a:defRPr/>
            </a:lvl1pPr>
          </a:lstStyle>
          <a:p>
            <a:pPr>
              <a:defRPr/>
            </a:pPr>
            <a:fld id="{F6D7466E-D64E-46A3-B65A-BADACD754EC7}" type="slidenum">
              <a:rPr lang="zh-CN" altLang="en-US"/>
              <a:pPr>
                <a:defRPr/>
              </a:pPr>
              <a:t>‹#›</a:t>
            </a:fld>
            <a:endParaRPr lang="en-US" altLang="zh-CN"/>
          </a:p>
        </p:txBody>
      </p:sp>
    </p:spTree>
    <p:extLst>
      <p:ext uri="{BB962C8B-B14F-4D97-AF65-F5344CB8AC3E}">
        <p14:creationId xmlns:p14="http://schemas.microsoft.com/office/powerpoint/2010/main" val="515348267"/>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54748062-3542-4659-BA7F-0AB194E2269D}"/>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262F4E2-2302-4805-9761-AEC7FFC6059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77B4440C-A44C-4C2A-8017-140069481243}"/>
              </a:ext>
            </a:extLst>
          </p:cNvPr>
          <p:cNvSpPr>
            <a:spLocks noGrp="1" noChangeArrowheads="1"/>
          </p:cNvSpPr>
          <p:nvPr>
            <p:ph type="sldNum" sz="quarter" idx="12"/>
          </p:nvPr>
        </p:nvSpPr>
        <p:spPr/>
        <p:txBody>
          <a:bodyPr/>
          <a:lstStyle>
            <a:lvl1pPr>
              <a:defRPr/>
            </a:lvl1pPr>
          </a:lstStyle>
          <a:p>
            <a:pPr>
              <a:defRPr/>
            </a:pPr>
            <a:fld id="{12FDEBC4-100A-4F3F-94CB-20187FA687BB}" type="slidenum">
              <a:rPr lang="zh-CN" altLang="en-US"/>
              <a:pPr>
                <a:defRPr/>
              </a:pPr>
              <a:t>‹#›</a:t>
            </a:fld>
            <a:endParaRPr lang="en-US" altLang="zh-CN"/>
          </a:p>
        </p:txBody>
      </p:sp>
    </p:spTree>
    <p:extLst>
      <p:ext uri="{BB962C8B-B14F-4D97-AF65-F5344CB8AC3E}">
        <p14:creationId xmlns:p14="http://schemas.microsoft.com/office/powerpoint/2010/main" val="2834878421"/>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7564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4">
            <a:extLst>
              <a:ext uri="{FF2B5EF4-FFF2-40B4-BE49-F238E27FC236}">
                <a16:creationId xmlns:a16="http://schemas.microsoft.com/office/drawing/2014/main" id="{8F77CC63-969D-4C3A-8ACA-8830C046FB42}"/>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5C4F2AC-B8BC-42EE-9691-F81BB69CC88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80DBED-4F83-4201-B176-5365690D139B}"/>
              </a:ext>
            </a:extLst>
          </p:cNvPr>
          <p:cNvSpPr>
            <a:spLocks noGrp="1" noChangeArrowheads="1"/>
          </p:cNvSpPr>
          <p:nvPr>
            <p:ph type="sldNum" sz="quarter" idx="12"/>
          </p:nvPr>
        </p:nvSpPr>
        <p:spPr/>
        <p:txBody>
          <a:bodyPr/>
          <a:lstStyle>
            <a:lvl1pPr>
              <a:defRPr/>
            </a:lvl1pPr>
          </a:lstStyle>
          <a:p>
            <a:pPr>
              <a:defRPr/>
            </a:pPr>
            <a:fld id="{73ADB857-10E4-41E0-A4FD-6D373B3C4B63}" type="slidenum">
              <a:rPr lang="zh-CN" altLang="en-US"/>
              <a:pPr>
                <a:defRPr/>
              </a:pPr>
              <a:t>‹#›</a:t>
            </a:fld>
            <a:endParaRPr lang="en-US" altLang="zh-CN"/>
          </a:p>
        </p:txBody>
      </p:sp>
    </p:spTree>
    <p:extLst>
      <p:ext uri="{BB962C8B-B14F-4D97-AF65-F5344CB8AC3E}">
        <p14:creationId xmlns:p14="http://schemas.microsoft.com/office/powerpoint/2010/main" val="210498412"/>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8622880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511225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7448928" y="6314594"/>
            <a:ext cx="775136" cy="230832"/>
          </a:xfrm>
          <a:prstGeom prst="rect">
            <a:avLst/>
          </a:prstGeom>
        </p:spPr>
        <p:txBody>
          <a:bodyPr wrap="square">
            <a:spAutoFit/>
          </a:bodyPr>
          <a:lstStyle/>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模板下载：</a:t>
            </a:r>
            <a:r>
              <a:rPr lang="en-US" altLang="zh-CN" sz="100" dirty="0">
                <a:solidFill>
                  <a:srgbClr val="529C6B"/>
                </a:solidFill>
                <a:latin typeface="Calibri"/>
                <a:ea typeface="宋体"/>
              </a:rPr>
              <a:t>www.1ppt.com/moban/          </a:t>
            </a:r>
            <a:r>
              <a:rPr lang="zh-CN" altLang="en-US" sz="100" dirty="0">
                <a:solidFill>
                  <a:srgbClr val="529C6B"/>
                </a:solidFill>
                <a:latin typeface="Calibri"/>
                <a:ea typeface="宋体"/>
              </a:rPr>
              <a:t>行业</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www.1ppt.com/hangye/ </a:t>
            </a:r>
          </a:p>
          <a:p>
            <a:pPr defTabSz="914400"/>
            <a:r>
              <a:rPr lang="zh-CN" altLang="en-US" sz="100" dirty="0">
                <a:solidFill>
                  <a:srgbClr val="529C6B"/>
                </a:solidFill>
                <a:latin typeface="Calibri"/>
                <a:ea typeface="宋体"/>
              </a:rPr>
              <a:t>节日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www.1ppt.com/jieri/          PPT</a:t>
            </a:r>
            <a:r>
              <a:rPr lang="zh-CN" altLang="en-US" sz="100" dirty="0">
                <a:solidFill>
                  <a:srgbClr val="529C6B"/>
                </a:solidFill>
                <a:latin typeface="Calibri"/>
                <a:ea typeface="宋体"/>
              </a:rPr>
              <a:t>素材：</a:t>
            </a:r>
            <a:r>
              <a:rPr lang="en-US" altLang="zh-CN" sz="100" dirty="0">
                <a:solidFill>
                  <a:srgbClr val="529C6B"/>
                </a:solidFill>
                <a:latin typeface="Calibri"/>
                <a:ea typeface="宋体"/>
              </a:rPr>
              <a:t>www.1ppt.com/sucai/</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背景图片：</a:t>
            </a:r>
            <a:r>
              <a:rPr lang="en-US" altLang="zh-CN" sz="100" dirty="0">
                <a:solidFill>
                  <a:srgbClr val="529C6B"/>
                </a:solidFill>
                <a:latin typeface="Calibri"/>
                <a:ea typeface="宋体"/>
              </a:rPr>
              <a:t>www.1ppt.com/beijing/        PPT</a:t>
            </a:r>
            <a:r>
              <a:rPr lang="zh-CN" altLang="en-US" sz="100" dirty="0">
                <a:solidFill>
                  <a:srgbClr val="529C6B"/>
                </a:solidFill>
                <a:latin typeface="Calibri"/>
                <a:ea typeface="宋体"/>
              </a:rPr>
              <a:t>图表：</a:t>
            </a:r>
            <a:r>
              <a:rPr lang="en-US" altLang="zh-CN" sz="100" dirty="0">
                <a:solidFill>
                  <a:srgbClr val="529C6B"/>
                </a:solidFill>
                <a:latin typeface="Calibri"/>
                <a:ea typeface="宋体"/>
              </a:rPr>
              <a:t>www.1ppt.com/tubiao/      </a:t>
            </a:r>
          </a:p>
          <a:p>
            <a:pPr defTabSz="914400"/>
            <a:r>
              <a:rPr lang="zh-CN" altLang="en-US" sz="100" dirty="0">
                <a:solidFill>
                  <a:srgbClr val="529C6B"/>
                </a:solidFill>
                <a:latin typeface="Calibri"/>
                <a:ea typeface="宋体"/>
              </a:rPr>
              <a:t>精美</a:t>
            </a:r>
            <a:r>
              <a:rPr lang="en-US" altLang="zh-CN" sz="100" dirty="0">
                <a:solidFill>
                  <a:srgbClr val="529C6B"/>
                </a:solidFill>
                <a:latin typeface="Calibri"/>
                <a:ea typeface="宋体"/>
              </a:rPr>
              <a:t>PPT</a:t>
            </a:r>
            <a:r>
              <a:rPr lang="zh-CN" altLang="en-US" sz="100" dirty="0">
                <a:solidFill>
                  <a:srgbClr val="529C6B"/>
                </a:solidFill>
                <a:latin typeface="Calibri"/>
                <a:ea typeface="宋体"/>
              </a:rPr>
              <a:t>下载：</a:t>
            </a:r>
            <a:r>
              <a:rPr lang="en-US" altLang="zh-CN" sz="100" dirty="0">
                <a:solidFill>
                  <a:srgbClr val="529C6B"/>
                </a:solidFill>
                <a:latin typeface="Calibri"/>
                <a:ea typeface="宋体"/>
              </a:rPr>
              <a:t>www.1ppt.com/xiazai/         PPT</a:t>
            </a:r>
            <a:r>
              <a:rPr lang="zh-CN" altLang="en-US" sz="100" dirty="0">
                <a:solidFill>
                  <a:srgbClr val="529C6B"/>
                </a:solidFill>
                <a:latin typeface="Calibri"/>
                <a:ea typeface="宋体"/>
              </a:rPr>
              <a:t>教程： </a:t>
            </a:r>
            <a:r>
              <a:rPr lang="en-US" altLang="zh-CN" sz="100" dirty="0">
                <a:solidFill>
                  <a:srgbClr val="529C6B"/>
                </a:solidFill>
                <a:latin typeface="Calibri"/>
                <a:ea typeface="宋体"/>
              </a:rPr>
              <a:t>www.1ppt.com/powerpoint/      </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课件：</a:t>
            </a:r>
            <a:r>
              <a:rPr lang="en-US" altLang="zh-CN" sz="100" dirty="0">
                <a:solidFill>
                  <a:srgbClr val="529C6B"/>
                </a:solidFill>
                <a:latin typeface="Calibri"/>
                <a:ea typeface="宋体"/>
              </a:rPr>
              <a:t>www.1ppt.com/kejian/             </a:t>
            </a:r>
            <a:r>
              <a:rPr lang="zh-CN" altLang="en-US" sz="100" dirty="0">
                <a:solidFill>
                  <a:srgbClr val="529C6B"/>
                </a:solidFill>
                <a:latin typeface="Calibri"/>
                <a:ea typeface="宋体"/>
              </a:rPr>
              <a:t>字体下载：</a:t>
            </a:r>
            <a:r>
              <a:rPr lang="en-US" altLang="zh-CN" sz="100" dirty="0">
                <a:solidFill>
                  <a:srgbClr val="529C6B"/>
                </a:solidFill>
                <a:latin typeface="Calibri"/>
                <a:ea typeface="宋体"/>
              </a:rPr>
              <a:t>www.1ppt.com/ziti/</a:t>
            </a:r>
          </a:p>
          <a:p>
            <a:pPr defTabSz="914400"/>
            <a:r>
              <a:rPr lang="zh-CN" altLang="en-US" sz="100" dirty="0">
                <a:solidFill>
                  <a:srgbClr val="529C6B"/>
                </a:solidFill>
                <a:latin typeface="Calibri"/>
                <a:ea typeface="宋体"/>
              </a:rPr>
              <a:t>工作总结</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www.1ppt.com/xiazai/zongjie/ </a:t>
            </a:r>
            <a:r>
              <a:rPr lang="zh-CN" altLang="en-US" sz="100" dirty="0">
                <a:solidFill>
                  <a:srgbClr val="529C6B"/>
                </a:solidFill>
                <a:latin typeface="Calibri"/>
                <a:ea typeface="宋体"/>
              </a:rPr>
              <a:t>工作计划：</a:t>
            </a:r>
            <a:r>
              <a:rPr lang="en-US" altLang="zh-CN" sz="100" dirty="0">
                <a:solidFill>
                  <a:srgbClr val="529C6B"/>
                </a:solidFill>
                <a:latin typeface="Calibri"/>
                <a:ea typeface="宋体"/>
              </a:rPr>
              <a:t>www.1ppt.com/xiazai/jihua/</a:t>
            </a:r>
          </a:p>
          <a:p>
            <a:pPr defTabSz="914400"/>
            <a:r>
              <a:rPr lang="zh-CN" altLang="en-US" sz="100" dirty="0">
                <a:solidFill>
                  <a:srgbClr val="529C6B"/>
                </a:solidFill>
                <a:latin typeface="Calibri"/>
                <a:ea typeface="宋体"/>
              </a:rPr>
              <a:t>商务</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www.1ppt.com/moban/shangwu/  </a:t>
            </a:r>
            <a:r>
              <a:rPr lang="zh-CN" altLang="en-US" sz="100" dirty="0">
                <a:solidFill>
                  <a:srgbClr val="529C6B"/>
                </a:solidFill>
                <a:latin typeface="Calibri"/>
                <a:ea typeface="宋体"/>
              </a:rPr>
              <a:t>个人简历</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www.1ppt.com/xiazai/jianli/  </a:t>
            </a:r>
          </a:p>
          <a:p>
            <a:pPr defTabSz="914400"/>
            <a:r>
              <a:rPr lang="zh-CN" altLang="en-US" sz="100" dirty="0">
                <a:solidFill>
                  <a:srgbClr val="529C6B"/>
                </a:solidFill>
                <a:latin typeface="Calibri"/>
                <a:ea typeface="宋体"/>
              </a:rPr>
              <a:t>毕业答辩</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www.1ppt.com/xiazai/dabian/  </a:t>
            </a:r>
            <a:r>
              <a:rPr lang="zh-CN" altLang="en-US" sz="100" dirty="0">
                <a:solidFill>
                  <a:srgbClr val="529C6B"/>
                </a:solidFill>
                <a:latin typeface="Calibri"/>
                <a:ea typeface="宋体"/>
              </a:rPr>
              <a:t>工作汇报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www.1ppt.com/xiazai/huibao/    </a:t>
            </a:r>
          </a:p>
          <a:p>
            <a:pPr defTabSz="914400"/>
            <a:r>
              <a:rPr lang="en-US" altLang="zh-CN" sz="100" dirty="0">
                <a:solidFill>
                  <a:srgbClr val="529C6B"/>
                </a:solidFill>
                <a:latin typeface="Calibri"/>
                <a:ea typeface="宋体"/>
              </a:rPr>
              <a:t> </a:t>
            </a:r>
          </a:p>
        </p:txBody>
      </p:sp>
    </p:spTree>
    <p:extLst>
      <p:ext uri="{BB962C8B-B14F-4D97-AF65-F5344CB8AC3E}">
        <p14:creationId xmlns:p14="http://schemas.microsoft.com/office/powerpoint/2010/main" val="16466168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4438922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237916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7249008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4871129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4465FC-705D-4684-BD1E-274284C7CAC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t="5000" b="5000"/>
          <a:stretch/>
        </p:blipFill>
        <p:spPr>
          <a:xfrm>
            <a:off x="-2" y="0"/>
            <a:ext cx="12192003" cy="6858000"/>
          </a:xfrm>
          <a:prstGeom prst="rect">
            <a:avLst/>
          </a:prstGeom>
        </p:spPr>
      </p:pic>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mc:AlternateContent xmlns:mc="http://schemas.openxmlformats.org/markup-compatibility/2006" xmlns:p14="http://schemas.microsoft.com/office/powerpoint/2010/main">
    <mc:Choice Requires="p14">
      <p:transition spd="slow" p14:dur="10500"/>
    </mc:Choice>
    <mc:Fallback xmlns="">
      <p:transition spd="slow"/>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25.xml"/><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2.emf"/><Relationship Id="rId5" Type="http://schemas.openxmlformats.org/officeDocument/2006/relationships/oleObject" Target="../embeddings/oleObject3.bin"/><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37.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38.wmf"/><Relationship Id="rId5" Type="http://schemas.openxmlformats.org/officeDocument/2006/relationships/oleObject" Target="../embeddings/oleObject5.bin"/><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7797DE-7568-454D-9880-D53156F8E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822">
            <a:off x="2512756" y="-418718"/>
            <a:ext cx="7357502" cy="6737367"/>
          </a:xfrm>
          <a:prstGeom prst="rect">
            <a:avLst/>
          </a:prstGeom>
        </p:spPr>
      </p:pic>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0" y="2542132"/>
            <a:ext cx="12192000" cy="1569660"/>
          </a:xfrm>
          <a:prstGeom prst="rect">
            <a:avLst/>
          </a:prstGeom>
          <a:noFill/>
        </p:spPr>
        <p:txBody>
          <a:bodyPr wrap="square" rtlCol="0">
            <a:spAutoFit/>
          </a:bodyPr>
          <a:lstStyle/>
          <a:p>
            <a:pPr algn="ctr"/>
            <a:r>
              <a:rPr lang="zh-CN" altLang="en-US" sz="9600" dirty="0">
                <a:solidFill>
                  <a:schemeClr val="bg1"/>
                </a:solidFill>
                <a:effectLst>
                  <a:outerShdw blurRad="38100" dist="38100" dir="2700000" algn="tl">
                    <a:srgbClr val="000000">
                      <a:alpha val="43137"/>
                    </a:srgbClr>
                  </a:outerShdw>
                </a:effectLst>
                <a:cs typeface="+mn-ea"/>
                <a:sym typeface="+mn-lt"/>
              </a:rPr>
              <a:t>离散数学</a:t>
            </a:r>
          </a:p>
        </p:txBody>
      </p:sp>
      <p:sp>
        <p:nvSpPr>
          <p:cNvPr id="11" name="文本框 10">
            <a:extLst>
              <a:ext uri="{FF2B5EF4-FFF2-40B4-BE49-F238E27FC236}">
                <a16:creationId xmlns:a16="http://schemas.microsoft.com/office/drawing/2014/main" id="{789D842A-2767-4AC4-87B3-DF41DFEFD3B8}"/>
              </a:ext>
            </a:extLst>
          </p:cNvPr>
          <p:cNvSpPr txBox="1"/>
          <p:nvPr/>
        </p:nvSpPr>
        <p:spPr>
          <a:xfrm>
            <a:off x="3490823" y="4125398"/>
            <a:ext cx="5378291" cy="1326261"/>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effectLst>
                  <a:outerShdw blurRad="38100" dist="38100" dir="2700000" algn="tl">
                    <a:srgbClr val="000000">
                      <a:alpha val="43137"/>
                    </a:srgbClr>
                  </a:outerShdw>
                </a:effectLst>
                <a:cs typeface="+mn-ea"/>
                <a:sym typeface="+mn-lt"/>
              </a:rPr>
              <a:t>Discrete Mathematics </a:t>
            </a:r>
          </a:p>
          <a:p>
            <a:pPr algn="ctr">
              <a:lnSpc>
                <a:spcPct val="114000"/>
              </a:lnSpc>
            </a:pPr>
            <a:r>
              <a:rPr lang="zh-CN" altLang="en-US"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rPr>
              <a:t>钟芳明</a:t>
            </a:r>
            <a:endParaRPr lang="en-US" altLang="zh-CN"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endParaRPr>
          </a:p>
        </p:txBody>
      </p:sp>
      <p:grpSp>
        <p:nvGrpSpPr>
          <p:cNvPr id="12" name="Group 4">
            <a:extLst>
              <a:ext uri="{FF2B5EF4-FFF2-40B4-BE49-F238E27FC236}">
                <a16:creationId xmlns:a16="http://schemas.microsoft.com/office/drawing/2014/main" id="{5DF987BA-4218-4F92-AFC1-84A9768C4319}"/>
              </a:ext>
            </a:extLst>
          </p:cNvPr>
          <p:cNvGrpSpPr>
            <a:grpSpLocks noChangeAspect="1"/>
          </p:cNvGrpSpPr>
          <p:nvPr/>
        </p:nvGrpSpPr>
        <p:grpSpPr bwMode="auto">
          <a:xfrm rot="2136143">
            <a:off x="9694576" y="3873168"/>
            <a:ext cx="1906587" cy="2565400"/>
            <a:chOff x="1260" y="774"/>
            <a:chExt cx="1201" cy="1616"/>
          </a:xfrm>
          <a:solidFill>
            <a:schemeClr val="bg1"/>
          </a:solidFill>
        </p:grpSpPr>
        <p:sp>
          <p:nvSpPr>
            <p:cNvPr id="13" name="Freeform 5">
              <a:extLst>
                <a:ext uri="{FF2B5EF4-FFF2-40B4-BE49-F238E27FC236}">
                  <a16:creationId xmlns:a16="http://schemas.microsoft.com/office/drawing/2014/main" id="{9CC12FE4-63B0-4BE2-80AC-C110C1F849E2}"/>
                </a:ext>
              </a:extLst>
            </p:cNvPr>
            <p:cNvSpPr>
              <a:spLocks/>
            </p:cNvSpPr>
            <p:nvPr/>
          </p:nvSpPr>
          <p:spPr bwMode="auto">
            <a:xfrm>
              <a:off x="1260" y="774"/>
              <a:ext cx="1201" cy="1616"/>
            </a:xfrm>
            <a:custGeom>
              <a:avLst/>
              <a:gdLst>
                <a:gd name="T0" fmla="*/ 426 w 448"/>
                <a:gd name="T1" fmla="*/ 21 h 603"/>
                <a:gd name="T2" fmla="*/ 418 w 448"/>
                <a:gd name="T3" fmla="*/ 16 h 603"/>
                <a:gd name="T4" fmla="*/ 27 w 448"/>
                <a:gd name="T5" fmla="*/ 31 h 603"/>
                <a:gd name="T6" fmla="*/ 23 w 448"/>
                <a:gd name="T7" fmla="*/ 36 h 603"/>
                <a:gd name="T8" fmla="*/ 14 w 448"/>
                <a:gd name="T9" fmla="*/ 71 h 603"/>
                <a:gd name="T10" fmla="*/ 26 w 448"/>
                <a:gd name="T11" fmla="*/ 93 h 603"/>
                <a:gd name="T12" fmla="*/ 14 w 448"/>
                <a:gd name="T13" fmla="*/ 118 h 603"/>
                <a:gd name="T14" fmla="*/ 29 w 448"/>
                <a:gd name="T15" fmla="*/ 139 h 603"/>
                <a:gd name="T16" fmla="*/ 14 w 448"/>
                <a:gd name="T17" fmla="*/ 164 h 603"/>
                <a:gd name="T18" fmla="*/ 32 w 448"/>
                <a:gd name="T19" fmla="*/ 184 h 603"/>
                <a:gd name="T20" fmla="*/ 17 w 448"/>
                <a:gd name="T21" fmla="*/ 211 h 603"/>
                <a:gd name="T22" fmla="*/ 35 w 448"/>
                <a:gd name="T23" fmla="*/ 232 h 603"/>
                <a:gd name="T24" fmla="*/ 26 w 448"/>
                <a:gd name="T25" fmla="*/ 258 h 603"/>
                <a:gd name="T26" fmla="*/ 38 w 448"/>
                <a:gd name="T27" fmla="*/ 284 h 603"/>
                <a:gd name="T28" fmla="*/ 24 w 448"/>
                <a:gd name="T29" fmla="*/ 314 h 603"/>
                <a:gd name="T30" fmla="*/ 41 w 448"/>
                <a:gd name="T31" fmla="*/ 336 h 603"/>
                <a:gd name="T32" fmla="*/ 32 w 448"/>
                <a:gd name="T33" fmla="*/ 361 h 603"/>
                <a:gd name="T34" fmla="*/ 43 w 448"/>
                <a:gd name="T35" fmla="*/ 380 h 603"/>
                <a:gd name="T36" fmla="*/ 28 w 448"/>
                <a:gd name="T37" fmla="*/ 417 h 603"/>
                <a:gd name="T38" fmla="*/ 45 w 448"/>
                <a:gd name="T39" fmla="*/ 439 h 603"/>
                <a:gd name="T40" fmla="*/ 32 w 448"/>
                <a:gd name="T41" fmla="*/ 482 h 603"/>
                <a:gd name="T42" fmla="*/ 45 w 448"/>
                <a:gd name="T43" fmla="*/ 503 h 603"/>
                <a:gd name="T44" fmla="*/ 28 w 448"/>
                <a:gd name="T45" fmla="*/ 535 h 603"/>
                <a:gd name="T46" fmla="*/ 45 w 448"/>
                <a:gd name="T47" fmla="*/ 557 h 603"/>
                <a:gd name="T48" fmla="*/ 55 w 448"/>
                <a:gd name="T49" fmla="*/ 596 h 603"/>
                <a:gd name="T50" fmla="*/ 60 w 448"/>
                <a:gd name="T51" fmla="*/ 557 h 603"/>
                <a:gd name="T52" fmla="*/ 56 w 448"/>
                <a:gd name="T53" fmla="*/ 535 h 603"/>
                <a:gd name="T54" fmla="*/ 71 w 448"/>
                <a:gd name="T55" fmla="*/ 503 h 603"/>
                <a:gd name="T56" fmla="*/ 56 w 448"/>
                <a:gd name="T57" fmla="*/ 482 h 603"/>
                <a:gd name="T58" fmla="*/ 64 w 448"/>
                <a:gd name="T59" fmla="*/ 439 h 603"/>
                <a:gd name="T60" fmla="*/ 55 w 448"/>
                <a:gd name="T61" fmla="*/ 417 h 603"/>
                <a:gd name="T62" fmla="*/ 64 w 448"/>
                <a:gd name="T63" fmla="*/ 381 h 603"/>
                <a:gd name="T64" fmla="*/ 53 w 448"/>
                <a:gd name="T65" fmla="*/ 358 h 603"/>
                <a:gd name="T66" fmla="*/ 54 w 448"/>
                <a:gd name="T67" fmla="*/ 339 h 603"/>
                <a:gd name="T68" fmla="*/ 51 w 448"/>
                <a:gd name="T69" fmla="*/ 316 h 603"/>
                <a:gd name="T70" fmla="*/ 57 w 448"/>
                <a:gd name="T71" fmla="*/ 285 h 603"/>
                <a:gd name="T72" fmla="*/ 48 w 448"/>
                <a:gd name="T73" fmla="*/ 264 h 603"/>
                <a:gd name="T74" fmla="*/ 50 w 448"/>
                <a:gd name="T75" fmla="*/ 235 h 603"/>
                <a:gd name="T76" fmla="*/ 45 w 448"/>
                <a:gd name="T77" fmla="*/ 212 h 603"/>
                <a:gd name="T78" fmla="*/ 57 w 448"/>
                <a:gd name="T79" fmla="*/ 182 h 603"/>
                <a:gd name="T80" fmla="*/ 41 w 448"/>
                <a:gd name="T81" fmla="*/ 162 h 603"/>
                <a:gd name="T82" fmla="*/ 57 w 448"/>
                <a:gd name="T83" fmla="*/ 139 h 603"/>
                <a:gd name="T84" fmla="*/ 39 w 448"/>
                <a:gd name="T85" fmla="*/ 118 h 603"/>
                <a:gd name="T86" fmla="*/ 49 w 448"/>
                <a:gd name="T87" fmla="*/ 93 h 603"/>
                <a:gd name="T88" fmla="*/ 36 w 448"/>
                <a:gd name="T89" fmla="*/ 71 h 603"/>
                <a:gd name="T90" fmla="*/ 220 w 448"/>
                <a:gd name="T91" fmla="*/ 13 h 603"/>
                <a:gd name="T92" fmla="*/ 415 w 448"/>
                <a:gd name="T93" fmla="*/ 348 h 603"/>
                <a:gd name="T94" fmla="*/ 415 w 448"/>
                <a:gd name="T95" fmla="*/ 573 h 603"/>
                <a:gd name="T96" fmla="*/ 427 w 448"/>
                <a:gd name="T97" fmla="*/ 35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8" h="603">
                  <a:moveTo>
                    <a:pt x="427" y="354"/>
                  </a:moveTo>
                  <a:cubicBezTo>
                    <a:pt x="419" y="243"/>
                    <a:pt x="426" y="132"/>
                    <a:pt x="426" y="21"/>
                  </a:cubicBezTo>
                  <a:cubicBezTo>
                    <a:pt x="426" y="17"/>
                    <a:pt x="422" y="16"/>
                    <a:pt x="419" y="17"/>
                  </a:cubicBezTo>
                  <a:cubicBezTo>
                    <a:pt x="419" y="16"/>
                    <a:pt x="419" y="16"/>
                    <a:pt x="418" y="16"/>
                  </a:cubicBezTo>
                  <a:cubicBezTo>
                    <a:pt x="353" y="4"/>
                    <a:pt x="286" y="0"/>
                    <a:pt x="220" y="2"/>
                  </a:cubicBezTo>
                  <a:cubicBezTo>
                    <a:pt x="155" y="3"/>
                    <a:pt x="88" y="9"/>
                    <a:pt x="27" y="31"/>
                  </a:cubicBezTo>
                  <a:cubicBezTo>
                    <a:pt x="26" y="31"/>
                    <a:pt x="26" y="31"/>
                    <a:pt x="26" y="31"/>
                  </a:cubicBezTo>
                  <a:cubicBezTo>
                    <a:pt x="24" y="31"/>
                    <a:pt x="23" y="33"/>
                    <a:pt x="23" y="36"/>
                  </a:cubicBezTo>
                  <a:cubicBezTo>
                    <a:pt x="23" y="48"/>
                    <a:pt x="24" y="59"/>
                    <a:pt x="25" y="71"/>
                  </a:cubicBezTo>
                  <a:cubicBezTo>
                    <a:pt x="14" y="71"/>
                    <a:pt x="14" y="71"/>
                    <a:pt x="14" y="71"/>
                  </a:cubicBezTo>
                  <a:cubicBezTo>
                    <a:pt x="0" y="71"/>
                    <a:pt x="0" y="93"/>
                    <a:pt x="14" y="93"/>
                  </a:cubicBezTo>
                  <a:cubicBezTo>
                    <a:pt x="26" y="93"/>
                    <a:pt x="26" y="93"/>
                    <a:pt x="26" y="93"/>
                  </a:cubicBezTo>
                  <a:cubicBezTo>
                    <a:pt x="27" y="101"/>
                    <a:pt x="27" y="109"/>
                    <a:pt x="28" y="118"/>
                  </a:cubicBezTo>
                  <a:cubicBezTo>
                    <a:pt x="14" y="118"/>
                    <a:pt x="14" y="118"/>
                    <a:pt x="14" y="118"/>
                  </a:cubicBezTo>
                  <a:cubicBezTo>
                    <a:pt x="0" y="118"/>
                    <a:pt x="0" y="139"/>
                    <a:pt x="14" y="139"/>
                  </a:cubicBezTo>
                  <a:cubicBezTo>
                    <a:pt x="29" y="139"/>
                    <a:pt x="29" y="139"/>
                    <a:pt x="29" y="139"/>
                  </a:cubicBezTo>
                  <a:cubicBezTo>
                    <a:pt x="30" y="147"/>
                    <a:pt x="30" y="155"/>
                    <a:pt x="31" y="163"/>
                  </a:cubicBezTo>
                  <a:cubicBezTo>
                    <a:pt x="25" y="163"/>
                    <a:pt x="19" y="164"/>
                    <a:pt x="14" y="164"/>
                  </a:cubicBezTo>
                  <a:cubicBezTo>
                    <a:pt x="0" y="164"/>
                    <a:pt x="0" y="186"/>
                    <a:pt x="14" y="186"/>
                  </a:cubicBezTo>
                  <a:cubicBezTo>
                    <a:pt x="20" y="185"/>
                    <a:pt x="26" y="185"/>
                    <a:pt x="32" y="184"/>
                  </a:cubicBezTo>
                  <a:cubicBezTo>
                    <a:pt x="33" y="193"/>
                    <a:pt x="33" y="202"/>
                    <a:pt x="34" y="211"/>
                  </a:cubicBezTo>
                  <a:cubicBezTo>
                    <a:pt x="28" y="211"/>
                    <a:pt x="23" y="211"/>
                    <a:pt x="17" y="211"/>
                  </a:cubicBezTo>
                  <a:cubicBezTo>
                    <a:pt x="4" y="211"/>
                    <a:pt x="4" y="232"/>
                    <a:pt x="17" y="232"/>
                  </a:cubicBezTo>
                  <a:cubicBezTo>
                    <a:pt x="23" y="232"/>
                    <a:pt x="29" y="232"/>
                    <a:pt x="35" y="232"/>
                  </a:cubicBezTo>
                  <a:cubicBezTo>
                    <a:pt x="36" y="242"/>
                    <a:pt x="36" y="252"/>
                    <a:pt x="37" y="263"/>
                  </a:cubicBezTo>
                  <a:cubicBezTo>
                    <a:pt x="33" y="262"/>
                    <a:pt x="30" y="260"/>
                    <a:pt x="26" y="258"/>
                  </a:cubicBezTo>
                  <a:cubicBezTo>
                    <a:pt x="15" y="251"/>
                    <a:pt x="4" y="270"/>
                    <a:pt x="16" y="277"/>
                  </a:cubicBezTo>
                  <a:cubicBezTo>
                    <a:pt x="23" y="281"/>
                    <a:pt x="30" y="283"/>
                    <a:pt x="38" y="284"/>
                  </a:cubicBezTo>
                  <a:cubicBezTo>
                    <a:pt x="39" y="294"/>
                    <a:pt x="39" y="305"/>
                    <a:pt x="40" y="315"/>
                  </a:cubicBezTo>
                  <a:cubicBezTo>
                    <a:pt x="35" y="314"/>
                    <a:pt x="30" y="314"/>
                    <a:pt x="24" y="314"/>
                  </a:cubicBezTo>
                  <a:cubicBezTo>
                    <a:pt x="11" y="314"/>
                    <a:pt x="11" y="335"/>
                    <a:pt x="24" y="335"/>
                  </a:cubicBezTo>
                  <a:cubicBezTo>
                    <a:pt x="30" y="335"/>
                    <a:pt x="36" y="336"/>
                    <a:pt x="41" y="336"/>
                  </a:cubicBezTo>
                  <a:cubicBezTo>
                    <a:pt x="41" y="344"/>
                    <a:pt x="42" y="351"/>
                    <a:pt x="42" y="359"/>
                  </a:cubicBezTo>
                  <a:cubicBezTo>
                    <a:pt x="39" y="359"/>
                    <a:pt x="36" y="360"/>
                    <a:pt x="32" y="361"/>
                  </a:cubicBezTo>
                  <a:cubicBezTo>
                    <a:pt x="19" y="365"/>
                    <a:pt x="25" y="385"/>
                    <a:pt x="38" y="381"/>
                  </a:cubicBezTo>
                  <a:cubicBezTo>
                    <a:pt x="40" y="381"/>
                    <a:pt x="41" y="381"/>
                    <a:pt x="43" y="380"/>
                  </a:cubicBezTo>
                  <a:cubicBezTo>
                    <a:pt x="43" y="393"/>
                    <a:pt x="44" y="405"/>
                    <a:pt x="44" y="417"/>
                  </a:cubicBezTo>
                  <a:cubicBezTo>
                    <a:pt x="28" y="417"/>
                    <a:pt x="28" y="417"/>
                    <a:pt x="28" y="417"/>
                  </a:cubicBezTo>
                  <a:cubicBezTo>
                    <a:pt x="14" y="417"/>
                    <a:pt x="14" y="439"/>
                    <a:pt x="28" y="439"/>
                  </a:cubicBezTo>
                  <a:cubicBezTo>
                    <a:pt x="45" y="439"/>
                    <a:pt x="45" y="439"/>
                    <a:pt x="45" y="439"/>
                  </a:cubicBezTo>
                  <a:cubicBezTo>
                    <a:pt x="45" y="453"/>
                    <a:pt x="45" y="467"/>
                    <a:pt x="45" y="482"/>
                  </a:cubicBezTo>
                  <a:cubicBezTo>
                    <a:pt x="32" y="482"/>
                    <a:pt x="32" y="482"/>
                    <a:pt x="32" y="482"/>
                  </a:cubicBezTo>
                  <a:cubicBezTo>
                    <a:pt x="18" y="482"/>
                    <a:pt x="18" y="503"/>
                    <a:pt x="32" y="503"/>
                  </a:cubicBezTo>
                  <a:cubicBezTo>
                    <a:pt x="45" y="503"/>
                    <a:pt x="45" y="503"/>
                    <a:pt x="45" y="503"/>
                  </a:cubicBezTo>
                  <a:cubicBezTo>
                    <a:pt x="45" y="514"/>
                    <a:pt x="45" y="524"/>
                    <a:pt x="45" y="535"/>
                  </a:cubicBezTo>
                  <a:cubicBezTo>
                    <a:pt x="28" y="535"/>
                    <a:pt x="28" y="535"/>
                    <a:pt x="28" y="535"/>
                  </a:cubicBezTo>
                  <a:cubicBezTo>
                    <a:pt x="14" y="535"/>
                    <a:pt x="14" y="557"/>
                    <a:pt x="28" y="557"/>
                  </a:cubicBezTo>
                  <a:cubicBezTo>
                    <a:pt x="45" y="557"/>
                    <a:pt x="45" y="557"/>
                    <a:pt x="45" y="557"/>
                  </a:cubicBezTo>
                  <a:cubicBezTo>
                    <a:pt x="45" y="570"/>
                    <a:pt x="45" y="583"/>
                    <a:pt x="44" y="596"/>
                  </a:cubicBezTo>
                  <a:cubicBezTo>
                    <a:pt x="44" y="603"/>
                    <a:pt x="55" y="603"/>
                    <a:pt x="55" y="596"/>
                  </a:cubicBezTo>
                  <a:cubicBezTo>
                    <a:pt x="55" y="583"/>
                    <a:pt x="56" y="570"/>
                    <a:pt x="56" y="557"/>
                  </a:cubicBezTo>
                  <a:cubicBezTo>
                    <a:pt x="60" y="557"/>
                    <a:pt x="60" y="557"/>
                    <a:pt x="60" y="557"/>
                  </a:cubicBezTo>
                  <a:cubicBezTo>
                    <a:pt x="74" y="557"/>
                    <a:pt x="74" y="535"/>
                    <a:pt x="60" y="535"/>
                  </a:cubicBezTo>
                  <a:cubicBezTo>
                    <a:pt x="56" y="535"/>
                    <a:pt x="56" y="535"/>
                    <a:pt x="56" y="535"/>
                  </a:cubicBezTo>
                  <a:cubicBezTo>
                    <a:pt x="56" y="524"/>
                    <a:pt x="56" y="514"/>
                    <a:pt x="56" y="503"/>
                  </a:cubicBezTo>
                  <a:cubicBezTo>
                    <a:pt x="71" y="503"/>
                    <a:pt x="71" y="503"/>
                    <a:pt x="71" y="503"/>
                  </a:cubicBezTo>
                  <a:cubicBezTo>
                    <a:pt x="85" y="503"/>
                    <a:pt x="85" y="482"/>
                    <a:pt x="71" y="482"/>
                  </a:cubicBezTo>
                  <a:cubicBezTo>
                    <a:pt x="56" y="482"/>
                    <a:pt x="56" y="482"/>
                    <a:pt x="56" y="482"/>
                  </a:cubicBezTo>
                  <a:cubicBezTo>
                    <a:pt x="56" y="467"/>
                    <a:pt x="56" y="453"/>
                    <a:pt x="55" y="439"/>
                  </a:cubicBezTo>
                  <a:cubicBezTo>
                    <a:pt x="64" y="439"/>
                    <a:pt x="64" y="439"/>
                    <a:pt x="64" y="439"/>
                  </a:cubicBezTo>
                  <a:cubicBezTo>
                    <a:pt x="78" y="439"/>
                    <a:pt x="78" y="417"/>
                    <a:pt x="64" y="417"/>
                  </a:cubicBezTo>
                  <a:cubicBezTo>
                    <a:pt x="55" y="417"/>
                    <a:pt x="55" y="417"/>
                    <a:pt x="55" y="417"/>
                  </a:cubicBezTo>
                  <a:cubicBezTo>
                    <a:pt x="54" y="405"/>
                    <a:pt x="54" y="392"/>
                    <a:pt x="53" y="379"/>
                  </a:cubicBezTo>
                  <a:cubicBezTo>
                    <a:pt x="57" y="380"/>
                    <a:pt x="61" y="380"/>
                    <a:pt x="64" y="381"/>
                  </a:cubicBezTo>
                  <a:cubicBezTo>
                    <a:pt x="78" y="385"/>
                    <a:pt x="83" y="365"/>
                    <a:pt x="70" y="361"/>
                  </a:cubicBezTo>
                  <a:cubicBezTo>
                    <a:pt x="64" y="359"/>
                    <a:pt x="58" y="358"/>
                    <a:pt x="53" y="358"/>
                  </a:cubicBezTo>
                  <a:cubicBezTo>
                    <a:pt x="52" y="351"/>
                    <a:pt x="52" y="345"/>
                    <a:pt x="52" y="338"/>
                  </a:cubicBezTo>
                  <a:cubicBezTo>
                    <a:pt x="52" y="338"/>
                    <a:pt x="53" y="338"/>
                    <a:pt x="54" y="339"/>
                  </a:cubicBezTo>
                  <a:cubicBezTo>
                    <a:pt x="67" y="343"/>
                    <a:pt x="73" y="322"/>
                    <a:pt x="59" y="318"/>
                  </a:cubicBezTo>
                  <a:cubicBezTo>
                    <a:pt x="57" y="317"/>
                    <a:pt x="54" y="316"/>
                    <a:pt x="51" y="316"/>
                  </a:cubicBezTo>
                  <a:cubicBezTo>
                    <a:pt x="50" y="306"/>
                    <a:pt x="50" y="295"/>
                    <a:pt x="49" y="285"/>
                  </a:cubicBezTo>
                  <a:cubicBezTo>
                    <a:pt x="52" y="285"/>
                    <a:pt x="54" y="285"/>
                    <a:pt x="57" y="285"/>
                  </a:cubicBezTo>
                  <a:cubicBezTo>
                    <a:pt x="70" y="285"/>
                    <a:pt x="70" y="264"/>
                    <a:pt x="57" y="264"/>
                  </a:cubicBezTo>
                  <a:cubicBezTo>
                    <a:pt x="54" y="264"/>
                    <a:pt x="51" y="264"/>
                    <a:pt x="48" y="264"/>
                  </a:cubicBezTo>
                  <a:cubicBezTo>
                    <a:pt x="47" y="254"/>
                    <a:pt x="47" y="244"/>
                    <a:pt x="46" y="234"/>
                  </a:cubicBezTo>
                  <a:cubicBezTo>
                    <a:pt x="47" y="234"/>
                    <a:pt x="49" y="235"/>
                    <a:pt x="50" y="235"/>
                  </a:cubicBezTo>
                  <a:cubicBezTo>
                    <a:pt x="63" y="239"/>
                    <a:pt x="69" y="219"/>
                    <a:pt x="56" y="214"/>
                  </a:cubicBezTo>
                  <a:cubicBezTo>
                    <a:pt x="52" y="213"/>
                    <a:pt x="48" y="213"/>
                    <a:pt x="45" y="212"/>
                  </a:cubicBezTo>
                  <a:cubicBezTo>
                    <a:pt x="44" y="202"/>
                    <a:pt x="43" y="193"/>
                    <a:pt x="43" y="183"/>
                  </a:cubicBezTo>
                  <a:cubicBezTo>
                    <a:pt x="47" y="182"/>
                    <a:pt x="52" y="182"/>
                    <a:pt x="57" y="182"/>
                  </a:cubicBezTo>
                  <a:cubicBezTo>
                    <a:pt x="70" y="182"/>
                    <a:pt x="70" y="160"/>
                    <a:pt x="57" y="161"/>
                  </a:cubicBezTo>
                  <a:cubicBezTo>
                    <a:pt x="51" y="161"/>
                    <a:pt x="46" y="161"/>
                    <a:pt x="41" y="162"/>
                  </a:cubicBezTo>
                  <a:cubicBezTo>
                    <a:pt x="41" y="154"/>
                    <a:pt x="40" y="147"/>
                    <a:pt x="40" y="139"/>
                  </a:cubicBezTo>
                  <a:cubicBezTo>
                    <a:pt x="57" y="139"/>
                    <a:pt x="57" y="139"/>
                    <a:pt x="57" y="139"/>
                  </a:cubicBezTo>
                  <a:cubicBezTo>
                    <a:pt x="70" y="139"/>
                    <a:pt x="70" y="118"/>
                    <a:pt x="57" y="118"/>
                  </a:cubicBezTo>
                  <a:cubicBezTo>
                    <a:pt x="39" y="118"/>
                    <a:pt x="39" y="118"/>
                    <a:pt x="39" y="118"/>
                  </a:cubicBezTo>
                  <a:cubicBezTo>
                    <a:pt x="38" y="109"/>
                    <a:pt x="37" y="101"/>
                    <a:pt x="37" y="93"/>
                  </a:cubicBezTo>
                  <a:cubicBezTo>
                    <a:pt x="49" y="93"/>
                    <a:pt x="49" y="93"/>
                    <a:pt x="49" y="93"/>
                  </a:cubicBezTo>
                  <a:cubicBezTo>
                    <a:pt x="63" y="93"/>
                    <a:pt x="63" y="71"/>
                    <a:pt x="49" y="71"/>
                  </a:cubicBezTo>
                  <a:cubicBezTo>
                    <a:pt x="36" y="71"/>
                    <a:pt x="36" y="71"/>
                    <a:pt x="36" y="71"/>
                  </a:cubicBezTo>
                  <a:cubicBezTo>
                    <a:pt x="35" y="61"/>
                    <a:pt x="34" y="50"/>
                    <a:pt x="34" y="40"/>
                  </a:cubicBezTo>
                  <a:cubicBezTo>
                    <a:pt x="93" y="20"/>
                    <a:pt x="157" y="14"/>
                    <a:pt x="220" y="13"/>
                  </a:cubicBezTo>
                  <a:cubicBezTo>
                    <a:pt x="285" y="11"/>
                    <a:pt x="351" y="14"/>
                    <a:pt x="415" y="27"/>
                  </a:cubicBezTo>
                  <a:cubicBezTo>
                    <a:pt x="415" y="134"/>
                    <a:pt x="409" y="241"/>
                    <a:pt x="415" y="348"/>
                  </a:cubicBezTo>
                  <a:cubicBezTo>
                    <a:pt x="418" y="387"/>
                    <a:pt x="421" y="425"/>
                    <a:pt x="423" y="464"/>
                  </a:cubicBezTo>
                  <a:cubicBezTo>
                    <a:pt x="425" y="500"/>
                    <a:pt x="427" y="539"/>
                    <a:pt x="415" y="573"/>
                  </a:cubicBezTo>
                  <a:cubicBezTo>
                    <a:pt x="413" y="580"/>
                    <a:pt x="423" y="582"/>
                    <a:pt x="426" y="576"/>
                  </a:cubicBezTo>
                  <a:cubicBezTo>
                    <a:pt x="448" y="507"/>
                    <a:pt x="431" y="425"/>
                    <a:pt x="427" y="3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6">
              <a:extLst>
                <a:ext uri="{FF2B5EF4-FFF2-40B4-BE49-F238E27FC236}">
                  <a16:creationId xmlns:a16="http://schemas.microsoft.com/office/drawing/2014/main" id="{FCA5C412-0004-479A-BA1F-5747F8D99365}"/>
                </a:ext>
              </a:extLst>
            </p:cNvPr>
            <p:cNvSpPr>
              <a:spLocks/>
            </p:cNvSpPr>
            <p:nvPr/>
          </p:nvSpPr>
          <p:spPr bwMode="auto">
            <a:xfrm>
              <a:off x="1402" y="2317"/>
              <a:ext cx="976" cy="67"/>
            </a:xfrm>
            <a:custGeom>
              <a:avLst/>
              <a:gdLst>
                <a:gd name="T0" fmla="*/ 357 w 364"/>
                <a:gd name="T1" fmla="*/ 0 h 25"/>
                <a:gd name="T2" fmla="*/ 7 w 364"/>
                <a:gd name="T3" fmla="*/ 14 h 25"/>
                <a:gd name="T4" fmla="*/ 7 w 364"/>
                <a:gd name="T5" fmla="*/ 25 h 25"/>
                <a:gd name="T6" fmla="*/ 357 w 364"/>
                <a:gd name="T7" fmla="*/ 11 h 25"/>
                <a:gd name="T8" fmla="*/ 357 w 364"/>
                <a:gd name="T9" fmla="*/ 0 h 25"/>
              </a:gdLst>
              <a:ahLst/>
              <a:cxnLst>
                <a:cxn ang="0">
                  <a:pos x="T0" y="T1"/>
                </a:cxn>
                <a:cxn ang="0">
                  <a:pos x="T2" y="T3"/>
                </a:cxn>
                <a:cxn ang="0">
                  <a:pos x="T4" y="T5"/>
                </a:cxn>
                <a:cxn ang="0">
                  <a:pos x="T6" y="T7"/>
                </a:cxn>
                <a:cxn ang="0">
                  <a:pos x="T8" y="T9"/>
                </a:cxn>
              </a:cxnLst>
              <a:rect l="0" t="0" r="r" b="b"/>
              <a:pathLst>
                <a:path w="364" h="25">
                  <a:moveTo>
                    <a:pt x="357" y="0"/>
                  </a:moveTo>
                  <a:cubicBezTo>
                    <a:pt x="241" y="11"/>
                    <a:pt x="124" y="14"/>
                    <a:pt x="7" y="14"/>
                  </a:cubicBezTo>
                  <a:cubicBezTo>
                    <a:pt x="0" y="14"/>
                    <a:pt x="0" y="25"/>
                    <a:pt x="7" y="25"/>
                  </a:cubicBezTo>
                  <a:cubicBezTo>
                    <a:pt x="124" y="25"/>
                    <a:pt x="241" y="22"/>
                    <a:pt x="357" y="11"/>
                  </a:cubicBezTo>
                  <a:cubicBezTo>
                    <a:pt x="364" y="10"/>
                    <a:pt x="364" y="0"/>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7">
              <a:extLst>
                <a:ext uri="{FF2B5EF4-FFF2-40B4-BE49-F238E27FC236}">
                  <a16:creationId xmlns:a16="http://schemas.microsoft.com/office/drawing/2014/main" id="{02166D29-A352-4C41-A64B-73E44810C2D4}"/>
                </a:ext>
              </a:extLst>
            </p:cNvPr>
            <p:cNvSpPr>
              <a:spLocks/>
            </p:cNvSpPr>
            <p:nvPr/>
          </p:nvSpPr>
          <p:spPr bwMode="auto">
            <a:xfrm>
              <a:off x="1871" y="1867"/>
              <a:ext cx="400" cy="40"/>
            </a:xfrm>
            <a:custGeom>
              <a:avLst/>
              <a:gdLst>
                <a:gd name="T0" fmla="*/ 143 w 149"/>
                <a:gd name="T1" fmla="*/ 0 h 15"/>
                <a:gd name="T2" fmla="*/ 7 w 149"/>
                <a:gd name="T3" fmla="*/ 4 h 15"/>
                <a:gd name="T4" fmla="*/ 7 w 149"/>
                <a:gd name="T5" fmla="*/ 15 h 15"/>
                <a:gd name="T6" fmla="*/ 143 w 149"/>
                <a:gd name="T7" fmla="*/ 11 h 15"/>
                <a:gd name="T8" fmla="*/ 143 w 149"/>
                <a:gd name="T9" fmla="*/ 0 h 15"/>
              </a:gdLst>
              <a:ahLst/>
              <a:cxnLst>
                <a:cxn ang="0">
                  <a:pos x="T0" y="T1"/>
                </a:cxn>
                <a:cxn ang="0">
                  <a:pos x="T2" y="T3"/>
                </a:cxn>
                <a:cxn ang="0">
                  <a:pos x="T4" y="T5"/>
                </a:cxn>
                <a:cxn ang="0">
                  <a:pos x="T6" y="T7"/>
                </a:cxn>
                <a:cxn ang="0">
                  <a:pos x="T8" y="T9"/>
                </a:cxn>
              </a:cxnLst>
              <a:rect l="0" t="0" r="r" b="b"/>
              <a:pathLst>
                <a:path w="149" h="15">
                  <a:moveTo>
                    <a:pt x="143" y="0"/>
                  </a:moveTo>
                  <a:cubicBezTo>
                    <a:pt x="97" y="4"/>
                    <a:pt x="52" y="4"/>
                    <a:pt x="7" y="4"/>
                  </a:cubicBezTo>
                  <a:cubicBezTo>
                    <a:pt x="0" y="4"/>
                    <a:pt x="0" y="15"/>
                    <a:pt x="7" y="15"/>
                  </a:cubicBezTo>
                  <a:cubicBezTo>
                    <a:pt x="52" y="15"/>
                    <a:pt x="97" y="14"/>
                    <a:pt x="143" y="11"/>
                  </a:cubicBezTo>
                  <a:cubicBezTo>
                    <a:pt x="149" y="11"/>
                    <a:pt x="149" y="0"/>
                    <a:pt x="1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8">
              <a:extLst>
                <a:ext uri="{FF2B5EF4-FFF2-40B4-BE49-F238E27FC236}">
                  <a16:creationId xmlns:a16="http://schemas.microsoft.com/office/drawing/2014/main" id="{B82CDD40-9110-49DD-B2C0-D80FFFF1BE33}"/>
                </a:ext>
              </a:extLst>
            </p:cNvPr>
            <p:cNvSpPr>
              <a:spLocks/>
            </p:cNvSpPr>
            <p:nvPr/>
          </p:nvSpPr>
          <p:spPr bwMode="auto">
            <a:xfrm>
              <a:off x="1863" y="1955"/>
              <a:ext cx="429" cy="38"/>
            </a:xfrm>
            <a:custGeom>
              <a:avLst/>
              <a:gdLst>
                <a:gd name="T0" fmla="*/ 153 w 160"/>
                <a:gd name="T1" fmla="*/ 0 h 14"/>
                <a:gd name="T2" fmla="*/ 6 w 160"/>
                <a:gd name="T3" fmla="*/ 3 h 14"/>
                <a:gd name="T4" fmla="*/ 6 w 160"/>
                <a:gd name="T5" fmla="*/ 14 h 14"/>
                <a:gd name="T6" fmla="*/ 153 w 160"/>
                <a:gd name="T7" fmla="*/ 10 h 14"/>
                <a:gd name="T8" fmla="*/ 153 w 160"/>
                <a:gd name="T9" fmla="*/ 0 h 14"/>
              </a:gdLst>
              <a:ahLst/>
              <a:cxnLst>
                <a:cxn ang="0">
                  <a:pos x="T0" y="T1"/>
                </a:cxn>
                <a:cxn ang="0">
                  <a:pos x="T2" y="T3"/>
                </a:cxn>
                <a:cxn ang="0">
                  <a:pos x="T4" y="T5"/>
                </a:cxn>
                <a:cxn ang="0">
                  <a:pos x="T6" y="T7"/>
                </a:cxn>
                <a:cxn ang="0">
                  <a:pos x="T8" y="T9"/>
                </a:cxn>
              </a:cxnLst>
              <a:rect l="0" t="0" r="r" b="b"/>
              <a:pathLst>
                <a:path w="160" h="14">
                  <a:moveTo>
                    <a:pt x="153" y="0"/>
                  </a:moveTo>
                  <a:cubicBezTo>
                    <a:pt x="104" y="0"/>
                    <a:pt x="55" y="3"/>
                    <a:pt x="6" y="3"/>
                  </a:cubicBezTo>
                  <a:cubicBezTo>
                    <a:pt x="0" y="3"/>
                    <a:pt x="0" y="14"/>
                    <a:pt x="6" y="14"/>
                  </a:cubicBezTo>
                  <a:cubicBezTo>
                    <a:pt x="55" y="14"/>
                    <a:pt x="104" y="11"/>
                    <a:pt x="153" y="10"/>
                  </a:cubicBezTo>
                  <a:cubicBezTo>
                    <a:pt x="160" y="10"/>
                    <a:pt x="160" y="0"/>
                    <a:pt x="1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9">
              <a:extLst>
                <a:ext uri="{FF2B5EF4-FFF2-40B4-BE49-F238E27FC236}">
                  <a16:creationId xmlns:a16="http://schemas.microsoft.com/office/drawing/2014/main" id="{722C6FE7-4FAB-47EF-9CA8-0251C185BA89}"/>
                </a:ext>
              </a:extLst>
            </p:cNvPr>
            <p:cNvSpPr>
              <a:spLocks/>
            </p:cNvSpPr>
            <p:nvPr/>
          </p:nvSpPr>
          <p:spPr bwMode="auto">
            <a:xfrm>
              <a:off x="1834" y="2028"/>
              <a:ext cx="448" cy="51"/>
            </a:xfrm>
            <a:custGeom>
              <a:avLst/>
              <a:gdLst>
                <a:gd name="T0" fmla="*/ 160 w 167"/>
                <a:gd name="T1" fmla="*/ 1 h 19"/>
                <a:gd name="T2" fmla="*/ 7 w 167"/>
                <a:gd name="T3" fmla="*/ 5 h 19"/>
                <a:gd name="T4" fmla="*/ 7 w 167"/>
                <a:gd name="T5" fmla="*/ 15 h 19"/>
                <a:gd name="T6" fmla="*/ 160 w 167"/>
                <a:gd name="T7" fmla="*/ 12 h 19"/>
                <a:gd name="T8" fmla="*/ 160 w 167"/>
                <a:gd name="T9" fmla="*/ 1 h 19"/>
              </a:gdLst>
              <a:ahLst/>
              <a:cxnLst>
                <a:cxn ang="0">
                  <a:pos x="T0" y="T1"/>
                </a:cxn>
                <a:cxn ang="0">
                  <a:pos x="T2" y="T3"/>
                </a:cxn>
                <a:cxn ang="0">
                  <a:pos x="T4" y="T5"/>
                </a:cxn>
                <a:cxn ang="0">
                  <a:pos x="T6" y="T7"/>
                </a:cxn>
                <a:cxn ang="0">
                  <a:pos x="T8" y="T9"/>
                </a:cxn>
              </a:cxnLst>
              <a:rect l="0" t="0" r="r" b="b"/>
              <a:pathLst>
                <a:path w="167" h="19">
                  <a:moveTo>
                    <a:pt x="160" y="1"/>
                  </a:moveTo>
                  <a:cubicBezTo>
                    <a:pt x="109" y="8"/>
                    <a:pt x="58" y="8"/>
                    <a:pt x="7" y="5"/>
                  </a:cubicBezTo>
                  <a:cubicBezTo>
                    <a:pt x="0" y="4"/>
                    <a:pt x="0" y="15"/>
                    <a:pt x="7" y="15"/>
                  </a:cubicBezTo>
                  <a:cubicBezTo>
                    <a:pt x="58" y="19"/>
                    <a:pt x="109" y="19"/>
                    <a:pt x="160" y="12"/>
                  </a:cubicBezTo>
                  <a:cubicBezTo>
                    <a:pt x="167" y="11"/>
                    <a:pt x="167" y="0"/>
                    <a:pt x="1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0">
              <a:extLst>
                <a:ext uri="{FF2B5EF4-FFF2-40B4-BE49-F238E27FC236}">
                  <a16:creationId xmlns:a16="http://schemas.microsoft.com/office/drawing/2014/main" id="{D5FD6A20-B80A-4E6F-836D-E1872B42BF03}"/>
                </a:ext>
              </a:extLst>
            </p:cNvPr>
            <p:cNvSpPr>
              <a:spLocks/>
            </p:cNvSpPr>
            <p:nvPr/>
          </p:nvSpPr>
          <p:spPr bwMode="auto">
            <a:xfrm>
              <a:off x="1863" y="2119"/>
              <a:ext cx="419" cy="45"/>
            </a:xfrm>
            <a:custGeom>
              <a:avLst/>
              <a:gdLst>
                <a:gd name="T0" fmla="*/ 149 w 156"/>
                <a:gd name="T1" fmla="*/ 3 h 17"/>
                <a:gd name="T2" fmla="*/ 6 w 156"/>
                <a:gd name="T3" fmla="*/ 3 h 17"/>
                <a:gd name="T4" fmla="*/ 6 w 156"/>
                <a:gd name="T5" fmla="*/ 14 h 17"/>
                <a:gd name="T6" fmla="*/ 149 w 156"/>
                <a:gd name="T7" fmla="*/ 14 h 17"/>
                <a:gd name="T8" fmla="*/ 149 w 156"/>
                <a:gd name="T9" fmla="*/ 3 h 17"/>
              </a:gdLst>
              <a:ahLst/>
              <a:cxnLst>
                <a:cxn ang="0">
                  <a:pos x="T0" y="T1"/>
                </a:cxn>
                <a:cxn ang="0">
                  <a:pos x="T2" y="T3"/>
                </a:cxn>
                <a:cxn ang="0">
                  <a:pos x="T4" y="T5"/>
                </a:cxn>
                <a:cxn ang="0">
                  <a:pos x="T6" y="T7"/>
                </a:cxn>
                <a:cxn ang="0">
                  <a:pos x="T8" y="T9"/>
                </a:cxn>
              </a:cxnLst>
              <a:rect l="0" t="0" r="r" b="b"/>
              <a:pathLst>
                <a:path w="156" h="17">
                  <a:moveTo>
                    <a:pt x="149" y="3"/>
                  </a:moveTo>
                  <a:cubicBezTo>
                    <a:pt x="102" y="0"/>
                    <a:pt x="54" y="6"/>
                    <a:pt x="6" y="3"/>
                  </a:cubicBezTo>
                  <a:cubicBezTo>
                    <a:pt x="0" y="2"/>
                    <a:pt x="0" y="13"/>
                    <a:pt x="6" y="14"/>
                  </a:cubicBezTo>
                  <a:cubicBezTo>
                    <a:pt x="54" y="17"/>
                    <a:pt x="102" y="11"/>
                    <a:pt x="149" y="14"/>
                  </a:cubicBezTo>
                  <a:cubicBezTo>
                    <a:pt x="156" y="14"/>
                    <a:pt x="156" y="3"/>
                    <a:pt x="14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1">
              <a:extLst>
                <a:ext uri="{FF2B5EF4-FFF2-40B4-BE49-F238E27FC236}">
                  <a16:creationId xmlns:a16="http://schemas.microsoft.com/office/drawing/2014/main" id="{2E81AAC7-AEBC-4D51-AB79-EB7C086318FA}"/>
                </a:ext>
              </a:extLst>
            </p:cNvPr>
            <p:cNvSpPr>
              <a:spLocks/>
            </p:cNvSpPr>
            <p:nvPr/>
          </p:nvSpPr>
          <p:spPr bwMode="auto">
            <a:xfrm>
              <a:off x="1869" y="2191"/>
              <a:ext cx="426" cy="49"/>
            </a:xfrm>
            <a:custGeom>
              <a:avLst/>
              <a:gdLst>
                <a:gd name="T0" fmla="*/ 149 w 159"/>
                <a:gd name="T1" fmla="*/ 1 h 18"/>
                <a:gd name="T2" fmla="*/ 9 w 159"/>
                <a:gd name="T3" fmla="*/ 1 h 18"/>
                <a:gd name="T4" fmla="*/ 7 w 159"/>
                <a:gd name="T5" fmla="*/ 11 h 18"/>
                <a:gd name="T6" fmla="*/ 152 w 159"/>
                <a:gd name="T7" fmla="*/ 11 h 18"/>
                <a:gd name="T8" fmla="*/ 149 w 159"/>
                <a:gd name="T9" fmla="*/ 1 h 18"/>
              </a:gdLst>
              <a:ahLst/>
              <a:cxnLst>
                <a:cxn ang="0">
                  <a:pos x="T0" y="T1"/>
                </a:cxn>
                <a:cxn ang="0">
                  <a:pos x="T2" y="T3"/>
                </a:cxn>
                <a:cxn ang="0">
                  <a:pos x="T4" y="T5"/>
                </a:cxn>
                <a:cxn ang="0">
                  <a:pos x="T6" y="T7"/>
                </a:cxn>
                <a:cxn ang="0">
                  <a:pos x="T8" y="T9"/>
                </a:cxn>
              </a:cxnLst>
              <a:rect l="0" t="0" r="r" b="b"/>
              <a:pathLst>
                <a:path w="159" h="18">
                  <a:moveTo>
                    <a:pt x="149" y="1"/>
                  </a:moveTo>
                  <a:cubicBezTo>
                    <a:pt x="103" y="8"/>
                    <a:pt x="56" y="8"/>
                    <a:pt x="9" y="1"/>
                  </a:cubicBezTo>
                  <a:cubicBezTo>
                    <a:pt x="3" y="0"/>
                    <a:pt x="0" y="10"/>
                    <a:pt x="7" y="11"/>
                  </a:cubicBezTo>
                  <a:cubicBezTo>
                    <a:pt x="55" y="18"/>
                    <a:pt x="104" y="18"/>
                    <a:pt x="152" y="11"/>
                  </a:cubicBezTo>
                  <a:cubicBezTo>
                    <a:pt x="159" y="10"/>
                    <a:pt x="156" y="0"/>
                    <a:pt x="14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 name="矩形 19">
            <a:extLst>
              <a:ext uri="{FF2B5EF4-FFF2-40B4-BE49-F238E27FC236}">
                <a16:creationId xmlns:a16="http://schemas.microsoft.com/office/drawing/2014/main" id="{57F53E05-82B8-498E-BC4B-ED4F1B626F4F}"/>
              </a:ext>
            </a:extLst>
          </p:cNvPr>
          <p:cNvSpPr/>
          <p:nvPr/>
        </p:nvSpPr>
        <p:spPr>
          <a:xfrm rot="2136143">
            <a:off x="10196229" y="4364792"/>
            <a:ext cx="1343027" cy="1065741"/>
          </a:xfrm>
          <a:prstGeom prst="rect">
            <a:avLst/>
          </a:prstGeom>
        </p:spPr>
        <p:txBody>
          <a:bodyPr wrap="square">
            <a:spAutoFit/>
            <a:scene3d>
              <a:camera prst="orthographicFront"/>
              <a:lightRig rig="threePt" dir="t"/>
            </a:scene3d>
            <a:sp3d/>
          </a:bodyPr>
          <a:lstStyle/>
          <a:p>
            <a:pPr algn="ctr">
              <a:lnSpc>
                <a:spcPct val="120000"/>
              </a:lnSpc>
            </a:pPr>
            <a:r>
              <a:rPr lang="zh-CN" altLang="en-US" sz="2000" b="1" dirty="0">
                <a:solidFill>
                  <a:schemeClr val="bg1"/>
                </a:solidFill>
                <a:cs typeface="+mn-ea"/>
                <a:sym typeface="+mn-lt"/>
              </a:rPr>
              <a:t>离散数学</a:t>
            </a:r>
            <a:endParaRPr lang="en-US" altLang="zh-CN" sz="2000" b="1" dirty="0">
              <a:solidFill>
                <a:schemeClr val="bg1"/>
              </a:solidFill>
              <a:cs typeface="+mn-ea"/>
              <a:sym typeface="+mn-lt"/>
            </a:endParaRPr>
          </a:p>
          <a:p>
            <a:pPr algn="ctr">
              <a:lnSpc>
                <a:spcPct val="120000"/>
              </a:lnSpc>
            </a:pPr>
            <a:r>
              <a:rPr lang="en-US" altLang="zh-CN" sz="2000" b="1" dirty="0">
                <a:solidFill>
                  <a:schemeClr val="bg1"/>
                </a:solidFill>
                <a:cs typeface="+mn-ea"/>
                <a:sym typeface="+mn-lt"/>
              </a:rPr>
              <a:t>Discrete </a:t>
            </a:r>
            <a:r>
              <a:rPr lang="en-US" altLang="zh-CN" sz="1400" b="1" dirty="0">
                <a:solidFill>
                  <a:schemeClr val="bg1"/>
                </a:solidFill>
                <a:cs typeface="+mn-ea"/>
                <a:sym typeface="+mn-lt"/>
              </a:rPr>
              <a:t>Mathematics </a:t>
            </a:r>
            <a:endParaRPr lang="en-US" altLang="zh-CN" sz="2000" b="1" dirty="0">
              <a:solidFill>
                <a:schemeClr val="bg1"/>
              </a:solidFill>
              <a:cs typeface="+mn-ea"/>
              <a:sym typeface="+mn-lt"/>
            </a:endParaRPr>
          </a:p>
        </p:txBody>
      </p:sp>
    </p:spTree>
    <p:extLst>
      <p:ext uri="{BB962C8B-B14F-4D97-AF65-F5344CB8AC3E}">
        <p14:creationId xmlns:p14="http://schemas.microsoft.com/office/powerpoint/2010/main" val="26924219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10</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756364" y="78452"/>
            <a:ext cx="1048007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Concept and properties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5">
            <a:extLst>
              <a:ext uri="{FF2B5EF4-FFF2-40B4-BE49-F238E27FC236}">
                <a16:creationId xmlns:a16="http://schemas.microsoft.com/office/drawing/2014/main" id="{6606B63F-9123-6189-EF39-024795983FA9}"/>
              </a:ext>
            </a:extLst>
          </p:cNvPr>
          <p:cNvSpPr txBox="1">
            <a:spLocks noChangeArrowheads="1"/>
          </p:cNvSpPr>
          <p:nvPr/>
        </p:nvSpPr>
        <p:spPr bwMode="auto">
          <a:xfrm>
            <a:off x="1919188" y="1184275"/>
            <a:ext cx="9980712" cy="1815882"/>
          </a:xfrm>
          <a:prstGeom prst="rect">
            <a:avLst/>
          </a:prstGeom>
          <a:noFill/>
          <a:ln w="9525">
            <a:noFill/>
            <a:miter lim="800000"/>
            <a:headEnd/>
            <a:tailEnd/>
          </a:ln>
          <a:effectLst/>
        </p:spPr>
        <p:txBody>
          <a:bodyPr wrap="square">
            <a:spAutoFit/>
          </a:bodyPr>
          <a:lstStyle/>
          <a:p>
            <a:pPr>
              <a:defRPr/>
            </a:pPr>
            <a:r>
              <a:rPr lang="en-US" altLang="zh-CN" sz="2800" b="1" dirty="0">
                <a:solidFill>
                  <a:schemeClr val="accent2"/>
                </a:solidFill>
              </a:rPr>
              <a:t>Example: </a:t>
            </a:r>
            <a:r>
              <a:rPr lang="en-US" altLang="zh-CN" sz="2800" b="1" dirty="0"/>
              <a:t>Let </a:t>
            </a:r>
            <a:r>
              <a:rPr lang="en-US" altLang="zh-CN" sz="2800" b="1" i="1" dirty="0"/>
              <a:t>N</a:t>
            </a:r>
            <a:r>
              <a:rPr lang="en-US" altLang="zh-CN" sz="2800" b="1" dirty="0"/>
              <a:t> be a set of natural numbers and the function </a:t>
            </a:r>
            <a:r>
              <a:rPr lang="en-US" altLang="zh-CN" sz="2800" b="1" i="1" dirty="0">
                <a:solidFill>
                  <a:srgbClr val="0070C0"/>
                </a:solidFill>
              </a:rPr>
              <a:t>S</a:t>
            </a:r>
            <a:r>
              <a:rPr lang="en-US" altLang="zh-CN" sz="2800" b="1" dirty="0">
                <a:solidFill>
                  <a:srgbClr val="0070C0"/>
                </a:solidFill>
              </a:rPr>
              <a:t>:</a:t>
            </a:r>
            <a:r>
              <a:rPr lang="en-US" altLang="zh-CN" sz="2800" b="1" i="1" dirty="0">
                <a:solidFill>
                  <a:srgbClr val="0070C0"/>
                </a:solidFill>
              </a:rPr>
              <a:t>N→N</a:t>
            </a:r>
            <a:r>
              <a:rPr lang="en-US" altLang="zh-CN" sz="2800" b="1" dirty="0"/>
              <a:t> is defined as </a:t>
            </a:r>
            <a:r>
              <a:rPr lang="en-US" altLang="zh-CN" sz="2800" b="1" i="1" dirty="0">
                <a:solidFill>
                  <a:srgbClr val="0070C0"/>
                </a:solidFill>
              </a:rPr>
              <a:t>S(n)=n+</a:t>
            </a:r>
            <a:r>
              <a:rPr lang="en-US" altLang="zh-CN" sz="2800" b="1" dirty="0">
                <a:solidFill>
                  <a:srgbClr val="0070C0"/>
                </a:solidFill>
              </a:rPr>
              <a:t>1</a:t>
            </a:r>
            <a:r>
              <a:rPr lang="en-US" altLang="zh-CN" sz="2800" b="1" dirty="0"/>
              <a:t>. Obviously, </a:t>
            </a:r>
            <a:r>
              <a:rPr lang="en-US" altLang="zh-CN" sz="2800" b="1" i="1" dirty="0"/>
              <a:t>S(0)=1, S(1)=2, S(2)=3</a:t>
            </a:r>
            <a:r>
              <a:rPr lang="en-US" altLang="zh-CN" sz="2800" b="1" dirty="0"/>
              <a:t>.... Such a function is often referred to as a </a:t>
            </a:r>
            <a:r>
              <a:rPr lang="en-US" altLang="zh-CN" sz="2800" b="1" dirty="0">
                <a:solidFill>
                  <a:srgbClr val="FF0000"/>
                </a:solidFill>
              </a:rPr>
              <a:t>Piano successor (</a:t>
            </a:r>
            <a:r>
              <a:rPr lang="zh-CN" altLang="en-US" sz="2800" b="1" dirty="0">
                <a:solidFill>
                  <a:srgbClr val="FF0000"/>
                </a:solidFill>
              </a:rPr>
              <a:t>皮亚诺后继函数</a:t>
            </a:r>
            <a:r>
              <a:rPr lang="en-US" altLang="zh-CN" sz="2800" b="1" dirty="0">
                <a:solidFill>
                  <a:srgbClr val="FF0000"/>
                </a:solidFill>
              </a:rPr>
              <a:t>)</a:t>
            </a:r>
            <a:r>
              <a:rPr lang="en-US" altLang="zh-CN" sz="2800" b="1" dirty="0"/>
              <a:t>.</a:t>
            </a:r>
            <a:endParaRPr lang="zh-CN" altLang="en-US" sz="2800" b="1" dirty="0"/>
          </a:p>
        </p:txBody>
      </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5267B13D-8A8F-2E72-C9D8-3303C8681B5D}"/>
                  </a:ext>
                </a:extLst>
              </p:cNvPr>
              <p:cNvSpPr txBox="1">
                <a:spLocks noChangeArrowheads="1"/>
              </p:cNvSpPr>
              <p:nvPr/>
            </p:nvSpPr>
            <p:spPr bwMode="auto">
              <a:xfrm>
                <a:off x="1923495" y="3697266"/>
                <a:ext cx="10145812" cy="2328458"/>
              </a:xfrm>
              <a:prstGeom prst="rect">
                <a:avLst/>
              </a:prstGeom>
              <a:noFill/>
              <a:ln w="9525">
                <a:noFill/>
                <a:miter lim="800000"/>
                <a:headEnd/>
                <a:tailEnd/>
              </a:ln>
              <a:effectLst/>
            </p:spPr>
            <p:txBody>
              <a:bodyPr wrap="square">
                <a:spAutoFit/>
              </a:bodyPr>
              <a:lstStyle/>
              <a:p>
                <a:pPr>
                  <a:defRPr/>
                </a:pPr>
                <a:r>
                  <a:rPr lang="en-US" altLang="zh-CN" sz="2800" b="1" i="1" dirty="0">
                    <a:solidFill>
                      <a:schemeClr val="accent1"/>
                    </a:solidFill>
                  </a:rPr>
                  <a:t>Note</a:t>
                </a:r>
                <a:r>
                  <a:rPr lang="en-US" altLang="zh-CN" sz="2800" b="1" dirty="0">
                    <a:solidFill>
                      <a:schemeClr val="accent1"/>
                    </a:solidFill>
                  </a:rPr>
                  <a:t>: </a:t>
                </a:r>
                <a:r>
                  <a:rPr lang="en-US" altLang="zh-CN" sz="2800" b="1" dirty="0"/>
                  <a:t>Sometimes for some needs, special emphasis is placed on the </a:t>
                </a:r>
                <a:r>
                  <a:rPr lang="en-US" altLang="zh-CN" sz="2800" b="1" dirty="0">
                    <a:solidFill>
                      <a:srgbClr val="0070C0"/>
                    </a:solidFill>
                  </a:rPr>
                  <a:t>arbitrariness and uniqueness of the function</a:t>
                </a:r>
                <a:r>
                  <a:rPr lang="en-US" altLang="zh-CN" sz="2800" b="1" dirty="0"/>
                  <a:t>: every </a:t>
                </a:r>
                <a:r>
                  <a:rPr lang="en-US" altLang="zh-CN" sz="2800" b="1" i="1" dirty="0"/>
                  <a:t>x</a:t>
                </a:r>
                <a:r>
                  <a:rPr lang="en-US" altLang="zh-CN" sz="2800" b="1" dirty="0"/>
                  <a:t> in the domain </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𝑫</m:t>
                        </m:r>
                      </m:e>
                      <m:sub>
                        <m:r>
                          <a:rPr lang="en-US" altLang="zh-CN" sz="2800" b="1" i="1">
                            <a:latin typeface="Cambria Math" panose="02040503050406030204" pitchFamily="18" charset="0"/>
                          </a:rPr>
                          <m:t>𝒇</m:t>
                        </m:r>
                      </m:sub>
                    </m:sSub>
                  </m:oMath>
                </a14:m>
                <a:r>
                  <a:rPr lang="en-US" altLang="zh-CN" sz="2800" b="1" dirty="0"/>
                  <a:t> of the function </a:t>
                </a:r>
                <a:r>
                  <a:rPr lang="en-US" altLang="zh-CN" sz="2800" b="1" i="1" dirty="0"/>
                  <a:t>f</a:t>
                </a:r>
                <a:r>
                  <a:rPr lang="en-US" altLang="zh-CN" sz="2800" b="1" dirty="0"/>
                  <a:t> has exactly one image </a:t>
                </a:r>
                <a:r>
                  <a:rPr lang="en-US" altLang="zh-CN" sz="2800" b="1" i="1" dirty="0"/>
                  <a:t>y</a:t>
                </a:r>
                <a:r>
                  <a:rPr lang="en-US" altLang="zh-CN" sz="2800" b="1" dirty="0"/>
                  <a:t> in the range </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𝑹</m:t>
                        </m:r>
                      </m:e>
                      <m:sub>
                        <m:r>
                          <a:rPr lang="en-US" altLang="zh-CN" sz="2800" b="1" i="1">
                            <a:latin typeface="Cambria Math" panose="02040503050406030204" pitchFamily="18" charset="0"/>
                          </a:rPr>
                          <m:t>𝒇</m:t>
                        </m:r>
                      </m:sub>
                    </m:sSub>
                    <m:r>
                      <a:rPr lang="en-US" altLang="zh-CN" sz="2800" b="1" i="0" smtClean="0">
                        <a:latin typeface="Cambria Math" panose="02040503050406030204" pitchFamily="18" charset="0"/>
                      </a:rPr>
                      <m:t>.</m:t>
                    </m:r>
                  </m:oMath>
                </a14:m>
                <a:r>
                  <a:rPr lang="en-US" altLang="zh-CN" sz="2800" b="1" dirty="0"/>
                  <a:t> This property is usually called </a:t>
                </a:r>
                <a:r>
                  <a:rPr lang="en-US" altLang="zh-CN" sz="2800" b="1" dirty="0">
                    <a:solidFill>
                      <a:srgbClr val="FF0000"/>
                    </a:solidFill>
                  </a:rPr>
                  <a:t>well-</a:t>
                </a:r>
                <a:r>
                  <a:rPr lang="en-US" altLang="zh-CN" sz="2800" b="1" dirty="0" err="1">
                    <a:solidFill>
                      <a:srgbClr val="FF0000"/>
                    </a:solidFill>
                  </a:rPr>
                  <a:t>posedness</a:t>
                </a:r>
                <a:r>
                  <a:rPr lang="en-US" altLang="zh-CN" sz="2800" b="1" dirty="0">
                    <a:solidFill>
                      <a:srgbClr val="FF0000"/>
                    </a:solidFill>
                  </a:rPr>
                  <a:t> (</a:t>
                </a:r>
                <a:r>
                  <a:rPr lang="zh-CN" altLang="en-US" sz="2800" b="1" dirty="0">
                    <a:solidFill>
                      <a:srgbClr val="FF0000"/>
                    </a:solidFill>
                  </a:rPr>
                  <a:t>良定性</a:t>
                </a:r>
                <a:r>
                  <a:rPr lang="en-US" altLang="zh-CN" sz="2800" b="1" dirty="0">
                    <a:solidFill>
                      <a:srgbClr val="FF0000"/>
                    </a:solidFill>
                  </a:rPr>
                  <a:t>)</a:t>
                </a:r>
                <a:r>
                  <a:rPr lang="en-US" altLang="zh-CN" sz="2800" b="1" dirty="0"/>
                  <a:t>.</a:t>
                </a:r>
                <a:endParaRPr lang="zh-CN" altLang="en-US" sz="2800" b="1" dirty="0"/>
              </a:p>
            </p:txBody>
          </p:sp>
        </mc:Choice>
        <mc:Fallback xmlns="">
          <p:sp>
            <p:nvSpPr>
              <p:cNvPr id="13" name="Text Box 6">
                <a:extLst>
                  <a:ext uri="{FF2B5EF4-FFF2-40B4-BE49-F238E27FC236}">
                    <a16:creationId xmlns:a16="http://schemas.microsoft.com/office/drawing/2014/main" id="{5267B13D-8A8F-2E72-C9D8-3303C8681B5D}"/>
                  </a:ext>
                </a:extLst>
              </p:cNvPr>
              <p:cNvSpPr txBox="1">
                <a:spLocks noRot="1" noChangeAspect="1" noMove="1" noResize="1" noEditPoints="1" noAdjustHandles="1" noChangeArrowheads="1" noChangeShapeType="1" noTextEdit="1"/>
              </p:cNvSpPr>
              <p:nvPr/>
            </p:nvSpPr>
            <p:spPr bwMode="auto">
              <a:xfrm>
                <a:off x="1923495" y="3697266"/>
                <a:ext cx="10145812" cy="2328458"/>
              </a:xfrm>
              <a:prstGeom prst="rect">
                <a:avLst/>
              </a:prstGeom>
              <a:blipFill>
                <a:blip r:embed="rId3"/>
                <a:stretch>
                  <a:fillRect l="-1262" t="-2887" r="-3065" b="-6824"/>
                </a:stretch>
              </a:blipFill>
              <a:ln w="9525">
                <a:noFill/>
                <a:miter lim="800000"/>
                <a:headEnd/>
                <a:tailEnd/>
              </a:ln>
              <a:effectLst/>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A05DD717-C89C-4E1B-BF3A-ED74455B0E3E}"/>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基本概念</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66753244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756364" y="78452"/>
            <a:ext cx="10480074"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Equality of functions </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5">
                <a:extLst>
                  <a:ext uri="{FF2B5EF4-FFF2-40B4-BE49-F238E27FC236}">
                    <a16:creationId xmlns:a16="http://schemas.microsoft.com/office/drawing/2014/main" id="{DE2630A8-3F15-302E-3699-5C8B785747B7}"/>
                  </a:ext>
                </a:extLst>
              </p:cNvPr>
              <p:cNvSpPr txBox="1">
                <a:spLocks noChangeArrowheads="1"/>
              </p:cNvSpPr>
              <p:nvPr/>
            </p:nvSpPr>
            <p:spPr bwMode="auto">
              <a:xfrm>
                <a:off x="2054696" y="1182231"/>
                <a:ext cx="9946804"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1"/>
                    </a:solidFill>
                  </a:rPr>
                  <a:t>Definition: </a:t>
                </a:r>
                <a:r>
                  <a:rPr lang="en-US" altLang="zh-CN" sz="2800" b="1" dirty="0"/>
                  <a:t>Given functions </a:t>
                </a:r>
                <a14:m>
                  <m:oMath xmlns:m="http://schemas.openxmlformats.org/officeDocument/2006/math">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𝒇</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𝑿</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𝒀</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2800" b="1" i="0" smtClean="0">
                        <a:latin typeface="Cambria Math" panose="02040503050406030204" pitchFamily="18" charset="0"/>
                        <a:ea typeface="Cambria Math" panose="02040503050406030204" pitchFamily="18" charset="0"/>
                        <a:cs typeface="Times New Roman" panose="02020603050405020304" pitchFamily="18" charset="0"/>
                      </a:rPr>
                      <m:t>𝐚</m:t>
                    </m:r>
                    <m:r>
                      <a:rPr lang="en-US" altLang="zh-CN" sz="2800" b="1" i="0" dirty="0" smtClean="0">
                        <a:latin typeface="Cambria Math" panose="02040503050406030204" pitchFamily="18" charset="0"/>
                      </a:rPr>
                      <m:t>𝐧𝐝</m:t>
                    </m:r>
                    <m:r>
                      <a:rPr lang="en-US" altLang="zh-CN" sz="2800" b="1" i="0" dirty="0" smtClean="0">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𝒈</m:t>
                    </m:r>
                    <m:r>
                      <a:rPr lang="en-US" altLang="zh-CN" sz="2800" b="1" i="1" dirty="0" smtClean="0">
                        <a:solidFill>
                          <a:srgbClr val="0070C0"/>
                        </a:solidFill>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𝒁</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𝑾</m:t>
                    </m:r>
                  </m:oMath>
                </a14:m>
                <a:r>
                  <a:rPr lang="en-US" altLang="zh-CN" sz="2800" b="1" dirty="0"/>
                  <a:t>. I</a:t>
                </a:r>
                <a14:m>
                  <m:oMath xmlns:m="http://schemas.openxmlformats.org/officeDocument/2006/math">
                    <m:r>
                      <a:rPr lang="en-US" altLang="zh-CN" sz="2800" b="1" i="0" dirty="0" smtClean="0">
                        <a:latin typeface="Cambria Math" panose="02040503050406030204" pitchFamily="18" charset="0"/>
                      </a:rPr>
                      <m:t>𝐟</m:t>
                    </m:r>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𝒇</m:t>
                    </m:r>
                    <m:r>
                      <a:rPr lang="en-US" altLang="zh-CN" sz="2800" b="1" i="1" dirty="0" smtClean="0">
                        <a:latin typeface="Cambria Math" panose="02040503050406030204" pitchFamily="18" charset="0"/>
                      </a:rPr>
                      <m:t> </m:t>
                    </m:r>
                  </m:oMath>
                </a14:m>
                <a:r>
                  <a:rPr lang="en-US" altLang="zh-CN" sz="2800" b="1" dirty="0"/>
                  <a:t>a</a:t>
                </a:r>
                <a14:m>
                  <m:oMath xmlns:m="http://schemas.openxmlformats.org/officeDocument/2006/math">
                    <m:r>
                      <a:rPr lang="en-US" altLang="zh-CN" sz="2800" b="1" i="0" dirty="0" smtClean="0">
                        <a:latin typeface="Cambria Math" panose="02040503050406030204" pitchFamily="18" charset="0"/>
                      </a:rPr>
                      <m:t>𝐧𝐝</m:t>
                    </m:r>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𝒈</m:t>
                    </m:r>
                  </m:oMath>
                </a14:m>
                <a:r>
                  <a:rPr lang="en-US" altLang="zh-CN" sz="2800" b="1" dirty="0"/>
                  <a:t> have the </a:t>
                </a:r>
                <a:r>
                  <a:rPr lang="en-US" altLang="zh-CN" sz="2800" b="1" dirty="0">
                    <a:solidFill>
                      <a:srgbClr val="FF0000"/>
                    </a:solidFill>
                  </a:rPr>
                  <a:t>same domain and codomain</a:t>
                </a:r>
                <a:r>
                  <a:rPr lang="en-US" altLang="zh-CN" sz="2800" b="1" dirty="0"/>
                  <a:t>, </a:t>
                </a:r>
                <a:r>
                  <a:rPr lang="en-US" altLang="zh-CN" sz="2800" b="1" dirty="0" err="1"/>
                  <a:t>ie</a:t>
                </a:r>
                <a:r>
                  <a:rPr lang="en-US" altLang="zh-CN" sz="2800" b="1" dirty="0"/>
                  <a:t> </a:t>
                </a:r>
                <a14:m>
                  <m:oMath xmlns:m="http://schemas.openxmlformats.org/officeDocument/2006/math">
                    <m:r>
                      <a:rPr lang="en-US" altLang="zh-CN" sz="2800" b="1" i="1" dirty="0" smtClean="0">
                        <a:solidFill>
                          <a:srgbClr val="0070C0"/>
                        </a:solidFill>
                        <a:latin typeface="Cambria Math" panose="02040503050406030204" pitchFamily="18" charset="0"/>
                      </a:rPr>
                      <m:t>𝑿</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𝒁</m:t>
                    </m:r>
                    <m:r>
                      <a:rPr lang="en-US" altLang="zh-CN" sz="2800" b="1" i="0" dirty="0" smtClean="0">
                        <a:solidFill>
                          <a:srgbClr val="0070C0"/>
                        </a:solidFill>
                        <a:latin typeface="Cambria Math" panose="02040503050406030204" pitchFamily="18" charset="0"/>
                      </a:rPr>
                      <m:t> </m:t>
                    </m:r>
                    <m:r>
                      <a:rPr lang="en-US" altLang="zh-CN" sz="2800" b="1" i="0" dirty="0" smtClean="0">
                        <a:latin typeface="Cambria Math" panose="02040503050406030204" pitchFamily="18" charset="0"/>
                      </a:rPr>
                      <m:t>𝐚𝐧𝐝</m:t>
                    </m:r>
                    <m:r>
                      <a:rPr lang="en-US" altLang="zh-CN" sz="2800" b="1" i="0" dirty="0" smtClean="0">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𝒀</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𝑾</m:t>
                    </m:r>
                  </m:oMath>
                </a14:m>
                <a:r>
                  <a:rPr lang="en-US" altLang="zh-CN" sz="2800" b="1" dirty="0"/>
                  <a:t>, and for all </a:t>
                </a:r>
                <a14:m>
                  <m:oMath xmlns:m="http://schemas.openxmlformats.org/officeDocument/2006/math">
                    <m:r>
                      <a:rPr lang="en-US" altLang="zh-CN" sz="2800" b="1" i="1" dirty="0" smtClean="0">
                        <a:latin typeface="Cambria Math" panose="02040503050406030204" pitchFamily="18" charset="0"/>
                      </a:rPr>
                      <m:t>𝒙</m:t>
                    </m:r>
                    <m:r>
                      <a:rPr kumimoji="1" lang="en-US" altLang="zh-CN" sz="2800" b="1" i="1" dirty="0">
                        <a:latin typeface="Cambria Math" panose="02040503050406030204" pitchFamily="18" charset="0"/>
                      </a:rPr>
                      <m:t>∈</m:t>
                    </m:r>
                    <m:r>
                      <a:rPr lang="en-US" altLang="zh-CN" sz="2800" b="1" i="1" dirty="0">
                        <a:latin typeface="Cambria Math" panose="02040503050406030204" pitchFamily="18" charset="0"/>
                      </a:rPr>
                      <m:t>𝑿</m:t>
                    </m:r>
                  </m:oMath>
                </a14:m>
                <a:r>
                  <a:rPr lang="en-US" altLang="zh-CN" sz="2800" b="1" dirty="0"/>
                  <a:t> o</a:t>
                </a:r>
                <a14:m>
                  <m:oMath xmlns:m="http://schemas.openxmlformats.org/officeDocument/2006/math">
                    <m:r>
                      <a:rPr lang="en-US" altLang="zh-CN" sz="2800" b="1" i="0" dirty="0" smtClean="0">
                        <a:latin typeface="Cambria Math" panose="02040503050406030204" pitchFamily="18" charset="0"/>
                      </a:rPr>
                      <m:t>𝐫</m:t>
                    </m:r>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𝒙</m:t>
                    </m:r>
                    <m:r>
                      <a:rPr kumimoji="1"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𝒁</m:t>
                    </m:r>
                  </m:oMath>
                </a14:m>
                <a:r>
                  <a:rPr lang="en-US" altLang="zh-CN" sz="2800" b="1" dirty="0"/>
                  <a:t>, </a:t>
                </a:r>
                <a14:m>
                  <m:oMath xmlns:m="http://schemas.openxmlformats.org/officeDocument/2006/math">
                    <m:r>
                      <a:rPr lang="en-US" altLang="zh-CN" sz="2800" b="1" i="0" dirty="0" smtClean="0">
                        <a:latin typeface="Cambria Math" panose="02040503050406030204" pitchFamily="18" charset="0"/>
                      </a:rPr>
                      <m:t>𝐭𝐡𝐞𝐫𝐞</m:t>
                    </m:r>
                    <m:r>
                      <a:rPr lang="en-US" altLang="zh-CN" sz="2800" b="1" i="0" dirty="0" smtClean="0">
                        <a:latin typeface="Cambria Math" panose="02040503050406030204" pitchFamily="18" charset="0"/>
                      </a:rPr>
                      <m:t> </m:t>
                    </m:r>
                    <m:r>
                      <a:rPr lang="en-US" altLang="zh-CN" sz="2800" b="1" i="0" dirty="0" smtClean="0">
                        <a:latin typeface="Cambria Math" panose="02040503050406030204" pitchFamily="18" charset="0"/>
                      </a:rPr>
                      <m:t>𝐢𝐬</m:t>
                    </m:r>
                    <m:r>
                      <a:rPr lang="en-US" altLang="zh-CN" sz="2800" b="1" i="0" dirty="0" smtClean="0">
                        <a:latin typeface="Cambria Math" panose="02040503050406030204" pitchFamily="18" charset="0"/>
                      </a:rPr>
                      <m:t> </m:t>
                    </m:r>
                    <m:r>
                      <a:rPr lang="en-US" altLang="zh-CN" sz="2800" b="1" i="1" dirty="0" smtClean="0">
                        <a:solidFill>
                          <a:srgbClr val="C00000"/>
                        </a:solidFill>
                        <a:latin typeface="Cambria Math" panose="02040503050406030204" pitchFamily="18" charset="0"/>
                      </a:rPr>
                      <m:t>𝒇</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𝒙</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𝒈</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𝒙</m:t>
                    </m:r>
                    <m:r>
                      <a:rPr lang="en-US" altLang="zh-CN" sz="2800" b="1" i="1" dirty="0" smtClean="0">
                        <a:solidFill>
                          <a:srgbClr val="C00000"/>
                        </a:solidFill>
                        <a:latin typeface="Cambria Math" panose="02040503050406030204" pitchFamily="18" charset="0"/>
                      </a:rPr>
                      <m:t>)</m:t>
                    </m:r>
                  </m:oMath>
                </a14:m>
                <a:r>
                  <a:rPr lang="en-US" altLang="zh-CN" sz="2800" b="1" dirty="0">
                    <a:solidFill>
                      <a:srgbClr val="C00000"/>
                    </a:solidFill>
                  </a:rPr>
                  <a:t>, </a:t>
                </a:r>
                <a:r>
                  <a:rPr lang="en-US" altLang="zh-CN" sz="2800" b="1" dirty="0"/>
                  <a:t>then the functions </a:t>
                </a:r>
                <a:r>
                  <a:rPr lang="en-US" altLang="zh-CN" sz="2800" b="1" i="1" dirty="0"/>
                  <a:t>f </a:t>
                </a:r>
                <a:r>
                  <a:rPr lang="en-US" altLang="zh-CN" sz="2800" b="1" dirty="0"/>
                  <a:t>and  </a:t>
                </a:r>
                <a:r>
                  <a:rPr lang="en-US" altLang="zh-CN" sz="2800" b="1" i="1" dirty="0"/>
                  <a:t>g </a:t>
                </a:r>
                <a:r>
                  <a:rPr lang="en-US" altLang="zh-CN" sz="2800" b="1" dirty="0"/>
                  <a:t>are </a:t>
                </a:r>
                <a:r>
                  <a:rPr lang="en-US" altLang="zh-CN" sz="2800" b="1" dirty="0">
                    <a:solidFill>
                      <a:srgbClr val="FF0000"/>
                    </a:solidFill>
                  </a:rPr>
                  <a:t>equal</a:t>
                </a:r>
                <a:r>
                  <a:rPr lang="en-US" altLang="zh-CN" sz="2800" b="1" dirty="0"/>
                  <a:t> and is denoted as</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solidFill>
                          <a:srgbClr val="C00000"/>
                        </a:solidFill>
                        <a:latin typeface="Cambria Math" panose="02040503050406030204" pitchFamily="18" charset="0"/>
                      </a:rPr>
                      <m:t>𝒇</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𝒈</m:t>
                    </m:r>
                    <m:r>
                      <a:rPr lang="en-US" altLang="zh-CN" sz="2800" b="1" i="0" dirty="0" smtClean="0">
                        <a:latin typeface="Cambria Math" panose="02040503050406030204" pitchFamily="18" charset="0"/>
                      </a:rPr>
                      <m:t>.</m:t>
                    </m:r>
                  </m:oMath>
                </a14:m>
                <a:r>
                  <a:rPr lang="zh-CN" altLang="en-US" sz="2800" b="1" dirty="0"/>
                  <a:t> </a:t>
                </a:r>
              </a:p>
            </p:txBody>
          </p:sp>
        </mc:Choice>
        <mc:Fallback xmlns="">
          <p:sp>
            <p:nvSpPr>
              <p:cNvPr id="12" name="Text Box 5">
                <a:extLst>
                  <a:ext uri="{FF2B5EF4-FFF2-40B4-BE49-F238E27FC236}">
                    <a16:creationId xmlns:a16="http://schemas.microsoft.com/office/drawing/2014/main" id="{DE2630A8-3F15-302E-3699-5C8B785747B7}"/>
                  </a:ext>
                </a:extLst>
              </p:cNvPr>
              <p:cNvSpPr txBox="1">
                <a:spLocks noRot="1" noChangeAspect="1" noMove="1" noResize="1" noEditPoints="1" noAdjustHandles="1" noChangeArrowheads="1" noChangeShapeType="1" noTextEdit="1"/>
              </p:cNvSpPr>
              <p:nvPr/>
            </p:nvSpPr>
            <p:spPr bwMode="auto">
              <a:xfrm>
                <a:off x="2054696" y="1182231"/>
                <a:ext cx="9946804" cy="1815882"/>
              </a:xfrm>
              <a:prstGeom prst="rect">
                <a:avLst/>
              </a:prstGeom>
              <a:blipFill>
                <a:blip r:embed="rId3"/>
                <a:stretch>
                  <a:fillRect l="-1225" t="-3691" r="-919"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TextBox 4">
            <a:extLst>
              <a:ext uri="{FF2B5EF4-FFF2-40B4-BE49-F238E27FC236}">
                <a16:creationId xmlns:a16="http://schemas.microsoft.com/office/drawing/2014/main" id="{39E636BC-B929-44A2-4E43-18B3E76839EB}"/>
              </a:ext>
            </a:extLst>
          </p:cNvPr>
          <p:cNvSpPr txBox="1">
            <a:spLocks noChangeArrowheads="1"/>
          </p:cNvSpPr>
          <p:nvPr/>
        </p:nvSpPr>
        <p:spPr bwMode="auto">
          <a:xfrm>
            <a:off x="2054696" y="4110902"/>
            <a:ext cx="78488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Methods to prove that functions are equal?</a:t>
            </a:r>
            <a:endParaRPr lang="zh-CN" altLang="en-US" b="1" dirty="0"/>
          </a:p>
        </p:txBody>
      </p:sp>
      <p:sp>
        <p:nvSpPr>
          <p:cNvPr id="14" name="矩形 13">
            <a:extLst>
              <a:ext uri="{FF2B5EF4-FFF2-40B4-BE49-F238E27FC236}">
                <a16:creationId xmlns:a16="http://schemas.microsoft.com/office/drawing/2014/main" id="{C03F7D73-D31A-7913-AE4B-2EB04181C12C}"/>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函数相等</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17134695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756364" y="78452"/>
            <a:ext cx="10480074" cy="769441"/>
          </a:xfrm>
          <a:prstGeom prst="rect">
            <a:avLst/>
          </a:prstGeom>
          <a:noFill/>
        </p:spPr>
        <p:txBody>
          <a:bodyPr wrap="square" rtlCol="0">
            <a:spAutoFit/>
          </a:bodyPr>
          <a:lstStyle/>
          <a:p>
            <a:r>
              <a:rPr lang="en-US" altLang="zh-CN" sz="4400" b="1" dirty="0">
                <a:solidFill>
                  <a:schemeClr val="bg1"/>
                </a:solidFill>
                <a:effectLst>
                  <a:outerShdw blurRad="38100" dist="38100" dir="2700000" algn="tl">
                    <a:srgbClr val="000000">
                      <a:alpha val="43137"/>
                    </a:srgbClr>
                  </a:outerShdw>
                </a:effectLst>
                <a:cs typeface="+mn-ea"/>
                <a:sym typeface="+mn-lt"/>
              </a:rPr>
              <a:t>Expansion and reduction of function</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8" name="Text Box 5">
                <a:extLst>
                  <a:ext uri="{FF2B5EF4-FFF2-40B4-BE49-F238E27FC236}">
                    <a16:creationId xmlns:a16="http://schemas.microsoft.com/office/drawing/2014/main" id="{700FA2F4-1294-C142-E17E-B98C56244527}"/>
                  </a:ext>
                </a:extLst>
              </p:cNvPr>
              <p:cNvSpPr txBox="1">
                <a:spLocks noChangeArrowheads="1"/>
              </p:cNvSpPr>
              <p:nvPr/>
            </p:nvSpPr>
            <p:spPr bwMode="auto">
              <a:xfrm>
                <a:off x="1822645" y="1001327"/>
                <a:ext cx="8243887"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1"/>
                    </a:solidFill>
                  </a:rPr>
                  <a:t>Definition: </a:t>
                </a:r>
                <a:r>
                  <a:rPr lang="en-US" altLang="zh-CN" sz="2800" b="1" dirty="0"/>
                  <a:t>Given the function </a:t>
                </a:r>
                <a14:m>
                  <m:oMath xmlns:m="http://schemas.openxmlformats.org/officeDocument/2006/math">
                    <m:r>
                      <a:rPr lang="en-US" altLang="zh-CN" sz="2800" b="1" i="1" dirty="0"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𝑿</m:t>
                    </m:r>
                    <m:r>
                      <a:rPr lang="en-US" altLang="zh-CN" sz="2800" b="1" i="1" dirty="0">
                        <a:solidFill>
                          <a:srgbClr val="0070C0"/>
                        </a:solidFill>
                        <a:latin typeface="Cambria Math" panose="02040503050406030204" pitchFamily="18" charset="0"/>
                        <a:cs typeface="Times New Roman" panose="02020603050405020304" pitchFamily="18" charset="0"/>
                      </a:rPr>
                      <m:t>→</m:t>
                    </m:r>
                    <m:r>
                      <a:rPr lang="en-US" altLang="zh-CN" sz="2800" b="1" i="1" dirty="0">
                        <a:solidFill>
                          <a:srgbClr val="0070C0"/>
                        </a:solidFill>
                        <a:latin typeface="Cambria Math" panose="02040503050406030204" pitchFamily="18" charset="0"/>
                      </a:rPr>
                      <m:t>𝒀</m:t>
                    </m:r>
                  </m:oMath>
                </a14:m>
                <a:r>
                  <a:rPr lang="en-US" altLang="zh-CN" sz="2800" b="1" dirty="0"/>
                  <a:t>, and </a:t>
                </a:r>
                <a14:m>
                  <m:oMath xmlns:m="http://schemas.openxmlformats.org/officeDocument/2006/math">
                    <m:r>
                      <a:rPr lang="en-US" altLang="zh-CN" sz="2800" b="1" i="1" dirty="0" smtClean="0">
                        <a:solidFill>
                          <a:srgbClr val="0070C0"/>
                        </a:solidFill>
                        <a:latin typeface="Cambria Math" panose="02040503050406030204" pitchFamily="18" charset="0"/>
                      </a:rPr>
                      <m:t>𝑨</m:t>
                    </m:r>
                    <m:r>
                      <a:rPr lang="en-US" altLang="zh-CN" sz="2800" b="1" i="1" dirty="0" smtClean="0">
                        <a:solidFill>
                          <a:srgbClr val="0070C0"/>
                        </a:solidFill>
                        <a:latin typeface="Cambria Math" panose="02040503050406030204" pitchFamily="18" charset="0"/>
                      </a:rPr>
                      <m:t> </m:t>
                    </m:r>
                    <m:r>
                      <a:rPr lang="en-US" altLang="zh-CN" sz="2800" b="1" i="0" dirty="0">
                        <a:solidFill>
                          <a:srgbClr val="0070C0"/>
                        </a:solidFill>
                        <a:latin typeface="Cambria Math" panose="02040503050406030204" pitchFamily="18" charset="0"/>
                        <a:sym typeface="Symbol" panose="05050102010706020507" pitchFamily="18" charset="2"/>
                      </a:rPr>
                      <m:t></m:t>
                    </m:r>
                    <m:r>
                      <a:rPr lang="en-US" altLang="zh-CN" sz="2800" b="1" i="1" dirty="0">
                        <a:solidFill>
                          <a:srgbClr val="0070C0"/>
                        </a:solidFill>
                        <a:latin typeface="Cambria Math" panose="02040503050406030204" pitchFamily="18" charset="0"/>
                      </a:rPr>
                      <m:t> </m:t>
                    </m:r>
                    <m:r>
                      <a:rPr lang="en-US" altLang="zh-CN" sz="2800" b="1" i="1" dirty="0">
                        <a:solidFill>
                          <a:srgbClr val="0070C0"/>
                        </a:solidFill>
                        <a:latin typeface="Cambria Math" panose="02040503050406030204" pitchFamily="18" charset="0"/>
                      </a:rPr>
                      <m:t>𝑿</m:t>
                    </m:r>
                  </m:oMath>
                </a14:m>
                <a:r>
                  <a:rPr lang="en-US" altLang="zh-CN" sz="2400" b="1" dirty="0"/>
                  <a:t>.</a:t>
                </a:r>
                <a:r>
                  <a:rPr lang="zh-CN" altLang="en-US" sz="2400" b="1" dirty="0"/>
                  <a:t> </a:t>
                </a:r>
              </a:p>
            </p:txBody>
          </p:sp>
        </mc:Choice>
        <mc:Fallback xmlns="">
          <p:sp>
            <p:nvSpPr>
              <p:cNvPr id="18" name="Text Box 5">
                <a:extLst>
                  <a:ext uri="{FF2B5EF4-FFF2-40B4-BE49-F238E27FC236}">
                    <a16:creationId xmlns:a16="http://schemas.microsoft.com/office/drawing/2014/main" id="{700FA2F4-1294-C142-E17E-B98C56244527}"/>
                  </a:ext>
                </a:extLst>
              </p:cNvPr>
              <p:cNvSpPr txBox="1">
                <a:spLocks noRot="1" noChangeAspect="1" noMove="1" noResize="1" noEditPoints="1" noAdjustHandles="1" noChangeArrowheads="1" noChangeShapeType="1" noTextEdit="1"/>
              </p:cNvSpPr>
              <p:nvPr/>
            </p:nvSpPr>
            <p:spPr bwMode="auto">
              <a:xfrm>
                <a:off x="1822645" y="1001327"/>
                <a:ext cx="8243887" cy="519113"/>
              </a:xfrm>
              <a:prstGeom prst="rect">
                <a:avLst/>
              </a:prstGeom>
              <a:blipFill>
                <a:blip r:embed="rId3"/>
                <a:stretch>
                  <a:fillRect l="-1553"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 name="Rectangle 8">
            <a:extLst>
              <a:ext uri="{FF2B5EF4-FFF2-40B4-BE49-F238E27FC236}">
                <a16:creationId xmlns:a16="http://schemas.microsoft.com/office/drawing/2014/main" id="{6F8E206A-63A2-DDF2-C66A-A208E608178F}"/>
              </a:ext>
            </a:extLst>
          </p:cNvPr>
          <p:cNvSpPr>
            <a:spLocks noChangeArrowheads="1"/>
          </p:cNvSpPr>
          <p:nvPr/>
        </p:nvSpPr>
        <p:spPr bwMode="auto">
          <a:xfrm>
            <a:off x="1427109" y="3648124"/>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mc:AlternateContent xmlns:mc="http://schemas.openxmlformats.org/markup-compatibility/2006">
        <mc:Choice xmlns:a14="http://schemas.microsoft.com/office/drawing/2010/main" Requires="a14">
          <p:sp>
            <p:nvSpPr>
              <p:cNvPr id="20" name="Text Box 6">
                <a:extLst>
                  <a:ext uri="{FF2B5EF4-FFF2-40B4-BE49-F238E27FC236}">
                    <a16:creationId xmlns:a16="http://schemas.microsoft.com/office/drawing/2014/main" id="{74B5911B-23F1-9304-E361-FCF2BECDC4D9}"/>
                  </a:ext>
                </a:extLst>
              </p:cNvPr>
              <p:cNvSpPr txBox="1">
                <a:spLocks noChangeArrowheads="1"/>
              </p:cNvSpPr>
              <p:nvPr/>
            </p:nvSpPr>
            <p:spPr bwMode="auto">
              <a:xfrm>
                <a:off x="1930594" y="1520440"/>
                <a:ext cx="10305843" cy="2831544"/>
              </a:xfrm>
              <a:prstGeom prst="rect">
                <a:avLst/>
              </a:prstGeom>
              <a:noFill/>
              <a:ln w="9525">
                <a:noFill/>
                <a:miter lim="800000"/>
                <a:headEnd/>
                <a:tailEnd/>
              </a:ln>
              <a:effectLst/>
            </p:spPr>
            <p:txBody>
              <a:bodyPr wrap="square">
                <a:spAutoFit/>
              </a:bodyPr>
              <a:lstStyle/>
              <a:p>
                <a:pPr marL="457200" indent="-457200">
                  <a:spcBef>
                    <a:spcPct val="0"/>
                  </a:spcBef>
                  <a:buFontTx/>
                  <a:buAutoNum type="arabicParenBoth"/>
                  <a:defRPr/>
                </a:pPr>
                <a:r>
                  <a:rPr lang="en-US" altLang="zh-CN" sz="2400" b="1" dirty="0"/>
                  <a:t>Try to construct a function from </a:t>
                </a:r>
                <a14:m>
                  <m:oMath xmlns:m="http://schemas.openxmlformats.org/officeDocument/2006/math">
                    <m:r>
                      <a:rPr lang="en-US" altLang="zh-CN" sz="2400" b="1" i="1" dirty="0" smtClean="0">
                        <a:latin typeface="Cambria Math" panose="02040503050406030204" pitchFamily="18" charset="0"/>
                      </a:rPr>
                      <m:t>𝑨</m:t>
                    </m:r>
                  </m:oMath>
                </a14:m>
                <a:r>
                  <a:rPr lang="zh-CN" altLang="en-US" sz="2400" b="1" dirty="0"/>
                  <a:t> </a:t>
                </a:r>
                <a14:m>
                  <m:oMath xmlns:m="http://schemas.openxmlformats.org/officeDocument/2006/math">
                    <m:r>
                      <a:rPr lang="en-US" altLang="zh-CN" sz="2400" b="1" i="0" dirty="0" smtClean="0">
                        <a:latin typeface="Cambria Math" panose="02040503050406030204" pitchFamily="18" charset="0"/>
                      </a:rPr>
                      <m:t>𝐭𝐨</m:t>
                    </m:r>
                    <m:r>
                      <a:rPr lang="en-US" altLang="zh-CN" sz="2400" b="1" i="0" dirty="0" smtClean="0">
                        <a:latin typeface="Cambria Math" panose="02040503050406030204" pitchFamily="18" charset="0"/>
                      </a:rPr>
                      <m:t> </m:t>
                    </m:r>
                    <m:r>
                      <a:rPr lang="en-US" altLang="zh-CN" sz="2400" b="1" i="1" dirty="0" smtClean="0">
                        <a:latin typeface="Cambria Math" panose="02040503050406030204" pitchFamily="18" charset="0"/>
                      </a:rPr>
                      <m:t>𝒀</m:t>
                    </m:r>
                  </m:oMath>
                </a14:m>
                <a:r>
                  <a:rPr lang="en-US" altLang="zh-CN" sz="2400" b="1" dirty="0"/>
                  <a:t>		</a:t>
                </a:r>
              </a:p>
              <a:p>
                <a:pPr>
                  <a:spcBef>
                    <a:spcPct val="0"/>
                  </a:spcBef>
                  <a:defRPr/>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panose="02040503050406030204" pitchFamily="18" charset="0"/>
                        </a:rPr>
                        <m:t>𝒈</m:t>
                      </m:r>
                      <m:r>
                        <a:rPr lang="en-US" altLang="zh-CN" sz="2400" b="1" i="1" smtClean="0">
                          <a:solidFill>
                            <a:srgbClr val="0070C0"/>
                          </a:solidFill>
                          <a:latin typeface="Cambria Math" panose="02040503050406030204" pitchFamily="18" charset="0"/>
                        </a:rPr>
                        <m:t>=</m:t>
                      </m:r>
                      <m:r>
                        <a:rPr lang="en-US" altLang="zh-CN" sz="2400" b="1" i="1" smtClean="0">
                          <a:solidFill>
                            <a:srgbClr val="0070C0"/>
                          </a:solidFill>
                          <a:latin typeface="Cambria Math" panose="02040503050406030204" pitchFamily="18" charset="0"/>
                        </a:rPr>
                        <m:t>𝒇</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𝑨</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𝒀</m:t>
                      </m:r>
                      <m:r>
                        <a:rPr lang="en-US" altLang="zh-CN" sz="2400" b="1" i="1" smtClean="0">
                          <a:solidFill>
                            <a:srgbClr val="0070C0"/>
                          </a:solidFill>
                          <a:latin typeface="Cambria Math" panose="02040503050406030204" pitchFamily="18" charset="0"/>
                          <a:ea typeface="Cambria Math" panose="02040503050406030204" pitchFamily="18" charset="0"/>
                        </a:rPr>
                        <m:t>)</m:t>
                      </m:r>
                    </m:oMath>
                  </m:oMathPara>
                </a14:m>
                <a:endParaRPr lang="zh-CN" altLang="en-US" sz="2400" b="1" dirty="0">
                  <a:solidFill>
                    <a:srgbClr val="0070C0"/>
                  </a:solidFill>
                </a:endParaRPr>
              </a:p>
              <a:p>
                <a:pPr marL="457200" indent="-457200">
                  <a:spcBef>
                    <a:spcPct val="0"/>
                  </a:spcBef>
                  <a:defRPr/>
                </a:pPr>
                <a:endParaRPr lang="zh-CN" altLang="en-US" sz="900" b="1" dirty="0"/>
              </a:p>
              <a:p>
                <a:pPr marL="457200" indent="-457200">
                  <a:spcBef>
                    <a:spcPct val="0"/>
                  </a:spcBef>
                  <a:defRPr/>
                </a:pPr>
                <a:r>
                  <a:rPr lang="zh-CN" altLang="en-US" sz="2400" b="1" dirty="0"/>
                  <a:t>      </a:t>
                </a:r>
                <a14:m>
                  <m:oMath xmlns:m="http://schemas.openxmlformats.org/officeDocument/2006/math">
                    <m:r>
                      <a:rPr lang="en-US" altLang="zh-CN" sz="2400" b="1" i="1" dirty="0">
                        <a:latin typeface="Cambria Math" panose="02040503050406030204" pitchFamily="18" charset="0"/>
                      </a:rPr>
                      <m:t>𝒈</m:t>
                    </m:r>
                  </m:oMath>
                </a14:m>
                <a:r>
                  <a:rPr lang="zh-CN" altLang="en-US" sz="2400" b="1" dirty="0"/>
                  <a:t> </a:t>
                </a:r>
                <a:r>
                  <a:rPr lang="en-US" altLang="zh-CN" sz="2400" b="1" dirty="0"/>
                  <a:t>is usually called the </a:t>
                </a:r>
                <a:r>
                  <a:rPr lang="en-US" altLang="zh-CN" sz="2400" b="1" u="sng" dirty="0">
                    <a:solidFill>
                      <a:srgbClr val="FF0000"/>
                    </a:solidFill>
                  </a:rPr>
                  <a:t>reduction</a:t>
                </a:r>
                <a:r>
                  <a:rPr lang="zh-CN" altLang="en-US" sz="2400" b="1" u="sng" dirty="0">
                    <a:solidFill>
                      <a:srgbClr val="FF0000"/>
                    </a:solidFill>
                  </a:rPr>
                  <a:t>（缩小）</a:t>
                </a:r>
                <a:r>
                  <a:rPr lang="en-US" altLang="zh-CN" sz="2400" b="1" dirty="0"/>
                  <a:t> of the function </a:t>
                </a:r>
                <a:r>
                  <a:rPr lang="en-US" altLang="zh-CN" sz="2800" b="1" i="1" dirty="0">
                    <a:solidFill>
                      <a:schemeClr val="accent2"/>
                    </a:solidFill>
                    <a:latin typeface="Times New Roman" panose="02020603050405020304" pitchFamily="18" charset="0"/>
                    <a:cs typeface="Times New Roman" panose="02020603050405020304" pitchFamily="18" charset="0"/>
                  </a:rPr>
                  <a:t>f</a:t>
                </a:r>
                <a:r>
                  <a:rPr lang="en-US" altLang="zh-CN" sz="2400" b="1" dirty="0"/>
                  <a:t> and is denoted as </a:t>
                </a:r>
                <a14:m>
                  <m:oMath xmlns:m="http://schemas.openxmlformats.org/officeDocument/2006/math">
                    <m:r>
                      <a:rPr lang="en-US" altLang="zh-CN" sz="2400" b="1" i="1" dirty="0" smtClean="0">
                        <a:solidFill>
                          <a:srgbClr val="0070C0"/>
                        </a:solidFill>
                        <a:latin typeface="Cambria Math" panose="02040503050406030204" pitchFamily="18" charset="0"/>
                      </a:rPr>
                      <m:t>𝒇</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𝑨</m:t>
                    </m:r>
                  </m:oMath>
                </a14:m>
                <a:endParaRPr lang="zh-CN" altLang="en-US" sz="2400" b="1" dirty="0"/>
              </a:p>
              <a:p>
                <a:pPr marL="457200" indent="-457200">
                  <a:spcBef>
                    <a:spcPct val="0"/>
                  </a:spcBef>
                  <a:defRPr/>
                </a:pPr>
                <a:endParaRPr lang="zh-CN" altLang="en-US" sz="900" b="1" dirty="0"/>
              </a:p>
              <a:p>
                <a:pPr marL="457200" indent="-457200">
                  <a:spcBef>
                    <a:spcPct val="0"/>
                  </a:spcBef>
                  <a:defRPr/>
                </a:pPr>
                <a:r>
                  <a:rPr lang="en-US" altLang="zh-CN" sz="2400" b="1" dirty="0"/>
                  <a:t>(2) If </a:t>
                </a:r>
                <a:r>
                  <a:rPr lang="zh-CN" altLang="en-US" sz="2400" b="1" dirty="0"/>
                  <a:t> </a:t>
                </a:r>
                <a14:m>
                  <m:oMath xmlns:m="http://schemas.openxmlformats.org/officeDocument/2006/math">
                    <m:r>
                      <a:rPr lang="en-US" altLang="zh-CN" sz="2400" b="1" i="1" dirty="0">
                        <a:latin typeface="Cambria Math" panose="02040503050406030204" pitchFamily="18" charset="0"/>
                      </a:rPr>
                      <m:t>𝒈</m:t>
                    </m:r>
                  </m:oMath>
                </a14:m>
                <a:r>
                  <a:rPr lang="zh-CN" altLang="en-US" sz="2400" b="1" dirty="0"/>
                  <a:t> </a:t>
                </a:r>
                <a:r>
                  <a:rPr lang="en-US" altLang="zh-CN" sz="2400" b="1" dirty="0"/>
                  <a:t> is a reduction of </a:t>
                </a:r>
                <a:r>
                  <a:rPr lang="en-US" altLang="zh-CN" sz="2400" b="1" i="1" dirty="0">
                    <a:solidFill>
                      <a:schemeClr val="accent2"/>
                    </a:solidFill>
                    <a:latin typeface="Times New Roman" panose="02020603050405020304" pitchFamily="18" charset="0"/>
                    <a:cs typeface="Times New Roman" panose="02020603050405020304" pitchFamily="18" charset="0"/>
                  </a:rPr>
                  <a:t>f</a:t>
                </a:r>
                <a:r>
                  <a:rPr lang="en-US" altLang="zh-CN" sz="2400" b="1" dirty="0"/>
                  <a:t> , then</a:t>
                </a:r>
                <a:r>
                  <a:rPr lang="en-US" altLang="zh-CN" sz="2400" b="1" i="1" dirty="0"/>
                  <a:t> </a:t>
                </a:r>
                <a:r>
                  <a:rPr lang="en-US" altLang="zh-CN" sz="2400" b="1" i="1" dirty="0">
                    <a:solidFill>
                      <a:schemeClr val="accent2"/>
                    </a:solidFill>
                    <a:latin typeface="Times New Roman" panose="02020603050405020304" pitchFamily="18" charset="0"/>
                    <a:cs typeface="Times New Roman" panose="02020603050405020304" pitchFamily="18" charset="0"/>
                  </a:rPr>
                  <a:t>f</a:t>
                </a:r>
                <a:r>
                  <a:rPr lang="en-US" altLang="zh-CN" sz="2400" b="1" dirty="0"/>
                  <a:t> is said to be an </a:t>
                </a:r>
                <a:r>
                  <a:rPr lang="en-US" altLang="zh-CN" sz="2400" b="1" u="sng" dirty="0">
                    <a:solidFill>
                      <a:srgbClr val="FF0000"/>
                    </a:solidFill>
                    <a:cs typeface="Times New Roman" panose="02020603050405020304" pitchFamily="18" charset="0"/>
                  </a:rPr>
                  <a:t>expansion</a:t>
                </a:r>
                <a:r>
                  <a:rPr lang="zh-CN" altLang="en-US" sz="2400" b="1" u="sng" dirty="0">
                    <a:solidFill>
                      <a:srgbClr val="FF0000"/>
                    </a:solidFill>
                    <a:cs typeface="Times New Roman" panose="02020603050405020304" pitchFamily="18" charset="0"/>
                  </a:rPr>
                  <a:t>（扩大）</a:t>
                </a:r>
                <a:r>
                  <a:rPr lang="en-US" altLang="zh-CN" sz="2400" b="1" dirty="0"/>
                  <a:t> of </a:t>
                </a:r>
                <a:r>
                  <a:rPr lang="en-US" altLang="zh-CN" sz="3200" b="1" i="1" dirty="0">
                    <a:solidFill>
                      <a:schemeClr val="accent2"/>
                    </a:solidFill>
                    <a:latin typeface="Times New Roman" panose="02020603050405020304" pitchFamily="18" charset="0"/>
                    <a:cs typeface="Times New Roman" panose="02020603050405020304" pitchFamily="18" charset="0"/>
                  </a:rPr>
                  <a:t>g</a:t>
                </a:r>
                <a:r>
                  <a:rPr lang="en-US" altLang="zh-CN" sz="2400" b="1" dirty="0"/>
                  <a:t> .</a:t>
                </a:r>
                <a:r>
                  <a:rPr lang="zh-CN" altLang="en-US" sz="2000" b="1" dirty="0"/>
                  <a:t> </a:t>
                </a:r>
                <a:endParaRPr lang="en-US" altLang="zh-CN" sz="2000" b="1" dirty="0"/>
              </a:p>
            </p:txBody>
          </p:sp>
        </mc:Choice>
        <mc:Fallback>
          <p:sp>
            <p:nvSpPr>
              <p:cNvPr id="20" name="Text Box 6">
                <a:extLst>
                  <a:ext uri="{FF2B5EF4-FFF2-40B4-BE49-F238E27FC236}">
                    <a16:creationId xmlns:a16="http://schemas.microsoft.com/office/drawing/2014/main" id="{74B5911B-23F1-9304-E361-FCF2BECDC4D9}"/>
                  </a:ext>
                </a:extLst>
              </p:cNvPr>
              <p:cNvSpPr txBox="1">
                <a:spLocks noRot="1" noChangeAspect="1" noMove="1" noResize="1" noEditPoints="1" noAdjustHandles="1" noChangeArrowheads="1" noChangeShapeType="1" noTextEdit="1"/>
              </p:cNvSpPr>
              <p:nvPr/>
            </p:nvSpPr>
            <p:spPr bwMode="auto">
              <a:xfrm>
                <a:off x="1930594" y="1520440"/>
                <a:ext cx="10305843" cy="2831544"/>
              </a:xfrm>
              <a:prstGeom prst="rect">
                <a:avLst/>
              </a:prstGeom>
              <a:blipFill>
                <a:blip r:embed="rId4"/>
                <a:stretch>
                  <a:fillRect l="-947" t="-1505" b="-3656"/>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 Box 9">
                <a:extLst>
                  <a:ext uri="{FF2B5EF4-FFF2-40B4-BE49-F238E27FC236}">
                    <a16:creationId xmlns:a16="http://schemas.microsoft.com/office/drawing/2014/main" id="{EB34E241-1CB8-1D95-8EA6-AAA005138AD9}"/>
                  </a:ext>
                </a:extLst>
              </p:cNvPr>
              <p:cNvSpPr txBox="1">
                <a:spLocks noChangeArrowheads="1"/>
              </p:cNvSpPr>
              <p:nvPr/>
            </p:nvSpPr>
            <p:spPr bwMode="auto">
              <a:xfrm>
                <a:off x="1930594" y="4341747"/>
                <a:ext cx="9706172" cy="23083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342900" indent="-342900" eaLnBrk="1" hangingPunct="1">
                  <a:spcBef>
                    <a:spcPct val="0"/>
                  </a:spcBef>
                  <a:buFont typeface="Wingdings" panose="05000000000000000000" pitchFamily="2" charset="2"/>
                  <a:buChar char="l"/>
                </a:pPr>
                <a:r>
                  <a:rPr lang="en-US" altLang="zh-CN" sz="2400" b="1" dirty="0"/>
                  <a:t>According to the definition, domain of function</a:t>
                </a:r>
                <a14:m>
                  <m:oMath xmlns:m="http://schemas.openxmlformats.org/officeDocument/2006/math">
                    <m:r>
                      <a:rPr lang="en-US" altLang="zh-CN" sz="2400" b="1" i="0" dirty="0" smtClean="0">
                        <a:latin typeface="Cambria Math" panose="02040503050406030204" pitchFamily="18" charset="0"/>
                      </a:rPr>
                      <m:t> </m:t>
                    </m:r>
                    <m:r>
                      <a:rPr lang="en-US" altLang="zh-CN" sz="2400" b="1" i="1" dirty="0" smtClean="0">
                        <a:solidFill>
                          <a:srgbClr val="0070C0"/>
                        </a:solidFill>
                        <a:latin typeface="Cambria Math" panose="02040503050406030204" pitchFamily="18" charset="0"/>
                      </a:rPr>
                      <m:t>𝒇</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𝑨</m:t>
                    </m:r>
                    <m:r>
                      <a:rPr lang="en-US" altLang="zh-CN" sz="2400" b="1" i="1" dirty="0" smtClean="0">
                        <a:solidFill>
                          <a:srgbClr val="0070C0"/>
                        </a:solidFill>
                        <a:latin typeface="Cambria Math" panose="02040503050406030204" pitchFamily="18" charset="0"/>
                      </a:rPr>
                      <m:t>: </m:t>
                    </m:r>
                    <m:r>
                      <a:rPr lang="en-US" altLang="zh-CN" sz="2400" b="1" i="1" dirty="0" smtClean="0">
                        <a:solidFill>
                          <a:srgbClr val="0070C0"/>
                        </a:solidFill>
                        <a:latin typeface="Cambria Math" panose="02040503050406030204" pitchFamily="18" charset="0"/>
                      </a:rPr>
                      <m:t>𝑨</m:t>
                    </m:r>
                    <m:r>
                      <a:rPr lang="en-US" altLang="zh-CN" sz="2400" b="1" i="1" dirty="0">
                        <a:solidFill>
                          <a:srgbClr val="0070C0"/>
                        </a:solidFill>
                        <a:latin typeface="Cambria Math" panose="02040503050406030204" pitchFamily="18" charset="0"/>
                        <a:cs typeface="Times New Roman" panose="02020603050405020304" pitchFamily="18" charset="0"/>
                      </a:rPr>
                      <m:t>→</m:t>
                    </m:r>
                    <m:r>
                      <a:rPr lang="en-US" altLang="zh-CN" sz="2400" b="1" i="1" dirty="0">
                        <a:solidFill>
                          <a:srgbClr val="0070C0"/>
                        </a:solidFill>
                        <a:latin typeface="Cambria Math" panose="02040503050406030204" pitchFamily="18" charset="0"/>
                        <a:cs typeface="Times New Roman" panose="02020603050405020304" pitchFamily="18" charset="0"/>
                      </a:rPr>
                      <m:t>𝒀</m:t>
                    </m:r>
                  </m:oMath>
                </a14:m>
                <a:r>
                  <a:rPr lang="en-US" altLang="zh-CN" sz="2400" b="1" dirty="0">
                    <a:solidFill>
                      <a:srgbClr val="0070C0"/>
                    </a:solidFill>
                    <a:cs typeface="Times New Roman" panose="02020603050405020304" pitchFamily="18" charset="0"/>
                  </a:rPr>
                  <a:t> </a:t>
                </a:r>
                <a:r>
                  <a:rPr lang="en-US" altLang="zh-CN" sz="2400" b="1" dirty="0">
                    <a:cs typeface="Times New Roman" panose="02020603050405020304" pitchFamily="18" charset="0"/>
                  </a:rPr>
                  <a:t>is </a:t>
                </a:r>
                <a:r>
                  <a:rPr lang="en-US" altLang="zh-CN" sz="2400" b="1" i="1" dirty="0">
                    <a:solidFill>
                      <a:srgbClr val="C00000"/>
                    </a:solidFill>
                    <a:cs typeface="Times New Roman" panose="02020603050405020304" pitchFamily="18" charset="0"/>
                  </a:rPr>
                  <a:t>A</a:t>
                </a:r>
                <a:r>
                  <a:rPr lang="en-US" altLang="zh-CN" sz="2400" b="1" dirty="0">
                    <a:cs typeface="Times New Roman" panose="02020603050405020304" pitchFamily="18" charset="0"/>
                  </a:rPr>
                  <a:t>, </a:t>
                </a:r>
                <a:r>
                  <a:rPr lang="en-US" altLang="zh-CN" sz="2400" b="1" dirty="0"/>
                  <a:t>domain of function</a:t>
                </a:r>
                <a14:m>
                  <m:oMath xmlns:m="http://schemas.openxmlformats.org/officeDocument/2006/math">
                    <m:r>
                      <a:rPr lang="en-US" altLang="zh-CN" sz="2400" b="1" dirty="0">
                        <a:latin typeface="Cambria Math" panose="02040503050406030204" pitchFamily="18" charset="0"/>
                      </a:rPr>
                      <m:t> </m:t>
                    </m:r>
                    <m:r>
                      <a:rPr lang="en-US" altLang="zh-CN" sz="2400" b="1" i="1" dirty="0" smtClean="0">
                        <a:solidFill>
                          <a:schemeClr val="accent2"/>
                        </a:solidFill>
                        <a:latin typeface="Cambria Math" panose="02040503050406030204" pitchFamily="18" charset="0"/>
                      </a:rPr>
                      <m:t>𝒇</m:t>
                    </m:r>
                  </m:oMath>
                </a14:m>
                <a:r>
                  <a:rPr lang="zh-CN" altLang="en-US" sz="2400" b="1" dirty="0">
                    <a:cs typeface="Times New Roman" panose="02020603050405020304" pitchFamily="18" charset="0"/>
                  </a:rPr>
                  <a:t> </a:t>
                </a:r>
                <a:r>
                  <a:rPr lang="en-US" altLang="zh-CN" sz="2400" b="1" dirty="0">
                    <a:cs typeface="Times New Roman" panose="02020603050405020304" pitchFamily="18" charset="0"/>
                  </a:rPr>
                  <a:t>is </a:t>
                </a:r>
                <a:r>
                  <a:rPr lang="en-US" altLang="zh-CN" sz="2400" b="1" i="1" dirty="0">
                    <a:solidFill>
                      <a:srgbClr val="C00000"/>
                    </a:solidFill>
                    <a:cs typeface="Times New Roman" panose="02020603050405020304" pitchFamily="18" charset="0"/>
                  </a:rPr>
                  <a:t>X</a:t>
                </a:r>
                <a:r>
                  <a:rPr lang="en-US" altLang="zh-CN" sz="2400" b="1" dirty="0">
                    <a:cs typeface="Times New Roman" panose="02020603050405020304" pitchFamily="18" charset="0"/>
                  </a:rPr>
                  <a:t>. Codomains of </a:t>
                </a:r>
                <a14:m>
                  <m:oMath xmlns:m="http://schemas.openxmlformats.org/officeDocument/2006/math">
                    <m:r>
                      <a:rPr lang="en-US" altLang="zh-CN" sz="2400" b="1" i="1" dirty="0" smtClean="0">
                        <a:solidFill>
                          <a:schemeClr val="accent2"/>
                        </a:solidFill>
                        <a:latin typeface="Cambria Math" panose="02040503050406030204" pitchFamily="18" charset="0"/>
                      </a:rPr>
                      <m:t>𝒇</m:t>
                    </m:r>
                    <m:r>
                      <a:rPr lang="en-US" altLang="zh-CN" sz="2400" b="1" i="1" dirty="0" smtClean="0">
                        <a:solidFill>
                          <a:schemeClr val="accent2"/>
                        </a:solidFill>
                        <a:latin typeface="Cambria Math" panose="02040503050406030204" pitchFamily="18" charset="0"/>
                      </a:rPr>
                      <m:t>/</m:t>
                    </m:r>
                    <m:r>
                      <a:rPr lang="en-US" altLang="zh-CN" sz="2400" b="1" i="1" dirty="0" smtClean="0">
                        <a:solidFill>
                          <a:schemeClr val="accent2"/>
                        </a:solidFill>
                        <a:latin typeface="Cambria Math" panose="02040503050406030204" pitchFamily="18" charset="0"/>
                      </a:rPr>
                      <m:t>𝑨</m:t>
                    </m:r>
                  </m:oMath>
                </a14:m>
                <a:r>
                  <a:rPr lang="en-US" altLang="zh-CN" sz="2400" b="1" dirty="0">
                    <a:solidFill>
                      <a:schemeClr val="accent2"/>
                    </a:solidFill>
                    <a:cs typeface="Times New Roman" panose="02020603050405020304" pitchFamily="18" charset="0"/>
                  </a:rPr>
                  <a:t> and </a:t>
                </a:r>
                <a14:m>
                  <m:oMath xmlns:m="http://schemas.openxmlformats.org/officeDocument/2006/math">
                    <m:r>
                      <a:rPr lang="en-US" altLang="zh-CN" sz="2400" b="1" i="1" dirty="0" smtClean="0">
                        <a:solidFill>
                          <a:schemeClr val="accent2"/>
                        </a:solidFill>
                        <a:latin typeface="Cambria Math" panose="02040503050406030204" pitchFamily="18" charset="0"/>
                      </a:rPr>
                      <m:t>𝒇</m:t>
                    </m:r>
                  </m:oMath>
                </a14:m>
                <a:r>
                  <a:rPr lang="en-US" altLang="zh-CN" sz="2400" b="1" dirty="0">
                    <a:solidFill>
                      <a:schemeClr val="accent2"/>
                    </a:solidFill>
                    <a:cs typeface="Times New Roman" panose="02020603050405020304" pitchFamily="18" charset="0"/>
                  </a:rPr>
                  <a:t> </a:t>
                </a:r>
                <a:r>
                  <a:rPr lang="en-US" altLang="zh-CN" sz="2400" b="1" dirty="0">
                    <a:cs typeface="Times New Roman" panose="02020603050405020304" pitchFamily="18" charset="0"/>
                  </a:rPr>
                  <a:t>are </a:t>
                </a:r>
                <a:r>
                  <a:rPr lang="en-US" altLang="zh-CN" sz="2400" b="1" i="1" dirty="0">
                    <a:solidFill>
                      <a:srgbClr val="C00000"/>
                    </a:solidFill>
                    <a:cs typeface="Times New Roman" panose="02020603050405020304" pitchFamily="18" charset="0"/>
                  </a:rPr>
                  <a:t>Y</a:t>
                </a:r>
                <a:r>
                  <a:rPr lang="en-US" altLang="zh-CN" sz="2400" b="1" dirty="0">
                    <a:cs typeface="Times New Roman" panose="02020603050405020304" pitchFamily="18" charset="0"/>
                  </a:rPr>
                  <a:t>. So, if</a:t>
                </a:r>
                <a14:m>
                  <m:oMath xmlns:m="http://schemas.openxmlformats.org/officeDocument/2006/math">
                    <m:r>
                      <a:rPr lang="en-US" altLang="zh-CN" sz="2400" b="1" dirty="0">
                        <a:latin typeface="Cambria Math" panose="02040503050406030204" pitchFamily="18" charset="0"/>
                      </a:rPr>
                      <m:t> </m:t>
                    </m:r>
                    <m:r>
                      <a:rPr lang="en-US" altLang="zh-CN" sz="2400" b="1" i="1" dirty="0">
                        <a:latin typeface="Cambria Math" panose="02040503050406030204" pitchFamily="18" charset="0"/>
                      </a:rPr>
                      <m:t>𝒈</m:t>
                    </m:r>
                    <m:r>
                      <a:rPr lang="en-US" altLang="zh-CN" sz="2400" b="1" dirty="0">
                        <a:latin typeface="Cambria Math" panose="02040503050406030204" pitchFamily="18" charset="0"/>
                      </a:rPr>
                      <m:t> </m:t>
                    </m:r>
                    <m:r>
                      <m:rPr>
                        <m:nor/>
                      </m:rPr>
                      <a:rPr lang="en-US" altLang="zh-CN" sz="2400" b="1" dirty="0"/>
                      <m:t>is</m:t>
                    </m:r>
                    <m:r>
                      <m:rPr>
                        <m:nor/>
                      </m:rPr>
                      <a:rPr lang="en-US" altLang="zh-CN" sz="2400" b="1" dirty="0"/>
                      <m:t> </m:t>
                    </m:r>
                    <m:r>
                      <m:rPr>
                        <m:nor/>
                      </m:rPr>
                      <a:rPr lang="en-US" altLang="zh-CN" sz="2400" b="1" i="0" dirty="0" smtClean="0"/>
                      <m:t>a</m:t>
                    </m:r>
                    <m:r>
                      <m:rPr>
                        <m:nor/>
                      </m:rPr>
                      <a:rPr lang="en-US" altLang="zh-CN" sz="2400" b="1" i="0" dirty="0" smtClean="0"/>
                      <m:t> </m:t>
                    </m:r>
                    <m:r>
                      <m:rPr>
                        <m:nor/>
                      </m:rPr>
                      <a:rPr lang="en-US" altLang="zh-CN" sz="2400" b="1" dirty="0"/>
                      <m:t>reduction</m:t>
                    </m:r>
                    <m:r>
                      <m:rPr>
                        <m:nor/>
                      </m:rPr>
                      <a:rPr lang="en-US" altLang="zh-CN" sz="2400" b="1" dirty="0"/>
                      <m:t> </m:t>
                    </m:r>
                    <m:r>
                      <m:rPr>
                        <m:nor/>
                      </m:rPr>
                      <a:rPr lang="en-US" altLang="zh-CN" sz="2400" b="1" dirty="0"/>
                      <m:t>of</m:t>
                    </m:r>
                    <m:r>
                      <m:rPr>
                        <m:nor/>
                      </m:rPr>
                      <a:rPr lang="en-US" altLang="zh-CN" sz="2400" b="1" i="0" dirty="0" smtClean="0"/>
                      <m:t> </m:t>
                    </m:r>
                    <m:r>
                      <a:rPr lang="en-US" altLang="zh-CN" sz="2400" b="1" i="1" dirty="0">
                        <a:latin typeface="Cambria Math" panose="02040503050406030204" pitchFamily="18" charset="0"/>
                      </a:rPr>
                      <m:t>𝒇</m:t>
                    </m:r>
                  </m:oMath>
                </a14:m>
                <a:r>
                  <a:rPr lang="en-US" altLang="zh-CN" sz="2400" b="1" dirty="0">
                    <a:cs typeface="Times New Roman" panose="02020603050405020304" pitchFamily="18" charset="0"/>
                  </a:rPr>
                  <a:t>, we have</a:t>
                </a:r>
                <a:endParaRPr lang="zh-CN" altLang="en-US" sz="2400" b="1" dirty="0">
                  <a:cs typeface="Times New Roman" panose="02020603050405020304" pitchFamily="18" charset="0"/>
                </a:endParaRPr>
              </a:p>
              <a:p>
                <a:pPr algn="ctr" eaLnBrk="1" hangingPunct="1">
                  <a:spcBef>
                    <a:spcPct val="0"/>
                  </a:spcBef>
                </a:pPr>
                <a14:m>
                  <m:oMath xmlns:m="http://schemas.openxmlformats.org/officeDocument/2006/math">
                    <m:r>
                      <a:rPr lang="en-US" altLang="zh-CN" sz="2400" b="1" i="1" dirty="0" smtClean="0">
                        <a:solidFill>
                          <a:srgbClr val="0070C0"/>
                        </a:solidFill>
                        <a:latin typeface="Cambria Math" panose="02040503050406030204" pitchFamily="18" charset="0"/>
                      </a:rPr>
                      <m:t>𝑫</m:t>
                    </m:r>
                    <m:r>
                      <a:rPr lang="en-US" altLang="zh-CN" sz="2400" b="1" i="1" baseline="-25000" dirty="0">
                        <a:solidFill>
                          <a:srgbClr val="0070C0"/>
                        </a:solidFill>
                        <a:latin typeface="Cambria Math" panose="02040503050406030204" pitchFamily="18" charset="0"/>
                      </a:rPr>
                      <m:t>𝒈</m:t>
                    </m:r>
                    <m:r>
                      <a:rPr lang="en-US" altLang="zh-CN" sz="2400" b="1" i="1" dirty="0" smtClean="0">
                        <a:solidFill>
                          <a:srgbClr val="0070C0"/>
                        </a:solidFill>
                        <a:latin typeface="Cambria Math" panose="02040503050406030204" pitchFamily="18" charset="0"/>
                        <a:ea typeface="Cambria Math" panose="02040503050406030204" pitchFamily="18" charset="0"/>
                        <a:sym typeface="Symbol" panose="05050102010706020507" pitchFamily="18" charset="2"/>
                      </a:rPr>
                      <m:t>⊆</m:t>
                    </m:r>
                    <m:r>
                      <a:rPr lang="en-US" altLang="zh-CN" sz="2400" b="1" i="1" dirty="0" err="1">
                        <a:solidFill>
                          <a:srgbClr val="0070C0"/>
                        </a:solidFill>
                        <a:latin typeface="Cambria Math" panose="02040503050406030204" pitchFamily="18" charset="0"/>
                        <a:sym typeface="Symbol" panose="05050102010706020507" pitchFamily="18" charset="2"/>
                      </a:rPr>
                      <m:t>𝑫</m:t>
                    </m:r>
                    <m:r>
                      <a:rPr lang="en-US" altLang="zh-CN" sz="2400" b="1" i="1" baseline="-25000" dirty="0" err="1">
                        <a:solidFill>
                          <a:srgbClr val="0070C0"/>
                        </a:solidFill>
                        <a:latin typeface="Cambria Math" panose="02040503050406030204" pitchFamily="18" charset="0"/>
                        <a:sym typeface="Symbol" panose="05050102010706020507" pitchFamily="18" charset="2"/>
                      </a:rPr>
                      <m:t>𝒇</m:t>
                    </m:r>
                  </m:oMath>
                </a14:m>
                <a:r>
                  <a:rPr lang="en-US" altLang="zh-CN" sz="2400" b="1" dirty="0">
                    <a:solidFill>
                      <a:srgbClr val="0070C0"/>
                    </a:solidFill>
                    <a:cs typeface="Times New Roman" panose="02020603050405020304" pitchFamily="18" charset="0"/>
                  </a:rPr>
                  <a:t> </a:t>
                </a:r>
                <a:r>
                  <a:rPr lang="en-US" altLang="zh-CN" sz="2400" b="1" dirty="0">
                    <a:cs typeface="Times New Roman" panose="02020603050405020304" pitchFamily="18" charset="0"/>
                  </a:rPr>
                  <a:t>and </a:t>
                </a:r>
                <a14:m>
                  <m:oMath xmlns:m="http://schemas.openxmlformats.org/officeDocument/2006/math">
                    <m:r>
                      <a:rPr lang="en-US" altLang="zh-CN" sz="2400" b="1" i="1" dirty="0" smtClean="0">
                        <a:solidFill>
                          <a:srgbClr val="0070C0"/>
                        </a:solidFill>
                        <a:latin typeface="Cambria Math" panose="02040503050406030204" pitchFamily="18" charset="0"/>
                      </a:rPr>
                      <m:t>𝒈</m:t>
                    </m:r>
                    <m:r>
                      <a:rPr lang="en-US" altLang="zh-CN" sz="2400" b="1" i="1" dirty="0" smtClean="0">
                        <a:solidFill>
                          <a:srgbClr val="0070C0"/>
                        </a:solidFill>
                        <a:latin typeface="Cambria Math" panose="02040503050406030204" pitchFamily="18" charset="0"/>
                      </a:rPr>
                      <m:t> </m:t>
                    </m:r>
                    <m:r>
                      <a:rPr lang="en-US" altLang="zh-CN" sz="2000" b="1" i="1" dirty="0">
                        <a:solidFill>
                          <a:srgbClr val="0070C0"/>
                        </a:solidFill>
                        <a:latin typeface="Cambria Math" panose="02040503050406030204" pitchFamily="18" charset="0"/>
                        <a:sym typeface="Symbol" panose="05050102010706020507" pitchFamily="18" charset="2"/>
                      </a:rPr>
                      <m:t></m:t>
                    </m:r>
                    <m:r>
                      <a:rPr lang="en-US" altLang="zh-CN" sz="2400" b="1" i="1" dirty="0">
                        <a:solidFill>
                          <a:srgbClr val="0070C0"/>
                        </a:solidFill>
                        <a:latin typeface="Cambria Math" panose="02040503050406030204" pitchFamily="18" charset="0"/>
                        <a:sym typeface="Symbol" panose="05050102010706020507" pitchFamily="18" charset="2"/>
                      </a:rPr>
                      <m:t>𝒇</m:t>
                    </m:r>
                  </m:oMath>
                </a14:m>
                <a:endParaRPr lang="en-US" altLang="zh-CN" sz="2400" b="1" i="1" dirty="0">
                  <a:solidFill>
                    <a:srgbClr val="0070C0"/>
                  </a:solidFill>
                  <a:cs typeface="Times New Roman" panose="02020603050405020304" pitchFamily="18" charset="0"/>
                </a:endParaRPr>
              </a:p>
              <a:p>
                <a:pPr eaLnBrk="1" hangingPunct="1">
                  <a:spcBef>
                    <a:spcPct val="0"/>
                  </a:spcBef>
                </a:pPr>
                <a:endParaRPr lang="en-US" altLang="zh-CN" sz="2400" b="1" i="1" dirty="0">
                  <a:cs typeface="Times New Roman" panose="02020603050405020304" pitchFamily="18" charset="0"/>
                </a:endParaRPr>
              </a:p>
              <a:p>
                <a:pPr eaLnBrk="1" hangingPunct="1">
                  <a:spcBef>
                    <a:spcPct val="0"/>
                  </a:spcBef>
                </a:pPr>
                <a:r>
                  <a:rPr lang="en-US" altLang="zh-CN" sz="2400" b="1" dirty="0"/>
                  <a:t>And for any</a:t>
                </a:r>
                <a14:m>
                  <m:oMath xmlns:m="http://schemas.openxmlformats.org/officeDocument/2006/math">
                    <m:r>
                      <a:rPr lang="en-US" altLang="zh-CN" sz="2400" b="1" i="0" dirty="0" smtClean="0">
                        <a:latin typeface="Cambria Math" panose="02040503050406030204" pitchFamily="18" charset="0"/>
                      </a:rPr>
                      <m:t> </m:t>
                    </m:r>
                    <m:r>
                      <a:rPr lang="en-US" altLang="zh-CN" sz="2400" b="1" i="1" dirty="0" smtClean="0">
                        <a:latin typeface="Cambria Math" panose="02040503050406030204" pitchFamily="18" charset="0"/>
                      </a:rPr>
                      <m:t>𝒙</m:t>
                    </m:r>
                    <m:r>
                      <a:rPr kumimoji="1" lang="en-US" altLang="zh-CN" sz="2400" b="1" i="1" dirty="0" err="1">
                        <a:latin typeface="Cambria Math" panose="02040503050406030204" pitchFamily="18" charset="0"/>
                      </a:rPr>
                      <m:t>∈</m:t>
                    </m:r>
                    <m:r>
                      <a:rPr lang="en-US" altLang="zh-CN" sz="2400" b="1" i="1" dirty="0" err="1">
                        <a:latin typeface="Cambria Math" panose="02040503050406030204" pitchFamily="18" charset="0"/>
                      </a:rPr>
                      <m:t>𝑫</m:t>
                    </m:r>
                    <m:r>
                      <a:rPr lang="en-US" altLang="zh-CN" sz="2400" b="1" i="1" baseline="-25000" dirty="0" err="1">
                        <a:latin typeface="Cambria Math" panose="02040503050406030204" pitchFamily="18" charset="0"/>
                      </a:rPr>
                      <m:t>𝒈</m:t>
                    </m:r>
                  </m:oMath>
                </a14:m>
                <a:r>
                  <a:rPr lang="en-US" altLang="zh-CN" sz="2400" b="1" dirty="0">
                    <a:cs typeface="Times New Roman" panose="02020603050405020304" pitchFamily="18" charset="0"/>
                  </a:rPr>
                  <a:t>, there is</a:t>
                </a:r>
                <a14:m>
                  <m:oMath xmlns:m="http://schemas.openxmlformats.org/officeDocument/2006/math">
                    <m:r>
                      <a:rPr lang="en-US" altLang="zh-CN" sz="2400" b="1" i="0" dirty="0" smtClean="0">
                        <a:latin typeface="Cambria Math" panose="02040503050406030204" pitchFamily="18" charset="0"/>
                      </a:rPr>
                      <m:t> </m:t>
                    </m:r>
                    <m:r>
                      <a:rPr lang="en-US" altLang="zh-CN" sz="2400" b="1" i="1" dirty="0" smtClean="0">
                        <a:solidFill>
                          <a:srgbClr val="0070C0"/>
                        </a:solidFill>
                        <a:latin typeface="Cambria Math" panose="02040503050406030204" pitchFamily="18" charset="0"/>
                      </a:rPr>
                      <m:t>𝒈</m:t>
                    </m:r>
                    <m:d>
                      <m:dPr>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𝒙</m:t>
                        </m:r>
                      </m:e>
                    </m:d>
                    <m:r>
                      <a:rPr lang="en-US" altLang="zh-CN" sz="2400" b="1" i="1" dirty="0" smtClean="0">
                        <a:solidFill>
                          <a:srgbClr val="0070C0"/>
                        </a:solidFill>
                        <a:latin typeface="Cambria Math" panose="02040503050406030204" pitchFamily="18" charset="0"/>
                      </a:rPr>
                      <m:t>=</m:t>
                    </m:r>
                    <m:d>
                      <m:dPr>
                        <m:ctrlPr>
                          <a:rPr lang="en-US" altLang="zh-CN" sz="2400" b="1" i="1" dirty="0" smtClean="0">
                            <a:solidFill>
                              <a:srgbClr val="0070C0"/>
                            </a:solidFill>
                            <a:latin typeface="Cambria Math" panose="02040503050406030204" pitchFamily="18" charset="0"/>
                          </a:rPr>
                        </m:ctrlPr>
                      </m:dPr>
                      <m:e>
                        <m:r>
                          <a:rPr lang="en-US" altLang="zh-CN" sz="2400" b="1" i="1" dirty="0">
                            <a:solidFill>
                              <a:srgbClr val="0070C0"/>
                            </a:solidFill>
                            <a:latin typeface="Cambria Math" panose="02040503050406030204" pitchFamily="18" charset="0"/>
                          </a:rPr>
                          <m:t>𝒇</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𝑨</m:t>
                        </m:r>
                      </m:e>
                    </m:d>
                    <m:d>
                      <m:dPr>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𝒙</m:t>
                        </m:r>
                      </m:e>
                    </m:d>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𝒇</m:t>
                    </m:r>
                    <m:d>
                      <m:dPr>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𝒙</m:t>
                        </m:r>
                      </m:e>
                    </m:d>
                    <m:r>
                      <a:rPr lang="en-US" altLang="zh-CN" sz="2400" b="1" i="0" dirty="0" smtClean="0">
                        <a:solidFill>
                          <a:srgbClr val="0070C0"/>
                        </a:solidFill>
                        <a:latin typeface="Cambria Math" panose="02040503050406030204" pitchFamily="18" charset="0"/>
                      </a:rPr>
                      <m:t>.</m:t>
                    </m:r>
                  </m:oMath>
                </a14:m>
                <a:endParaRPr lang="zh-CN" altLang="en-US" sz="2400" b="1" dirty="0">
                  <a:cs typeface="Times New Roman" panose="02020603050405020304" pitchFamily="18" charset="0"/>
                </a:endParaRPr>
              </a:p>
            </p:txBody>
          </p:sp>
        </mc:Choice>
        <mc:Fallback xmlns="">
          <p:sp>
            <p:nvSpPr>
              <p:cNvPr id="21" name="Text Box 9">
                <a:extLst>
                  <a:ext uri="{FF2B5EF4-FFF2-40B4-BE49-F238E27FC236}">
                    <a16:creationId xmlns:a16="http://schemas.microsoft.com/office/drawing/2014/main" id="{EB34E241-1CB8-1D95-8EA6-AAA005138AD9}"/>
                  </a:ext>
                </a:extLst>
              </p:cNvPr>
              <p:cNvSpPr txBox="1">
                <a:spLocks noRot="1" noChangeAspect="1" noMove="1" noResize="1" noEditPoints="1" noAdjustHandles="1" noChangeArrowheads="1" noChangeShapeType="1" noTextEdit="1"/>
              </p:cNvSpPr>
              <p:nvPr/>
            </p:nvSpPr>
            <p:spPr bwMode="auto">
              <a:xfrm>
                <a:off x="1930594" y="4341747"/>
                <a:ext cx="9706172" cy="2308324"/>
              </a:xfrm>
              <a:prstGeom prst="rect">
                <a:avLst/>
              </a:prstGeom>
              <a:blipFill>
                <a:blip r:embed="rId5"/>
                <a:stretch>
                  <a:fillRect l="-1005" t="-2111" b="-50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C8D77DA4-CEA6-A048-C747-7F0F0737AEB3}"/>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扩大和缩小</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10580824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756364" y="78452"/>
            <a:ext cx="10480074" cy="769441"/>
          </a:xfrm>
          <a:prstGeom prst="rect">
            <a:avLst/>
          </a:prstGeom>
          <a:noFill/>
        </p:spPr>
        <p:txBody>
          <a:bodyPr wrap="square" rtlCol="0">
            <a:spAutoFit/>
          </a:bodyPr>
          <a:lstStyle/>
          <a:p>
            <a:r>
              <a:rPr lang="en-US" altLang="zh-CN" sz="4400" b="1" dirty="0">
                <a:solidFill>
                  <a:schemeClr val="bg1"/>
                </a:solidFill>
                <a:effectLst>
                  <a:outerShdw blurRad="38100" dist="38100" dir="2700000" algn="tl">
                    <a:srgbClr val="000000">
                      <a:alpha val="43137"/>
                    </a:srgbClr>
                  </a:outerShdw>
                </a:effectLst>
                <a:cs typeface="+mn-ea"/>
                <a:sym typeface="+mn-lt"/>
              </a:rPr>
              <a:t>Expansion and reduction of function</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9" name="Rectangle 8">
            <a:extLst>
              <a:ext uri="{FF2B5EF4-FFF2-40B4-BE49-F238E27FC236}">
                <a16:creationId xmlns:a16="http://schemas.microsoft.com/office/drawing/2014/main" id="{6F8E206A-63A2-DDF2-C66A-A208E608178F}"/>
              </a:ext>
            </a:extLst>
          </p:cNvPr>
          <p:cNvSpPr>
            <a:spLocks noChangeArrowheads="1"/>
          </p:cNvSpPr>
          <p:nvPr/>
        </p:nvSpPr>
        <p:spPr bwMode="auto">
          <a:xfrm>
            <a:off x="1427109" y="3648124"/>
            <a:ext cx="184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mc:AlternateContent xmlns:mc="http://schemas.openxmlformats.org/markup-compatibility/2006">
        <mc:Choice xmlns:a14="http://schemas.microsoft.com/office/drawing/2010/main" Requires="a14">
          <p:sp>
            <p:nvSpPr>
              <p:cNvPr id="14" name="Text Box 5">
                <a:extLst>
                  <a:ext uri="{FF2B5EF4-FFF2-40B4-BE49-F238E27FC236}">
                    <a16:creationId xmlns:a16="http://schemas.microsoft.com/office/drawing/2014/main" id="{BDE4A68E-8A5B-5D14-4416-8A6C4E771344}"/>
                  </a:ext>
                </a:extLst>
              </p:cNvPr>
              <p:cNvSpPr txBox="1">
                <a:spLocks noChangeArrowheads="1"/>
              </p:cNvSpPr>
              <p:nvPr/>
            </p:nvSpPr>
            <p:spPr bwMode="auto">
              <a:xfrm>
                <a:off x="2125238" y="1180983"/>
                <a:ext cx="9021734" cy="46972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800" b="1" dirty="0">
                    <a:solidFill>
                      <a:schemeClr val="accent2"/>
                    </a:solidFill>
                    <a:latin typeface="+mn-lt"/>
                    <a:cs typeface="Times New Roman" panose="02020603050405020304" pitchFamily="18" charset="0"/>
                  </a:rPr>
                  <a:t>Example:</a:t>
                </a:r>
                <a14:m>
                  <m:oMath xmlns:m="http://schemas.openxmlformats.org/officeDocument/2006/math">
                    <m:r>
                      <a:rPr lang="en-US" altLang="zh-CN" sz="2800" b="1" i="0" dirty="0" smtClean="0">
                        <a:solidFill>
                          <a:schemeClr val="accent2"/>
                        </a:solidFill>
                        <a:latin typeface="Cambria Math" panose="02040503050406030204" pitchFamily="18" charset="0"/>
                      </a:rPr>
                      <m:t> </m:t>
                    </m:r>
                    <m:r>
                      <a:rPr lang="en-US" altLang="zh-CN" sz="2800" b="1" i="1" dirty="0" smtClean="0">
                        <a:latin typeface="Cambria Math" panose="02040503050406030204" pitchFamily="18" charset="0"/>
                      </a:rPr>
                      <m:t>𝑿</m:t>
                    </m:r>
                    <m:r>
                      <a:rPr lang="en-US" altLang="zh-CN" sz="2800" b="1" i="1" baseline="-25000" dirty="0">
                        <a:latin typeface="Cambria Math" panose="02040503050406030204" pitchFamily="18" charset="0"/>
                      </a:rPr>
                      <m:t>𝟏</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𝟎</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r>
                      <a:rPr lang="en-US" altLang="zh-CN" sz="2800" b="1" i="1" dirty="0">
                        <a:latin typeface="Cambria Math" panose="02040503050406030204" pitchFamily="18" charset="0"/>
                      </a:rPr>
                      <m:t>}</m:t>
                    </m:r>
                  </m:oMath>
                </a14:m>
                <a:r>
                  <a:rPr lang="en-US" altLang="zh-CN" sz="2800" b="1" dirty="0">
                    <a:cs typeface="Times New Roman" panose="02020603050405020304" pitchFamily="18" charset="0"/>
                  </a:rPr>
                  <a:t>,</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𝑿</m:t>
                    </m:r>
                    <m:r>
                      <a:rPr lang="en-US" altLang="zh-CN" sz="2800" b="1" i="1" baseline="-25000" dirty="0">
                        <a:latin typeface="Cambria Math" panose="02040503050406030204" pitchFamily="18" charset="0"/>
                      </a:rPr>
                      <m:t>𝟐</m:t>
                    </m:r>
                    <m:r>
                      <a:rPr lang="en-US" altLang="zh-CN" sz="2800" b="1" i="1" dirty="0">
                        <a:latin typeface="Cambria Math" panose="02040503050406030204" pitchFamily="18" charset="0"/>
                      </a:rPr>
                      <m:t>=</m:t>
                    </m:r>
                    <m:d>
                      <m:dPr>
                        <m:begChr m:val="{"/>
                        <m:endChr m:val="}"/>
                        <m:ctrlPr>
                          <a:rPr lang="en-US" altLang="zh-CN" sz="2800" b="1" i="1" dirty="0">
                            <a:latin typeface="Cambria Math" panose="02040503050406030204" pitchFamily="18" charset="0"/>
                          </a:rPr>
                        </m:ctrlPr>
                      </m:dPr>
                      <m:e>
                        <m:r>
                          <a:rPr lang="en-US" altLang="zh-CN" sz="2800" b="1" i="1" dirty="0">
                            <a:latin typeface="Cambria Math" panose="02040503050406030204" pitchFamily="18" charset="0"/>
                          </a:rPr>
                          <m:t>𝟎</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𝟐</m:t>
                        </m:r>
                      </m:e>
                    </m:d>
                  </m:oMath>
                </a14:m>
                <a:r>
                  <a:rPr lang="en-US" altLang="zh-CN" sz="2800" b="1" dirty="0">
                    <a:cs typeface="Times New Roman" panose="02020603050405020304" pitchFamily="18" charset="0"/>
                  </a:rPr>
                  <a:t>,</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𝒀</m:t>
                    </m:r>
                    <m:r>
                      <a:rPr lang="en-US" altLang="zh-CN" sz="2800" b="1" i="1" dirty="0">
                        <a:latin typeface="Cambria Math" panose="02040503050406030204" pitchFamily="18" charset="0"/>
                      </a:rPr>
                      <m:t>={</m:t>
                    </m:r>
                    <m:r>
                      <a:rPr lang="en-US" altLang="zh-CN" sz="2800" b="1" i="1" dirty="0" err="1">
                        <a:latin typeface="Cambria Math" panose="02040503050406030204" pitchFamily="18" charset="0"/>
                      </a:rPr>
                      <m:t>𝒂</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𝒃</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𝒄</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𝒅</m:t>
                    </m:r>
                    <m:r>
                      <a:rPr lang="en-US" altLang="zh-CN" sz="2800" b="1" i="1" dirty="0">
                        <a:latin typeface="Cambria Math" panose="02040503050406030204" pitchFamily="18" charset="0"/>
                      </a:rPr>
                      <m:t>}</m:t>
                    </m:r>
                  </m:oMath>
                </a14:m>
                <a:r>
                  <a:rPr lang="en-US" altLang="zh-CN" sz="2800" b="1" dirty="0">
                    <a:cs typeface="Times New Roman" panose="02020603050405020304" pitchFamily="18" charset="0"/>
                  </a:rPr>
                  <a:t>.</a:t>
                </a:r>
              </a:p>
              <a:p>
                <a:pPr eaLnBrk="1" hangingPunct="1">
                  <a:lnSpc>
                    <a:spcPct val="150000"/>
                  </a:lnSpc>
                </a:pPr>
                <a:r>
                  <a:rPr lang="en-US" altLang="zh-CN" sz="2800" b="1" dirty="0">
                    <a:cs typeface="Times New Roman" panose="02020603050405020304" pitchFamily="18" charset="0"/>
                  </a:rPr>
                  <a:t>Define the function </a:t>
                </a:r>
                <a:r>
                  <a:rPr lang="en-US" altLang="zh-CN" sz="2800" b="1" i="1" dirty="0">
                    <a:solidFill>
                      <a:srgbClr val="0070C0"/>
                    </a:solidFill>
                    <a:cs typeface="Times New Roman" panose="02020603050405020304" pitchFamily="18" charset="0"/>
                  </a:rPr>
                  <a:t>f</a:t>
                </a:r>
                <a:r>
                  <a:rPr lang="en-US" altLang="zh-CN" sz="2800" b="1" dirty="0">
                    <a:solidFill>
                      <a:srgbClr val="0070C0"/>
                    </a:solidFill>
                    <a:cs typeface="Times New Roman" panose="02020603050405020304" pitchFamily="18" charset="0"/>
                  </a:rPr>
                  <a:t> from</a:t>
                </a:r>
                <a14:m>
                  <m:oMath xmlns:m="http://schemas.openxmlformats.org/officeDocument/2006/math">
                    <m:sSubSup>
                      <m:sSubSupPr>
                        <m:ctrlPr>
                          <a:rPr lang="en-US" altLang="zh-CN" sz="2800" b="1" i="1" dirty="0">
                            <a:solidFill>
                              <a:srgbClr val="0070C0"/>
                            </a:solidFill>
                            <a:latin typeface="Cambria Math" panose="02040503050406030204" pitchFamily="18" charset="0"/>
                          </a:rPr>
                        </m:ctrlPr>
                      </m:sSubSupPr>
                      <m:e>
                        <m:r>
                          <a:rPr lang="en-US" altLang="zh-CN" sz="2800" b="1" i="1" dirty="0" smtClean="0">
                            <a:solidFill>
                              <a:srgbClr val="0070C0"/>
                            </a:solidFill>
                            <a:latin typeface="Cambria Math" panose="02040503050406030204" pitchFamily="18" charset="0"/>
                          </a:rPr>
                          <m:t> </m:t>
                        </m:r>
                        <m:r>
                          <a:rPr lang="en-US" altLang="zh-CN" sz="2800" b="1" i="1" dirty="0">
                            <a:solidFill>
                              <a:srgbClr val="0070C0"/>
                            </a:solidFill>
                            <a:latin typeface="Cambria Math" panose="02040503050406030204" pitchFamily="18" charset="0"/>
                          </a:rPr>
                          <m:t>𝑿</m:t>
                        </m:r>
                      </m:e>
                      <m:sub>
                        <m:r>
                          <a:rPr lang="en-US" altLang="zh-CN" sz="2800" b="1" i="1" dirty="0">
                            <a:solidFill>
                              <a:srgbClr val="0070C0"/>
                            </a:solidFill>
                            <a:latin typeface="Cambria Math" panose="02040503050406030204" pitchFamily="18" charset="0"/>
                          </a:rPr>
                          <m:t>𝟏</m:t>
                        </m:r>
                      </m:sub>
                      <m:sup>
                        <m:r>
                          <a:rPr lang="en-US" altLang="zh-CN" sz="2800" b="1" i="1" dirty="0">
                            <a:solidFill>
                              <a:srgbClr val="0070C0"/>
                            </a:solidFill>
                            <a:latin typeface="Cambria Math" panose="02040503050406030204" pitchFamily="18" charset="0"/>
                          </a:rPr>
                          <m:t>𝟐</m:t>
                        </m:r>
                      </m:sup>
                    </m:sSubSup>
                  </m:oMath>
                </a14:m>
                <a:r>
                  <a:rPr lang="en-US" altLang="zh-CN" sz="2800" b="1" dirty="0">
                    <a:solidFill>
                      <a:srgbClr val="0070C0"/>
                    </a:solidFill>
                    <a:cs typeface="Times New Roman" panose="02020603050405020304" pitchFamily="18" charset="0"/>
                  </a:rPr>
                  <a:t> to</a:t>
                </a:r>
                <a14:m>
                  <m:oMath xmlns:m="http://schemas.openxmlformats.org/officeDocument/2006/math">
                    <m:r>
                      <a:rPr lang="en-US" altLang="zh-CN" sz="2800" b="1" i="0" dirty="0" smtClean="0">
                        <a:solidFill>
                          <a:srgbClr val="0070C0"/>
                        </a:solidFill>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𝒀</m:t>
                    </m:r>
                    <m:r>
                      <a:rPr lang="en-US" altLang="zh-CN" sz="2800" b="1" i="0" dirty="0" smtClean="0">
                        <a:solidFill>
                          <a:srgbClr val="0070C0"/>
                        </a:solidFill>
                        <a:latin typeface="Cambria Math" panose="02040503050406030204" pitchFamily="18" charset="0"/>
                      </a:rPr>
                      <m:t> </m:t>
                    </m:r>
                    <m:r>
                      <a:rPr lang="en-US" altLang="zh-CN" sz="2800" b="1" i="0" dirty="0" smtClean="0">
                        <a:latin typeface="Cambria Math" panose="02040503050406030204" pitchFamily="18" charset="0"/>
                      </a:rPr>
                      <m:t>:</m:t>
                    </m:r>
                  </m:oMath>
                </a14:m>
                <a:endParaRPr lang="zh-CN" altLang="en-US" sz="2800" b="1" dirty="0">
                  <a:cs typeface="Times New Roman" panose="02020603050405020304" pitchFamily="18" charset="0"/>
                </a:endParaRPr>
              </a:p>
              <a:p>
                <a:pPr eaLnBrk="1" hangingPunct="1">
                  <a:lnSpc>
                    <a:spcPct val="150000"/>
                  </a:lnSpc>
                </a:pPr>
                <a14:m>
                  <m:oMath xmlns:m="http://schemas.openxmlformats.org/officeDocument/2006/math">
                    <m:r>
                      <a:rPr lang="en-US" altLang="zh-CN" sz="2800" b="1" i="1" dirty="0"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rPr>
                      <m:t>={</m:t>
                    </m:r>
                    <m:d>
                      <m:dPr>
                        <m:begChr m:val="⟨"/>
                        <m:endChr m:val="⟩"/>
                        <m:ctrlPr>
                          <a:rPr lang="en-US" altLang="zh-CN" sz="2800" b="1" i="1" dirty="0" smtClean="0">
                            <a:solidFill>
                              <a:srgbClr val="0070C0"/>
                            </a:solidFill>
                            <a:latin typeface="Cambria Math" panose="02040503050406030204" pitchFamily="18" charset="0"/>
                          </a:rPr>
                        </m:ctrlPr>
                      </m:dPr>
                      <m:e>
                        <m:r>
                          <a:rPr lang="en-US" altLang="zh-CN" sz="2800" b="1" i="1" dirty="0" smtClean="0">
                            <a:solidFill>
                              <a:srgbClr val="0070C0"/>
                            </a:solidFill>
                            <a:latin typeface="Cambria Math" panose="02040503050406030204" pitchFamily="18" charset="0"/>
                          </a:rPr>
                          <m:t>𝟎</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𝟎</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𝒂</m:t>
                        </m:r>
                      </m:e>
                    </m:d>
                    <m:r>
                      <a:rPr lang="en-US" altLang="zh-CN" sz="2800" b="1" i="1" dirty="0" smtClean="0">
                        <a:solidFill>
                          <a:srgbClr val="0070C0"/>
                        </a:solidFill>
                        <a:latin typeface="Cambria Math" panose="02040503050406030204" pitchFamily="18" charset="0"/>
                      </a:rPr>
                      <m:t>,</m:t>
                    </m:r>
                    <m:d>
                      <m:dPr>
                        <m:begChr m:val="⟨"/>
                        <m:endChr m:val="⟩"/>
                        <m:ctrlPr>
                          <a:rPr lang="en-US" altLang="zh-CN" sz="2800" b="1" i="1" dirty="0" smtClean="0">
                            <a:solidFill>
                              <a:srgbClr val="0070C0"/>
                            </a:solidFill>
                            <a:latin typeface="Cambria Math" panose="02040503050406030204" pitchFamily="18" charset="0"/>
                          </a:rPr>
                        </m:ctrlPr>
                      </m:dPr>
                      <m:e>
                        <m:r>
                          <a:rPr lang="en-US" altLang="zh-CN" sz="2800" b="1" i="1" dirty="0" smtClean="0">
                            <a:solidFill>
                              <a:srgbClr val="0070C0"/>
                            </a:solidFill>
                            <a:latin typeface="Cambria Math" panose="02040503050406030204" pitchFamily="18" charset="0"/>
                          </a:rPr>
                          <m:t>𝟎</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𝟏</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𝒃</m:t>
                        </m:r>
                      </m:e>
                    </m:d>
                    <m:r>
                      <a:rPr lang="en-US" altLang="zh-CN" sz="2800" b="1" i="1" dirty="0" smtClean="0">
                        <a:solidFill>
                          <a:srgbClr val="0070C0"/>
                        </a:solidFill>
                        <a:latin typeface="Cambria Math" panose="02040503050406030204" pitchFamily="18" charset="0"/>
                      </a:rPr>
                      <m:t>,</m:t>
                    </m:r>
                    <m:d>
                      <m:dPr>
                        <m:begChr m:val="⟨"/>
                        <m:endChr m:val="⟩"/>
                        <m:ctrlPr>
                          <a:rPr lang="en-US" altLang="zh-CN" sz="2800" b="1" i="1" dirty="0" smtClean="0">
                            <a:solidFill>
                              <a:srgbClr val="0070C0"/>
                            </a:solidFill>
                            <a:latin typeface="Cambria Math" panose="02040503050406030204" pitchFamily="18" charset="0"/>
                          </a:rPr>
                        </m:ctrlPr>
                      </m:dPr>
                      <m:e>
                        <m:r>
                          <a:rPr lang="en-US" altLang="zh-CN" sz="2800" b="1" i="1" dirty="0" smtClean="0">
                            <a:solidFill>
                              <a:srgbClr val="0070C0"/>
                            </a:solidFill>
                            <a:latin typeface="Cambria Math" panose="02040503050406030204" pitchFamily="18" charset="0"/>
                          </a:rPr>
                          <m:t>𝟏</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𝟎</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𝒄</m:t>
                        </m:r>
                      </m:e>
                    </m:d>
                    <m:r>
                      <a:rPr lang="en-US" altLang="zh-CN" sz="2800" b="1" i="1" dirty="0" smtClean="0">
                        <a:solidFill>
                          <a:srgbClr val="0070C0"/>
                        </a:solidFill>
                        <a:latin typeface="Cambria Math" panose="02040503050406030204" pitchFamily="18" charset="0"/>
                      </a:rPr>
                      <m:t>,</m:t>
                    </m:r>
                    <m:d>
                      <m:dPr>
                        <m:begChr m:val="⟨"/>
                        <m:endChr m:val="⟩"/>
                        <m:ctrlPr>
                          <a:rPr lang="en-US" altLang="zh-CN" sz="2800" b="1" i="1" dirty="0" smtClean="0">
                            <a:solidFill>
                              <a:srgbClr val="0070C0"/>
                            </a:solidFill>
                            <a:latin typeface="Cambria Math" panose="02040503050406030204" pitchFamily="18" charset="0"/>
                          </a:rPr>
                        </m:ctrlPr>
                      </m:dPr>
                      <m:e>
                        <m:r>
                          <a:rPr lang="en-US" altLang="zh-CN" sz="2800" b="1" i="1" dirty="0" smtClean="0">
                            <a:solidFill>
                              <a:srgbClr val="0070C0"/>
                            </a:solidFill>
                            <a:latin typeface="Cambria Math" panose="02040503050406030204" pitchFamily="18" charset="0"/>
                          </a:rPr>
                          <m:t>𝟏</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𝟏</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𝒃</m:t>
                        </m:r>
                      </m:e>
                    </m:d>
                    <m:r>
                      <a:rPr lang="en-US" altLang="zh-CN" sz="2800" b="1" i="1" dirty="0" smtClean="0">
                        <a:solidFill>
                          <a:srgbClr val="0070C0"/>
                        </a:solidFill>
                        <a:latin typeface="Cambria Math" panose="02040503050406030204" pitchFamily="18" charset="0"/>
                      </a:rPr>
                      <m:t>}</m:t>
                    </m:r>
                  </m:oMath>
                </a14:m>
                <a:r>
                  <a:rPr lang="en-US" altLang="zh-CN" sz="2800" b="1" dirty="0">
                    <a:solidFill>
                      <a:srgbClr val="0070C0"/>
                    </a:solidFill>
                    <a:cs typeface="Times New Roman" panose="02020603050405020304" pitchFamily="18" charset="0"/>
                  </a:rPr>
                  <a:t>.</a:t>
                </a:r>
                <a:endParaRPr lang="zh-CN" altLang="en-US" sz="2800" b="1" dirty="0">
                  <a:solidFill>
                    <a:srgbClr val="0070C0"/>
                  </a:solidFill>
                  <a:cs typeface="Times New Roman" panose="02020603050405020304" pitchFamily="18" charset="0"/>
                </a:endParaRPr>
              </a:p>
              <a:p>
                <a:pPr eaLnBrk="1" hangingPunct="1">
                  <a:lnSpc>
                    <a:spcPct val="150000"/>
                  </a:lnSpc>
                </a:pPr>
                <a14:m>
                  <m:oMath xmlns:m="http://schemas.openxmlformats.org/officeDocument/2006/math">
                    <m:r>
                      <a:rPr lang="en-US" altLang="zh-CN" sz="2800" b="1" i="1" dirty="0" smtClean="0">
                        <a:solidFill>
                          <a:srgbClr val="0070C0"/>
                        </a:solidFill>
                        <a:latin typeface="Cambria Math" panose="02040503050406030204" pitchFamily="18" charset="0"/>
                      </a:rPr>
                      <m:t>𝒈</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ea typeface="Cambria Math" panose="02040503050406030204" pitchFamily="18" charset="0"/>
                      </a:rPr>
                      <m:t>∪</m:t>
                    </m:r>
                    <m:d>
                      <m:dPr>
                        <m:begChr m:val="{"/>
                        <m:endChr m:val="}"/>
                        <m:ctrlPr>
                          <a:rPr lang="en-US" altLang="zh-CN" sz="2800" b="1" i="1" dirty="0">
                            <a:solidFill>
                              <a:srgbClr val="0070C0"/>
                            </a:solidFill>
                            <a:latin typeface="Cambria Math" panose="02040503050406030204" pitchFamily="18" charset="0"/>
                          </a:rPr>
                        </m:ctrlPr>
                      </m:dPr>
                      <m:e>
                        <m:d>
                          <m:dPr>
                            <m:begChr m:val="⟨"/>
                            <m:endChr m:val="⟩"/>
                            <m:ctrlPr>
                              <a:rPr lang="en-US" altLang="zh-CN" sz="2800" b="1" i="1" dirty="0" smtClean="0">
                                <a:solidFill>
                                  <a:srgbClr val="0070C0"/>
                                </a:solidFill>
                                <a:latin typeface="Cambria Math" panose="02040503050406030204" pitchFamily="18" charset="0"/>
                              </a:rPr>
                            </m:ctrlPr>
                          </m:dPr>
                          <m:e>
                            <m:r>
                              <a:rPr lang="en-US" altLang="zh-CN" sz="2800" b="1" i="1" dirty="0" smtClean="0">
                                <a:solidFill>
                                  <a:srgbClr val="0070C0"/>
                                </a:solidFill>
                                <a:latin typeface="Cambria Math" panose="02040503050406030204" pitchFamily="18" charset="0"/>
                              </a:rPr>
                              <m:t>𝟎</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𝟐</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𝒂</m:t>
                            </m:r>
                          </m:e>
                        </m:d>
                        <m:r>
                          <a:rPr lang="en-US" altLang="zh-CN" sz="2800" b="1" i="1" dirty="0">
                            <a:solidFill>
                              <a:srgbClr val="0070C0"/>
                            </a:solidFill>
                            <a:latin typeface="Cambria Math" panose="02040503050406030204" pitchFamily="18" charset="0"/>
                          </a:rPr>
                          <m:t>,</m:t>
                        </m:r>
                        <m:d>
                          <m:dPr>
                            <m:begChr m:val="⟨"/>
                            <m:endChr m:val="⟩"/>
                            <m:ctrlPr>
                              <a:rPr lang="en-US" altLang="zh-CN" sz="2800" b="1" i="1" dirty="0" smtClean="0">
                                <a:solidFill>
                                  <a:srgbClr val="0070C0"/>
                                </a:solidFill>
                                <a:latin typeface="Cambria Math" panose="02040503050406030204" pitchFamily="18" charset="0"/>
                              </a:rPr>
                            </m:ctrlPr>
                          </m:dPr>
                          <m:e>
                            <m:r>
                              <a:rPr lang="en-US" altLang="zh-CN" sz="2800" b="1" i="1" dirty="0" smtClean="0">
                                <a:solidFill>
                                  <a:srgbClr val="0070C0"/>
                                </a:solidFill>
                                <a:latin typeface="Cambria Math" panose="02040503050406030204" pitchFamily="18" charset="0"/>
                              </a:rPr>
                              <m:t>𝟐</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𝟐</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𝒅</m:t>
                            </m:r>
                          </m:e>
                        </m:d>
                      </m:e>
                    </m:d>
                  </m:oMath>
                </a14:m>
                <a:r>
                  <a:rPr lang="en-US" altLang="zh-CN" sz="2800" b="1" dirty="0">
                    <a:solidFill>
                      <a:srgbClr val="0070C0"/>
                    </a:solidFill>
                    <a:cs typeface="Times New Roman" panose="02020603050405020304" pitchFamily="18" charset="0"/>
                  </a:rPr>
                  <a:t> </a:t>
                </a:r>
                <a:r>
                  <a:rPr lang="en-US" altLang="zh-CN" sz="2800" b="1" dirty="0">
                    <a:cs typeface="Times New Roman" panose="02020603050405020304" pitchFamily="18" charset="0"/>
                  </a:rPr>
                  <a:t>is the function from</a:t>
                </a:r>
                <a14:m>
                  <m:oMath xmlns:m="http://schemas.openxmlformats.org/officeDocument/2006/math">
                    <m:sSubSup>
                      <m:sSubSupPr>
                        <m:ctrlPr>
                          <a:rPr lang="en-US" altLang="zh-CN" sz="2800" b="1" i="1" dirty="0" smtClean="0">
                            <a:solidFill>
                              <a:srgbClr val="0070C0"/>
                            </a:solidFill>
                            <a:latin typeface="Cambria Math" panose="02040503050406030204" pitchFamily="18" charset="0"/>
                          </a:rPr>
                        </m:ctrlPr>
                      </m:sSubSupPr>
                      <m:e>
                        <m:r>
                          <a:rPr lang="en-US" altLang="zh-CN" sz="2800" b="1" i="1" dirty="0">
                            <a:solidFill>
                              <a:srgbClr val="0070C0"/>
                            </a:solidFill>
                            <a:latin typeface="Cambria Math" panose="02040503050406030204" pitchFamily="18" charset="0"/>
                          </a:rPr>
                          <m:t> </m:t>
                        </m:r>
                        <m:r>
                          <a:rPr lang="en-US" altLang="zh-CN" sz="2800" b="1" i="1" dirty="0">
                            <a:solidFill>
                              <a:srgbClr val="0070C0"/>
                            </a:solidFill>
                            <a:latin typeface="Cambria Math" panose="02040503050406030204" pitchFamily="18" charset="0"/>
                          </a:rPr>
                          <m:t>𝑿</m:t>
                        </m:r>
                      </m:e>
                      <m:sub>
                        <m:r>
                          <a:rPr lang="en-US" altLang="zh-CN" sz="2800" b="1" i="1" dirty="0">
                            <a:solidFill>
                              <a:srgbClr val="0070C0"/>
                            </a:solidFill>
                            <a:latin typeface="Cambria Math" panose="02040503050406030204" pitchFamily="18" charset="0"/>
                          </a:rPr>
                          <m:t>𝟏</m:t>
                        </m:r>
                      </m:sub>
                      <m:sup>
                        <m:r>
                          <a:rPr lang="en-US" altLang="zh-CN" sz="2800" b="1" i="1" dirty="0">
                            <a:solidFill>
                              <a:srgbClr val="0070C0"/>
                            </a:solidFill>
                            <a:latin typeface="Cambria Math" panose="02040503050406030204" pitchFamily="18" charset="0"/>
                          </a:rPr>
                          <m:t>𝟐</m:t>
                        </m:r>
                      </m:sup>
                    </m:sSubSup>
                    <m:r>
                      <a:rPr lang="en-US" altLang="zh-CN" sz="2800" b="1" i="1" dirty="0" smtClean="0">
                        <a:solidFill>
                          <a:srgbClr val="0070C0"/>
                        </a:solidFill>
                        <a:latin typeface="Cambria Math" panose="02040503050406030204" pitchFamily="18" charset="0"/>
                      </a:rPr>
                      <m:t> </m:t>
                    </m:r>
                    <m:r>
                      <a:rPr lang="en-US" altLang="zh-CN" sz="2800" b="1" i="1" dirty="0" smtClean="0">
                        <a:solidFill>
                          <a:srgbClr val="0070C0"/>
                        </a:solidFill>
                        <a:latin typeface="Cambria Math" panose="02040503050406030204" pitchFamily="18" charset="0"/>
                        <a:ea typeface="Cambria Math" panose="02040503050406030204" pitchFamily="18" charset="0"/>
                        <a:sym typeface="Symbol" panose="05050102010706020507" pitchFamily="18" charset="2"/>
                      </a:rPr>
                      <m:t>∪</m:t>
                    </m:r>
                    <m:d>
                      <m:dPr>
                        <m:begChr m:val="{"/>
                        <m:endChr m:val="}"/>
                        <m:ctrlPr>
                          <a:rPr lang="en-US" altLang="zh-CN" sz="2800" b="1" i="1" dirty="0">
                            <a:solidFill>
                              <a:srgbClr val="0070C0"/>
                            </a:solidFill>
                            <a:latin typeface="Cambria Math" panose="02040503050406030204" pitchFamily="18" charset="0"/>
                            <a:sym typeface="Symbol" panose="05050102010706020507" pitchFamily="18" charset="2"/>
                          </a:rPr>
                        </m:ctrlPr>
                      </m:dPr>
                      <m:e>
                        <m:d>
                          <m:dPr>
                            <m:begChr m:val="⟨"/>
                            <m:endChr m:val="⟩"/>
                            <m:ctrlPr>
                              <a:rPr lang="en-US" altLang="zh-CN" sz="2800" b="1" i="1" dirty="0" smtClean="0">
                                <a:solidFill>
                                  <a:srgbClr val="0070C0"/>
                                </a:solidFill>
                                <a:latin typeface="Cambria Math" panose="02040503050406030204" pitchFamily="18" charset="0"/>
                                <a:sym typeface="Symbol" panose="05050102010706020507" pitchFamily="18" charset="2"/>
                              </a:rPr>
                            </m:ctrlPr>
                          </m:dPr>
                          <m:e>
                            <m:r>
                              <a:rPr lang="en-US" altLang="zh-CN" sz="2800" b="1" i="1" dirty="0" smtClean="0">
                                <a:solidFill>
                                  <a:srgbClr val="0070C0"/>
                                </a:solidFill>
                                <a:latin typeface="Cambria Math" panose="02040503050406030204" pitchFamily="18" charset="0"/>
                                <a:sym typeface="Symbol" panose="05050102010706020507" pitchFamily="18" charset="2"/>
                              </a:rPr>
                              <m:t>𝟎</m:t>
                            </m:r>
                            <m:r>
                              <a:rPr lang="en-US" altLang="zh-CN" sz="2800" b="1" i="1" dirty="0" smtClean="0">
                                <a:solidFill>
                                  <a:srgbClr val="0070C0"/>
                                </a:solidFill>
                                <a:latin typeface="Cambria Math" panose="02040503050406030204" pitchFamily="18" charset="0"/>
                                <a:sym typeface="Symbol" panose="05050102010706020507" pitchFamily="18" charset="2"/>
                              </a:rPr>
                              <m:t>,</m:t>
                            </m:r>
                            <m:r>
                              <a:rPr lang="en-US" altLang="zh-CN" sz="2800" b="1" i="1" dirty="0" smtClean="0">
                                <a:solidFill>
                                  <a:srgbClr val="0070C0"/>
                                </a:solidFill>
                                <a:latin typeface="Cambria Math" panose="02040503050406030204" pitchFamily="18" charset="0"/>
                                <a:sym typeface="Symbol" panose="05050102010706020507" pitchFamily="18" charset="2"/>
                              </a:rPr>
                              <m:t>𝟐</m:t>
                            </m:r>
                          </m:e>
                        </m:d>
                        <m:r>
                          <a:rPr lang="en-US" altLang="zh-CN" sz="2800" b="1" i="1" dirty="0">
                            <a:solidFill>
                              <a:srgbClr val="0070C0"/>
                            </a:solidFill>
                            <a:latin typeface="Cambria Math" panose="02040503050406030204" pitchFamily="18" charset="0"/>
                            <a:sym typeface="Symbol" panose="05050102010706020507" pitchFamily="18" charset="2"/>
                          </a:rPr>
                          <m:t>,</m:t>
                        </m:r>
                        <m:d>
                          <m:dPr>
                            <m:begChr m:val="⟨"/>
                            <m:endChr m:val="⟩"/>
                            <m:ctrlPr>
                              <a:rPr lang="en-US" altLang="zh-CN" sz="2800" b="1" i="1" dirty="0" smtClean="0">
                                <a:solidFill>
                                  <a:srgbClr val="0070C0"/>
                                </a:solidFill>
                                <a:latin typeface="Cambria Math" panose="02040503050406030204" pitchFamily="18" charset="0"/>
                                <a:sym typeface="Symbol" panose="05050102010706020507" pitchFamily="18" charset="2"/>
                              </a:rPr>
                            </m:ctrlPr>
                          </m:dPr>
                          <m:e>
                            <m:r>
                              <a:rPr lang="en-US" altLang="zh-CN" sz="2800" b="1" i="1" dirty="0" smtClean="0">
                                <a:solidFill>
                                  <a:srgbClr val="0070C0"/>
                                </a:solidFill>
                                <a:latin typeface="Cambria Math" panose="02040503050406030204" pitchFamily="18" charset="0"/>
                                <a:sym typeface="Symbol" panose="05050102010706020507" pitchFamily="18" charset="2"/>
                              </a:rPr>
                              <m:t>𝟐</m:t>
                            </m:r>
                            <m:r>
                              <a:rPr lang="en-US" altLang="zh-CN" sz="2800" b="1" i="1" dirty="0" smtClean="0">
                                <a:solidFill>
                                  <a:srgbClr val="0070C0"/>
                                </a:solidFill>
                                <a:latin typeface="Cambria Math" panose="02040503050406030204" pitchFamily="18" charset="0"/>
                                <a:sym typeface="Symbol" panose="05050102010706020507" pitchFamily="18" charset="2"/>
                              </a:rPr>
                              <m:t>,</m:t>
                            </m:r>
                            <m:r>
                              <a:rPr lang="en-US" altLang="zh-CN" sz="2800" b="1" i="1" dirty="0" smtClean="0">
                                <a:solidFill>
                                  <a:srgbClr val="0070C0"/>
                                </a:solidFill>
                                <a:latin typeface="Cambria Math" panose="02040503050406030204" pitchFamily="18" charset="0"/>
                                <a:sym typeface="Symbol" panose="05050102010706020507" pitchFamily="18" charset="2"/>
                              </a:rPr>
                              <m:t>𝟐</m:t>
                            </m:r>
                          </m:e>
                        </m:d>
                      </m:e>
                    </m:d>
                  </m:oMath>
                </a14:m>
                <a:r>
                  <a:rPr lang="en-US" altLang="zh-CN" sz="2800" b="1" dirty="0">
                    <a:solidFill>
                      <a:srgbClr val="0070C0"/>
                    </a:solidFill>
                    <a:cs typeface="Times New Roman" panose="02020603050405020304" pitchFamily="18" charset="0"/>
                    <a:sym typeface="Symbol" panose="05050102010706020507" pitchFamily="18" charset="2"/>
                  </a:rPr>
                  <a:t> to</a:t>
                </a:r>
                <a14:m>
                  <m:oMath xmlns:m="http://schemas.openxmlformats.org/officeDocument/2006/math">
                    <m:r>
                      <a:rPr lang="en-US" altLang="zh-CN" sz="2800" b="1" i="0" dirty="0" smtClean="0">
                        <a:solidFill>
                          <a:srgbClr val="0070C0"/>
                        </a:solidFill>
                        <a:latin typeface="Cambria Math" panose="02040503050406030204" pitchFamily="18" charset="0"/>
                        <a:sym typeface="Symbol" panose="05050102010706020507" pitchFamily="18" charset="2"/>
                      </a:rPr>
                      <m:t> </m:t>
                    </m:r>
                    <m:r>
                      <a:rPr lang="en-US" altLang="zh-CN" sz="2800" b="1" i="1" dirty="0" smtClean="0">
                        <a:solidFill>
                          <a:srgbClr val="0070C0"/>
                        </a:solidFill>
                        <a:latin typeface="Cambria Math" panose="02040503050406030204" pitchFamily="18" charset="0"/>
                        <a:sym typeface="Symbol" panose="05050102010706020507" pitchFamily="18" charset="2"/>
                      </a:rPr>
                      <m:t>𝒀</m:t>
                    </m:r>
                  </m:oMath>
                </a14:m>
                <a:r>
                  <a:rPr lang="en-US" altLang="zh-CN" sz="2800" b="1" dirty="0">
                    <a:cs typeface="Times New Roman" panose="02020603050405020304" pitchFamily="18" charset="0"/>
                    <a:sym typeface="Symbol" panose="05050102010706020507" pitchFamily="18" charset="2"/>
                  </a:rPr>
                  <a:t>.</a:t>
                </a:r>
                <a:endParaRPr lang="zh-CN" altLang="en-US" sz="2800" b="1" dirty="0">
                  <a:cs typeface="Times New Roman" panose="02020603050405020304" pitchFamily="18" charset="0"/>
                  <a:sym typeface="Symbol" panose="05050102010706020507" pitchFamily="18" charset="2"/>
                </a:endParaRPr>
              </a:p>
              <a:p>
                <a:pPr eaLnBrk="1" hangingPunct="1">
                  <a:lnSpc>
                    <a:spcPct val="150000"/>
                  </a:lnSpc>
                </a:pPr>
                <a:r>
                  <a:rPr lang="en-US" altLang="zh-CN" sz="2800" b="1" dirty="0">
                    <a:cs typeface="Times New Roman" panose="02020603050405020304" pitchFamily="18" charset="0"/>
                    <a:sym typeface="Symbol" panose="05050102010706020507" pitchFamily="18" charset="2"/>
                  </a:rPr>
                  <a:t>Then </a:t>
                </a:r>
                <a14:m>
                  <m:oMath xmlns:m="http://schemas.openxmlformats.org/officeDocument/2006/math">
                    <m:r>
                      <a:rPr lang="en-US" altLang="zh-CN" sz="2800" b="1" i="1" dirty="0" smtClean="0">
                        <a:solidFill>
                          <a:srgbClr val="0070C0"/>
                        </a:solidFill>
                        <a:latin typeface="Cambria Math" panose="02040503050406030204" pitchFamily="18" charset="0"/>
                        <a:sym typeface="Symbol" panose="05050102010706020507" pitchFamily="18" charset="2"/>
                      </a:rPr>
                      <m:t>𝒇</m:t>
                    </m:r>
                    <m:r>
                      <a:rPr lang="en-US" altLang="zh-CN" sz="2800" b="1" i="1" dirty="0" smtClean="0">
                        <a:solidFill>
                          <a:srgbClr val="0070C0"/>
                        </a:solidFill>
                        <a:latin typeface="Cambria Math" panose="02040503050406030204" pitchFamily="18" charset="0"/>
                        <a:sym typeface="Symbol" panose="05050102010706020507" pitchFamily="18" charset="2"/>
                      </a:rPr>
                      <m:t>=</m:t>
                    </m:r>
                    <m:r>
                      <a:rPr lang="en-US" altLang="zh-CN" sz="2800" b="1" i="1" dirty="0" smtClean="0">
                        <a:solidFill>
                          <a:srgbClr val="0070C0"/>
                        </a:solidFill>
                        <a:latin typeface="Cambria Math" panose="02040503050406030204" pitchFamily="18" charset="0"/>
                        <a:sym typeface="Symbol" panose="05050102010706020507" pitchFamily="18" charset="2"/>
                      </a:rPr>
                      <m:t>𝒈</m:t>
                    </m:r>
                    <m:r>
                      <a:rPr lang="en-US" altLang="zh-CN" sz="2800" b="1" i="1" dirty="0" smtClean="0">
                        <a:solidFill>
                          <a:srgbClr val="0070C0"/>
                        </a:solidFill>
                        <a:latin typeface="Cambria Math" panose="02040503050406030204" pitchFamily="18" charset="0"/>
                        <a:sym typeface="Symbol" panose="05050102010706020507" pitchFamily="18" charset="2"/>
                      </a:rPr>
                      <m:t>/</m:t>
                    </m:r>
                    <m:sSubSup>
                      <m:sSubSupPr>
                        <m:ctrlPr>
                          <a:rPr lang="en-US" altLang="zh-CN" sz="2800" b="1" i="1" dirty="0">
                            <a:solidFill>
                              <a:srgbClr val="0070C0"/>
                            </a:solidFill>
                            <a:latin typeface="Cambria Math" panose="02040503050406030204" pitchFamily="18" charset="0"/>
                          </a:rPr>
                        </m:ctrlPr>
                      </m:sSubSupPr>
                      <m:e>
                        <m:r>
                          <a:rPr lang="en-US" altLang="zh-CN" sz="2800" b="1" i="1" dirty="0">
                            <a:solidFill>
                              <a:srgbClr val="0070C0"/>
                            </a:solidFill>
                            <a:latin typeface="Cambria Math" panose="02040503050406030204" pitchFamily="18" charset="0"/>
                          </a:rPr>
                          <m:t> </m:t>
                        </m:r>
                        <m:r>
                          <a:rPr lang="en-US" altLang="zh-CN" sz="2800" b="1" i="1" dirty="0">
                            <a:solidFill>
                              <a:srgbClr val="0070C0"/>
                            </a:solidFill>
                            <a:latin typeface="Cambria Math" panose="02040503050406030204" pitchFamily="18" charset="0"/>
                          </a:rPr>
                          <m:t>𝑿</m:t>
                        </m:r>
                      </m:e>
                      <m:sub>
                        <m:r>
                          <a:rPr lang="en-US" altLang="zh-CN" sz="2800" b="1" i="1" dirty="0">
                            <a:solidFill>
                              <a:srgbClr val="0070C0"/>
                            </a:solidFill>
                            <a:latin typeface="Cambria Math" panose="02040503050406030204" pitchFamily="18" charset="0"/>
                          </a:rPr>
                          <m:t>𝟏</m:t>
                        </m:r>
                      </m:sub>
                      <m:sup>
                        <m:r>
                          <a:rPr lang="en-US" altLang="zh-CN" sz="2800" b="1" i="1" dirty="0">
                            <a:solidFill>
                              <a:srgbClr val="0070C0"/>
                            </a:solidFill>
                            <a:latin typeface="Cambria Math" panose="02040503050406030204" pitchFamily="18" charset="0"/>
                          </a:rPr>
                          <m:t>𝟐</m:t>
                        </m:r>
                      </m:sup>
                    </m:sSubSup>
                  </m:oMath>
                </a14:m>
                <a:r>
                  <a:rPr lang="en-US" altLang="zh-CN" sz="2800" b="1" dirty="0">
                    <a:cs typeface="Times New Roman" panose="02020603050405020304" pitchFamily="18" charset="0"/>
                    <a:sym typeface="Symbol" panose="05050102010706020507" pitchFamily="18" charset="2"/>
                  </a:rPr>
                  <a:t> , so </a:t>
                </a:r>
                <a14:m>
                  <m:oMath xmlns:m="http://schemas.openxmlformats.org/officeDocument/2006/math">
                    <m:r>
                      <a:rPr lang="en-US" altLang="zh-CN" sz="2800" b="1" i="1" dirty="0" smtClean="0">
                        <a:solidFill>
                          <a:schemeClr val="accent2"/>
                        </a:solidFill>
                        <a:latin typeface="Cambria Math" panose="02040503050406030204" pitchFamily="18" charset="0"/>
                        <a:sym typeface="Symbol" panose="05050102010706020507" pitchFamily="18" charset="2"/>
                      </a:rPr>
                      <m:t>𝒇</m:t>
                    </m:r>
                    <m:r>
                      <a:rPr lang="en-US" altLang="zh-CN" sz="2800" b="1" i="0" dirty="0" smtClean="0">
                        <a:latin typeface="Cambria Math" panose="02040503050406030204" pitchFamily="18" charset="0"/>
                        <a:sym typeface="Symbol" panose="05050102010706020507" pitchFamily="18" charset="2"/>
                      </a:rPr>
                      <m:t> </m:t>
                    </m:r>
                  </m:oMath>
                </a14:m>
                <a:r>
                  <a:rPr lang="en-US" altLang="zh-CN" sz="2800" b="1" dirty="0">
                    <a:cs typeface="Times New Roman" panose="02020603050405020304" pitchFamily="18" charset="0"/>
                    <a:sym typeface="Symbol" panose="05050102010706020507" pitchFamily="18" charset="2"/>
                  </a:rPr>
                  <a:t>is</a:t>
                </a:r>
                <a14:m>
                  <m:oMath xmlns:m="http://schemas.openxmlformats.org/officeDocument/2006/math">
                    <m:r>
                      <a:rPr lang="en-US" altLang="zh-CN" sz="2800" b="1" i="0" dirty="0" smtClean="0">
                        <a:latin typeface="Cambria Math" panose="02040503050406030204" pitchFamily="18" charset="0"/>
                      </a:rPr>
                      <m:t> </m:t>
                    </m:r>
                    <m:r>
                      <m:rPr>
                        <m:nor/>
                      </m:rPr>
                      <a:rPr lang="en-US" altLang="zh-CN" sz="2800" b="1" dirty="0">
                        <a:cs typeface="Times New Roman" panose="02020603050405020304" pitchFamily="18" charset="0"/>
                      </a:rPr>
                      <m:t>reduction</m:t>
                    </m:r>
                    <m:r>
                      <m:rPr>
                        <m:nor/>
                      </m:rPr>
                      <a:rPr lang="en-US" altLang="zh-CN" sz="2800" b="1" i="0" dirty="0" smtClean="0">
                        <a:cs typeface="Times New Roman" panose="02020603050405020304" pitchFamily="18" charset="0"/>
                      </a:rPr>
                      <m:t> (</m:t>
                    </m:r>
                    <m:r>
                      <m:rPr>
                        <m:nor/>
                      </m:rPr>
                      <a:rPr lang="en-US" altLang="zh-CN" sz="2800" b="1" i="0" dirty="0" smtClean="0">
                        <a:cs typeface="Times New Roman" panose="02020603050405020304" pitchFamily="18" charset="0"/>
                      </a:rPr>
                      <m:t>limitation</m:t>
                    </m:r>
                    <m:r>
                      <m:rPr>
                        <m:nor/>
                      </m:rPr>
                      <a:rPr lang="en-US" altLang="zh-CN" sz="2800" b="1" i="0" dirty="0" smtClean="0">
                        <a:cs typeface="Times New Roman" panose="02020603050405020304" pitchFamily="18" charset="0"/>
                      </a:rPr>
                      <m:t>) </m:t>
                    </m:r>
                    <m:r>
                      <m:rPr>
                        <m:nor/>
                      </m:rPr>
                      <a:rPr lang="en-US" altLang="zh-CN" sz="2800" b="1" i="0" dirty="0" smtClean="0">
                        <a:cs typeface="Times New Roman" panose="02020603050405020304" pitchFamily="18" charset="0"/>
                      </a:rPr>
                      <m:t>of</m:t>
                    </m:r>
                    <m:r>
                      <m:rPr>
                        <m:nor/>
                      </m:rPr>
                      <a:rPr lang="en-US" altLang="zh-CN" sz="2800" b="1" i="0" dirty="0" smtClean="0">
                        <a:cs typeface="Times New Roman" panose="02020603050405020304" pitchFamily="18" charset="0"/>
                      </a:rPr>
                      <m:t> </m:t>
                    </m:r>
                    <m:r>
                      <a:rPr lang="en-US" altLang="zh-CN" sz="2800" b="1" i="1" dirty="0" smtClean="0">
                        <a:solidFill>
                          <a:schemeClr val="accent2"/>
                        </a:solidFill>
                        <a:latin typeface="Cambria Math" panose="02040503050406030204" pitchFamily="18" charset="0"/>
                        <a:sym typeface="Symbol" panose="05050102010706020507" pitchFamily="18" charset="2"/>
                      </a:rPr>
                      <m:t>𝒈</m:t>
                    </m:r>
                    <m:r>
                      <a:rPr lang="en-US" altLang="zh-CN" sz="2800" b="1" i="1" dirty="0" smtClean="0">
                        <a:latin typeface="Cambria Math" panose="02040503050406030204" pitchFamily="18" charset="0"/>
                        <a:sym typeface="Symbol" panose="05050102010706020507" pitchFamily="18" charset="2"/>
                      </a:rPr>
                      <m:t> </m:t>
                    </m:r>
                  </m:oMath>
                </a14:m>
                <a:r>
                  <a:rPr lang="en-US" altLang="zh-CN" sz="2800" b="1" dirty="0">
                    <a:cs typeface="Times New Roman" panose="02020603050405020304" pitchFamily="18" charset="0"/>
                    <a:sym typeface="Symbol" panose="05050102010706020507" pitchFamily="18" charset="2"/>
                  </a:rPr>
                  <a:t>on</a:t>
                </a:r>
                <a14:m>
                  <m:oMath xmlns:m="http://schemas.openxmlformats.org/officeDocument/2006/math">
                    <m:sSubSup>
                      <m:sSubSupPr>
                        <m:ctrlPr>
                          <a:rPr lang="en-US" altLang="zh-CN" sz="2800" b="1" i="1" dirty="0">
                            <a:latin typeface="Cambria Math" panose="02040503050406030204" pitchFamily="18" charset="0"/>
                          </a:rPr>
                        </m:ctrlPr>
                      </m:sSubSupPr>
                      <m:e>
                        <m:r>
                          <a:rPr lang="en-US" altLang="zh-CN" sz="2800" b="1" i="1" dirty="0">
                            <a:latin typeface="Cambria Math" panose="02040503050406030204" pitchFamily="18" charset="0"/>
                          </a:rPr>
                          <m:t> </m:t>
                        </m:r>
                        <m:r>
                          <a:rPr lang="en-US" altLang="zh-CN" sz="2800" b="1" i="1" dirty="0">
                            <a:latin typeface="Cambria Math" panose="02040503050406030204" pitchFamily="18" charset="0"/>
                          </a:rPr>
                          <m:t>𝑿</m:t>
                        </m:r>
                      </m:e>
                      <m:sub>
                        <m:r>
                          <a:rPr lang="en-US" altLang="zh-CN" sz="2800" b="1" i="1" dirty="0">
                            <a:latin typeface="Cambria Math" panose="02040503050406030204" pitchFamily="18" charset="0"/>
                          </a:rPr>
                          <m:t>𝟏</m:t>
                        </m:r>
                      </m:sub>
                      <m:sup>
                        <m:r>
                          <a:rPr lang="en-US" altLang="zh-CN" sz="2800" b="1" i="1" dirty="0">
                            <a:latin typeface="Cambria Math" panose="02040503050406030204" pitchFamily="18" charset="0"/>
                          </a:rPr>
                          <m:t>𝟐</m:t>
                        </m:r>
                      </m:sup>
                    </m:sSubSup>
                  </m:oMath>
                </a14:m>
                <a:r>
                  <a:rPr lang="en-US" altLang="zh-CN" sz="2800" b="1" dirty="0">
                    <a:cs typeface="Times New Roman" panose="02020603050405020304" pitchFamily="18" charset="0"/>
                    <a:sym typeface="Symbol" panose="05050102010706020507" pitchFamily="18" charset="2"/>
                  </a:rPr>
                  <a:t>, </a:t>
                </a:r>
                <a14:m>
                  <m:oMath xmlns:m="http://schemas.openxmlformats.org/officeDocument/2006/math">
                    <m:r>
                      <a:rPr lang="en-US" altLang="zh-CN" sz="2800" b="1" i="1" dirty="0" smtClean="0">
                        <a:solidFill>
                          <a:schemeClr val="accent2"/>
                        </a:solidFill>
                        <a:latin typeface="Cambria Math" panose="02040503050406030204" pitchFamily="18" charset="0"/>
                        <a:sym typeface="Symbol" panose="05050102010706020507" pitchFamily="18" charset="2"/>
                      </a:rPr>
                      <m:t>𝒈</m:t>
                    </m:r>
                  </m:oMath>
                </a14:m>
                <a:r>
                  <a:rPr lang="en-US" altLang="zh-CN" sz="2800" b="1" dirty="0">
                    <a:cs typeface="Times New Roman" panose="02020603050405020304" pitchFamily="18" charset="0"/>
                    <a:sym typeface="Symbol" panose="05050102010706020507" pitchFamily="18" charset="2"/>
                  </a:rPr>
                  <a:t> is expansion (extension) of </a:t>
                </a:r>
                <a14:m>
                  <m:oMath xmlns:m="http://schemas.openxmlformats.org/officeDocument/2006/math">
                    <m:r>
                      <a:rPr lang="en-US" altLang="zh-CN" sz="2800" b="1" i="1" dirty="0" smtClean="0">
                        <a:solidFill>
                          <a:schemeClr val="accent2"/>
                        </a:solidFill>
                        <a:latin typeface="Cambria Math" panose="02040503050406030204" pitchFamily="18" charset="0"/>
                        <a:sym typeface="Symbol" panose="05050102010706020507" pitchFamily="18" charset="2"/>
                      </a:rPr>
                      <m:t>𝒇</m:t>
                    </m:r>
                  </m:oMath>
                </a14:m>
                <a:r>
                  <a:rPr lang="en-US" altLang="zh-CN" sz="2800" b="1" dirty="0">
                    <a:cs typeface="Times New Roman" panose="02020603050405020304" pitchFamily="18" charset="0"/>
                    <a:sym typeface="Symbol" panose="05050102010706020507" pitchFamily="18" charset="2"/>
                  </a:rPr>
                  <a:t> on</a:t>
                </a:r>
                <a14:m>
                  <m:oMath xmlns:m="http://schemas.openxmlformats.org/officeDocument/2006/math">
                    <m:sSubSup>
                      <m:sSubSupPr>
                        <m:ctrlPr>
                          <a:rPr lang="en-US" altLang="zh-CN" sz="2800" b="1" i="1" dirty="0">
                            <a:latin typeface="Cambria Math" panose="02040503050406030204" pitchFamily="18" charset="0"/>
                          </a:rPr>
                        </m:ctrlPr>
                      </m:sSubSupPr>
                      <m:e>
                        <m:r>
                          <a:rPr lang="en-US" altLang="zh-CN" sz="2800" b="1" i="1" dirty="0">
                            <a:latin typeface="Cambria Math" panose="02040503050406030204" pitchFamily="18" charset="0"/>
                          </a:rPr>
                          <m:t> </m:t>
                        </m:r>
                        <m:r>
                          <a:rPr lang="en-US" altLang="zh-CN" sz="2800" b="1" i="1" dirty="0">
                            <a:latin typeface="Cambria Math" panose="02040503050406030204" pitchFamily="18" charset="0"/>
                          </a:rPr>
                          <m:t>𝑿</m:t>
                        </m:r>
                      </m:e>
                      <m:sub>
                        <m:r>
                          <a:rPr lang="en-US" altLang="zh-CN" sz="2800" b="1" i="1" dirty="0">
                            <a:latin typeface="Cambria Math" panose="02040503050406030204" pitchFamily="18" charset="0"/>
                          </a:rPr>
                          <m:t>𝟏</m:t>
                        </m:r>
                      </m:sub>
                      <m:sup>
                        <m:r>
                          <a:rPr lang="en-US" altLang="zh-CN" sz="2800" b="1" i="1" dirty="0">
                            <a:latin typeface="Cambria Math" panose="02040503050406030204" pitchFamily="18" charset="0"/>
                          </a:rPr>
                          <m:t>𝟐</m:t>
                        </m:r>
                      </m:sup>
                    </m:sSubSup>
                    <m:r>
                      <a:rPr lang="en-US" altLang="zh-CN" sz="2800" b="1" i="1" dirty="0" smtClean="0">
                        <a:latin typeface="Cambria Math" panose="02040503050406030204" pitchFamily="18" charset="0"/>
                        <a:ea typeface="Cambria Math" panose="02040503050406030204" pitchFamily="18" charset="0"/>
                        <a:sym typeface="Symbol" panose="05050102010706020507" pitchFamily="18" charset="2"/>
                      </a:rPr>
                      <m:t>∪</m:t>
                    </m:r>
                    <m:r>
                      <a:rPr lang="en-US" altLang="zh-CN" sz="2800" b="1" i="1" dirty="0">
                        <a:latin typeface="Cambria Math" panose="02040503050406030204" pitchFamily="18" charset="0"/>
                        <a:sym typeface="Symbol" panose="05050102010706020507" pitchFamily="18" charset="2"/>
                      </a:rPr>
                      <m:t>{</m:t>
                    </m:r>
                    <m:d>
                      <m:dPr>
                        <m:begChr m:val="⟨"/>
                        <m:endChr m:val="⟩"/>
                        <m:ctrlPr>
                          <a:rPr lang="en-US" altLang="zh-CN" sz="2800" b="1" i="1" dirty="0" smtClean="0">
                            <a:latin typeface="Cambria Math" panose="02040503050406030204" pitchFamily="18" charset="0"/>
                            <a:sym typeface="Symbol" panose="05050102010706020507" pitchFamily="18" charset="2"/>
                          </a:rPr>
                        </m:ctrlPr>
                      </m:dPr>
                      <m:e>
                        <m:r>
                          <a:rPr lang="en-US" altLang="zh-CN" sz="2800" b="1" i="1" dirty="0" smtClean="0">
                            <a:latin typeface="Cambria Math" panose="02040503050406030204" pitchFamily="18" charset="0"/>
                            <a:sym typeface="Symbol" panose="05050102010706020507" pitchFamily="18" charset="2"/>
                          </a:rPr>
                          <m:t>𝟎</m:t>
                        </m:r>
                        <m:r>
                          <a:rPr lang="en-US"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sym typeface="Symbol" panose="05050102010706020507" pitchFamily="18" charset="2"/>
                          </a:rPr>
                          <m:t>𝟐</m:t>
                        </m:r>
                      </m:e>
                    </m:d>
                    <m:r>
                      <a:rPr lang="en-US" altLang="zh-CN" sz="2800" b="1" i="1" dirty="0">
                        <a:latin typeface="Cambria Math" panose="02040503050406030204" pitchFamily="18" charset="0"/>
                        <a:sym typeface="Symbol" panose="05050102010706020507" pitchFamily="18" charset="2"/>
                      </a:rPr>
                      <m:t>,</m:t>
                    </m:r>
                    <m:d>
                      <m:dPr>
                        <m:begChr m:val="⟨"/>
                        <m:endChr m:val="⟩"/>
                        <m:ctrlPr>
                          <a:rPr lang="en-US" altLang="zh-CN" sz="2800" b="1" i="1" dirty="0" smtClean="0">
                            <a:latin typeface="Cambria Math" panose="02040503050406030204" pitchFamily="18" charset="0"/>
                            <a:sym typeface="Symbol" panose="05050102010706020507" pitchFamily="18" charset="2"/>
                          </a:rPr>
                        </m:ctrlPr>
                      </m:dPr>
                      <m:e>
                        <m:r>
                          <a:rPr lang="en-US" altLang="zh-CN" sz="2800" b="1" i="1" dirty="0" smtClean="0">
                            <a:latin typeface="Cambria Math" panose="02040503050406030204" pitchFamily="18" charset="0"/>
                            <a:sym typeface="Symbol" panose="05050102010706020507" pitchFamily="18" charset="2"/>
                          </a:rPr>
                          <m:t>𝟐</m:t>
                        </m:r>
                        <m:r>
                          <a:rPr lang="en-US" altLang="zh-CN" sz="2800" b="1" i="1" dirty="0" smtClean="0">
                            <a:latin typeface="Cambria Math" panose="02040503050406030204" pitchFamily="18" charset="0"/>
                            <a:sym typeface="Symbol" panose="05050102010706020507" pitchFamily="18" charset="2"/>
                          </a:rPr>
                          <m:t>,</m:t>
                        </m:r>
                        <m:r>
                          <a:rPr lang="en-US" altLang="zh-CN" sz="2800" b="1" i="1" dirty="0" smtClean="0">
                            <a:latin typeface="Cambria Math" panose="02040503050406030204" pitchFamily="18" charset="0"/>
                            <a:sym typeface="Symbol" panose="05050102010706020507" pitchFamily="18" charset="2"/>
                          </a:rPr>
                          <m:t>𝟐</m:t>
                        </m:r>
                      </m:e>
                    </m:d>
                    <m:r>
                      <a:rPr lang="en-US" altLang="zh-CN" sz="2800" b="1" i="1" dirty="0">
                        <a:latin typeface="Cambria Math" panose="02040503050406030204" pitchFamily="18" charset="0"/>
                        <a:sym typeface="Symbol" panose="05050102010706020507" pitchFamily="18" charset="2"/>
                      </a:rPr>
                      <m:t>}</m:t>
                    </m:r>
                  </m:oMath>
                </a14:m>
                <a:r>
                  <a:rPr lang="en-US" altLang="zh-CN" sz="2800" b="1" dirty="0">
                    <a:cs typeface="Times New Roman" panose="02020603050405020304" pitchFamily="18" charset="0"/>
                    <a:sym typeface="Symbol" panose="05050102010706020507" pitchFamily="18" charset="2"/>
                  </a:rPr>
                  <a:t>.</a:t>
                </a:r>
                <a:endParaRPr lang="zh-CN" altLang="en-US" sz="2800" b="1" dirty="0">
                  <a:cs typeface="Times New Roman" panose="02020603050405020304" pitchFamily="18" charset="0"/>
                  <a:sym typeface="Symbol" panose="05050102010706020507" pitchFamily="18" charset="2"/>
                </a:endParaRPr>
              </a:p>
            </p:txBody>
          </p:sp>
        </mc:Choice>
        <mc:Fallback>
          <p:sp>
            <p:nvSpPr>
              <p:cNvPr id="14" name="Text Box 5">
                <a:extLst>
                  <a:ext uri="{FF2B5EF4-FFF2-40B4-BE49-F238E27FC236}">
                    <a16:creationId xmlns:a16="http://schemas.microsoft.com/office/drawing/2014/main" id="{BDE4A68E-8A5B-5D14-4416-8A6C4E771344}"/>
                  </a:ext>
                </a:extLst>
              </p:cNvPr>
              <p:cNvSpPr txBox="1">
                <a:spLocks noRot="1" noChangeAspect="1" noMove="1" noResize="1" noEditPoints="1" noAdjustHandles="1" noChangeArrowheads="1" noChangeShapeType="1" noTextEdit="1"/>
              </p:cNvSpPr>
              <p:nvPr/>
            </p:nvSpPr>
            <p:spPr bwMode="auto">
              <a:xfrm>
                <a:off x="2125238" y="1180983"/>
                <a:ext cx="9021734" cy="4697248"/>
              </a:xfrm>
              <a:prstGeom prst="rect">
                <a:avLst/>
              </a:prstGeom>
              <a:blipFill>
                <a:blip r:embed="rId3"/>
                <a:stretch>
                  <a:fillRect l="-1419" r="-1284" b="-27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DE634E3E-0E14-35EE-B447-EE25C8B6EE5F}"/>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扩大和缩小</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407699405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14</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Representation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5">
            <a:extLst>
              <a:ext uri="{FF2B5EF4-FFF2-40B4-BE49-F238E27FC236}">
                <a16:creationId xmlns:a16="http://schemas.microsoft.com/office/drawing/2014/main" id="{9E190383-80C4-A2C9-BA6C-C5CB9E8A9D10}"/>
              </a:ext>
            </a:extLst>
          </p:cNvPr>
          <p:cNvSpPr txBox="1">
            <a:spLocks noChangeArrowheads="1"/>
          </p:cNvSpPr>
          <p:nvPr/>
        </p:nvSpPr>
        <p:spPr bwMode="auto">
          <a:xfrm>
            <a:off x="1964870" y="1209675"/>
            <a:ext cx="100493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l"/>
            </a:pPr>
            <a:r>
              <a:rPr lang="en-US" altLang="zh-CN" sz="2800" b="1" dirty="0">
                <a:latin typeface="+mn-lt"/>
              </a:rPr>
              <a:t>Because functions are binary relation, we can use </a:t>
            </a:r>
            <a:r>
              <a:rPr lang="en-US" altLang="zh-CN" sz="2800" b="1" dirty="0">
                <a:solidFill>
                  <a:srgbClr val="C00000"/>
                </a:solidFill>
                <a:latin typeface="+mn-lt"/>
              </a:rPr>
              <a:t>relation graph </a:t>
            </a:r>
            <a:r>
              <a:rPr lang="en-US" altLang="zh-CN" sz="2800" b="1" dirty="0">
                <a:latin typeface="+mn-lt"/>
              </a:rPr>
              <a:t>and </a:t>
            </a:r>
            <a:r>
              <a:rPr lang="en-US" altLang="zh-CN" sz="2800" b="1" dirty="0">
                <a:solidFill>
                  <a:srgbClr val="C00000"/>
                </a:solidFill>
                <a:latin typeface="+mn-lt"/>
              </a:rPr>
              <a:t>relation matrix </a:t>
            </a:r>
            <a:r>
              <a:rPr lang="en-US" altLang="zh-CN" sz="2800" b="1" dirty="0">
                <a:latin typeface="+mn-lt"/>
              </a:rPr>
              <a:t>to express functions.</a:t>
            </a:r>
            <a:r>
              <a:rPr lang="zh-CN" altLang="en-US" sz="2800" b="1" dirty="0">
                <a:latin typeface="+mn-lt"/>
              </a:rPr>
              <a:t> </a:t>
            </a:r>
          </a:p>
        </p:txBody>
      </p:sp>
      <p:grpSp>
        <p:nvGrpSpPr>
          <p:cNvPr id="13" name="Group 11">
            <a:extLst>
              <a:ext uri="{FF2B5EF4-FFF2-40B4-BE49-F238E27FC236}">
                <a16:creationId xmlns:a16="http://schemas.microsoft.com/office/drawing/2014/main" id="{711352B6-BAB4-7D89-031F-5E3B92D8B676}"/>
              </a:ext>
            </a:extLst>
          </p:cNvPr>
          <p:cNvGrpSpPr>
            <a:grpSpLocks/>
          </p:cNvGrpSpPr>
          <p:nvPr/>
        </p:nvGrpSpPr>
        <p:grpSpPr bwMode="auto">
          <a:xfrm>
            <a:off x="3677215" y="2163782"/>
            <a:ext cx="6624638" cy="2643187"/>
            <a:chOff x="930" y="1253"/>
            <a:chExt cx="4173" cy="1665"/>
          </a:xfrm>
        </p:grpSpPr>
        <p:graphicFrame>
          <p:nvGraphicFramePr>
            <p:cNvPr id="14" name="Object 6">
              <a:extLst>
                <a:ext uri="{FF2B5EF4-FFF2-40B4-BE49-F238E27FC236}">
                  <a16:creationId xmlns:a16="http://schemas.microsoft.com/office/drawing/2014/main" id="{092E562D-5F56-8846-350B-C4975FE6C8A3}"/>
                </a:ext>
              </a:extLst>
            </p:cNvPr>
            <p:cNvGraphicFramePr>
              <a:graphicFrameLocks noChangeAspect="1"/>
            </p:cNvGraphicFramePr>
            <p:nvPr>
              <p:extLst>
                <p:ext uri="{D42A27DB-BD31-4B8C-83A1-F6EECF244321}">
                  <p14:modId xmlns:p14="http://schemas.microsoft.com/office/powerpoint/2010/main" val="3619640557"/>
                </p:ext>
              </p:extLst>
            </p:nvPr>
          </p:nvGraphicFramePr>
          <p:xfrm>
            <a:off x="930" y="1253"/>
            <a:ext cx="3901" cy="1665"/>
          </p:xfrm>
          <a:graphic>
            <a:graphicData uri="http://schemas.openxmlformats.org/presentationml/2006/ole">
              <mc:AlternateContent xmlns:mc="http://schemas.openxmlformats.org/markup-compatibility/2006">
                <mc:Choice xmlns:v="urn:schemas-microsoft-com:vml" Requires="v">
                  <p:oleObj spid="_x0000_s1042" name="Visio" r:id="rId4" imgW="2914552" imgH="1243110" progId="Visio.Drawing.11">
                    <p:embed/>
                  </p:oleObj>
                </mc:Choice>
                <mc:Fallback>
                  <p:oleObj name="Visio" r:id="rId4" imgW="2914552" imgH="1243110" progId="Visio.Drawing.11">
                    <p:embed/>
                    <p:pic>
                      <p:nvPicPr>
                        <p:cNvPr id="5122" name="Object 6"/>
                        <p:cNvPicPr>
                          <a:picLocks noChangeAspect="1" noChangeArrowheads="1"/>
                        </p:cNvPicPr>
                        <p:nvPr/>
                      </p:nvPicPr>
                      <p:blipFill>
                        <a:blip r:embed="rId5"/>
                        <a:srcRect/>
                        <a:stretch>
                          <a:fillRect/>
                        </a:stretch>
                      </p:blipFill>
                      <p:spPr bwMode="auto">
                        <a:xfrm>
                          <a:off x="930" y="1253"/>
                          <a:ext cx="3901" cy="16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8">
              <a:extLst>
                <a:ext uri="{FF2B5EF4-FFF2-40B4-BE49-F238E27FC236}">
                  <a16:creationId xmlns:a16="http://schemas.microsoft.com/office/drawing/2014/main" id="{1F4015B3-DE0F-1609-8AEA-92CD0AF1CF61}"/>
                </a:ext>
              </a:extLst>
            </p:cNvPr>
            <p:cNvSpPr>
              <a:spLocks noChangeArrowheads="1"/>
            </p:cNvSpPr>
            <p:nvPr/>
          </p:nvSpPr>
          <p:spPr bwMode="auto">
            <a:xfrm>
              <a:off x="930" y="1480"/>
              <a:ext cx="861" cy="113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16" name="Oval 9">
              <a:extLst>
                <a:ext uri="{FF2B5EF4-FFF2-40B4-BE49-F238E27FC236}">
                  <a16:creationId xmlns:a16="http://schemas.microsoft.com/office/drawing/2014/main" id="{B860A8E4-E7A6-A20F-B92F-61EA9FF723C3}"/>
                </a:ext>
              </a:extLst>
            </p:cNvPr>
            <p:cNvSpPr>
              <a:spLocks noChangeArrowheads="1"/>
            </p:cNvSpPr>
            <p:nvPr/>
          </p:nvSpPr>
          <p:spPr bwMode="auto">
            <a:xfrm>
              <a:off x="4014" y="1610"/>
              <a:ext cx="862" cy="8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17" name="Oval 10">
              <a:extLst>
                <a:ext uri="{FF2B5EF4-FFF2-40B4-BE49-F238E27FC236}">
                  <a16:creationId xmlns:a16="http://schemas.microsoft.com/office/drawing/2014/main" id="{AB1852A0-8E6A-4130-0425-5F9F045968D7}"/>
                </a:ext>
              </a:extLst>
            </p:cNvPr>
            <p:cNvSpPr>
              <a:spLocks noChangeArrowheads="1"/>
            </p:cNvSpPr>
            <p:nvPr/>
          </p:nvSpPr>
          <p:spPr bwMode="auto">
            <a:xfrm>
              <a:off x="3742" y="1389"/>
              <a:ext cx="1361" cy="12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grpSp>
      <mc:AlternateContent xmlns:mc="http://schemas.openxmlformats.org/markup-compatibility/2006" xmlns:a14="http://schemas.microsoft.com/office/drawing/2010/main">
        <mc:Choice Requires="a14">
          <p:sp>
            <p:nvSpPr>
              <p:cNvPr id="18" name="Text Box 12">
                <a:extLst>
                  <a:ext uri="{FF2B5EF4-FFF2-40B4-BE49-F238E27FC236}">
                    <a16:creationId xmlns:a16="http://schemas.microsoft.com/office/drawing/2014/main" id="{B639A471-6991-A142-4D65-2CCDC5A2D3FE}"/>
                  </a:ext>
                </a:extLst>
              </p:cNvPr>
              <p:cNvSpPr txBox="1">
                <a:spLocks noChangeArrowheads="1"/>
              </p:cNvSpPr>
              <p:nvPr/>
            </p:nvSpPr>
            <p:spPr bwMode="auto">
              <a:xfrm>
                <a:off x="4541150" y="5299277"/>
                <a:ext cx="446496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b="1" dirty="0">
                    <a:solidFill>
                      <a:schemeClr val="accent1"/>
                    </a:solidFill>
                  </a:rPr>
                  <a:t> Graph of function </a:t>
                </a:r>
                <a14:m>
                  <m:oMath xmlns:m="http://schemas.openxmlformats.org/officeDocument/2006/math">
                    <m:r>
                      <a:rPr lang="en-US" altLang="zh-CN" sz="2800" b="1" i="1" dirty="0" smtClean="0">
                        <a:solidFill>
                          <a:schemeClr val="accent1"/>
                        </a:solidFill>
                        <a:latin typeface="Cambria Math" panose="02040503050406030204" pitchFamily="18" charset="0"/>
                      </a:rPr>
                      <m:t>𝒇</m:t>
                    </m:r>
                    <m:r>
                      <a:rPr lang="en-US" altLang="zh-CN" sz="2800" b="1" i="1" dirty="0" smtClean="0">
                        <a:solidFill>
                          <a:schemeClr val="accent1"/>
                        </a:solidFill>
                        <a:latin typeface="Cambria Math" panose="02040503050406030204" pitchFamily="18" charset="0"/>
                      </a:rPr>
                      <m:t>:</m:t>
                    </m:r>
                    <m:r>
                      <a:rPr lang="en-US" altLang="zh-CN" sz="2800" b="1" i="1" dirty="0" smtClean="0">
                        <a:solidFill>
                          <a:schemeClr val="accent1"/>
                        </a:solidFill>
                        <a:latin typeface="Cambria Math" panose="02040503050406030204" pitchFamily="18" charset="0"/>
                      </a:rPr>
                      <m:t>𝑿</m:t>
                    </m:r>
                    <m:r>
                      <a:rPr lang="en-US" altLang="zh-CN" sz="2800" b="1" i="1" dirty="0">
                        <a:solidFill>
                          <a:schemeClr val="accent1"/>
                        </a:solidFill>
                        <a:latin typeface="Cambria Math" panose="02040503050406030204" pitchFamily="18" charset="0"/>
                        <a:cs typeface="Times New Roman" panose="02020603050405020304" pitchFamily="18" charset="0"/>
                      </a:rPr>
                      <m:t>→</m:t>
                    </m:r>
                    <m:r>
                      <a:rPr lang="en-US" altLang="zh-CN" sz="2800" b="1" i="1" dirty="0">
                        <a:solidFill>
                          <a:schemeClr val="accent1"/>
                        </a:solidFill>
                        <a:latin typeface="Cambria Math" panose="02040503050406030204" pitchFamily="18" charset="0"/>
                        <a:cs typeface="Times New Roman" panose="02020603050405020304" pitchFamily="18" charset="0"/>
                      </a:rPr>
                      <m:t>𝒀</m:t>
                    </m:r>
                  </m:oMath>
                </a14:m>
                <a:endParaRPr lang="zh-CN" altLang="en-US" sz="2800" b="1" dirty="0">
                  <a:solidFill>
                    <a:schemeClr val="accent1"/>
                  </a:solidFill>
                  <a:cs typeface="Times New Roman" panose="02020603050405020304" pitchFamily="18" charset="0"/>
                </a:endParaRPr>
              </a:p>
            </p:txBody>
          </p:sp>
        </mc:Choice>
        <mc:Fallback xmlns="">
          <p:sp>
            <p:nvSpPr>
              <p:cNvPr id="18" name="Text Box 12">
                <a:extLst>
                  <a:ext uri="{FF2B5EF4-FFF2-40B4-BE49-F238E27FC236}">
                    <a16:creationId xmlns:a16="http://schemas.microsoft.com/office/drawing/2014/main" id="{B639A471-6991-A142-4D65-2CCDC5A2D3FE}"/>
                  </a:ext>
                </a:extLst>
              </p:cNvPr>
              <p:cNvSpPr txBox="1">
                <a:spLocks noRot="1" noChangeAspect="1" noMove="1" noResize="1" noEditPoints="1" noAdjustHandles="1" noChangeArrowheads="1" noChangeShapeType="1" noTextEdit="1"/>
              </p:cNvSpPr>
              <p:nvPr/>
            </p:nvSpPr>
            <p:spPr bwMode="auto">
              <a:xfrm>
                <a:off x="4541150" y="5299277"/>
                <a:ext cx="4464967" cy="523220"/>
              </a:xfrm>
              <a:prstGeom prst="rect">
                <a:avLst/>
              </a:prstGeom>
              <a:blipFill>
                <a:blip r:embed="rId6"/>
                <a:stretch>
                  <a:fillRect l="-546"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DA624114-6B14-11BD-4699-A7B52D3F5B7D}"/>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函数的表示</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45303657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Representation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5">
                <a:extLst>
                  <a:ext uri="{FF2B5EF4-FFF2-40B4-BE49-F238E27FC236}">
                    <a16:creationId xmlns:a16="http://schemas.microsoft.com/office/drawing/2014/main" id="{135A137F-AED5-EE77-D07C-9674029E8120}"/>
                  </a:ext>
                </a:extLst>
              </p:cNvPr>
              <p:cNvSpPr txBox="1">
                <a:spLocks noChangeArrowheads="1"/>
              </p:cNvSpPr>
              <p:nvPr/>
            </p:nvSpPr>
            <p:spPr bwMode="auto">
              <a:xfrm>
                <a:off x="1964871" y="1159158"/>
                <a:ext cx="9579429" cy="14465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latin typeface="+mn-lt"/>
                  </a:rPr>
                  <a:t>Example:</a:t>
                </a:r>
                <a:r>
                  <a:rPr lang="zh-CN" altLang="en-US" b="1" dirty="0">
                    <a:solidFill>
                      <a:schemeClr val="accent2"/>
                    </a:solidFill>
                    <a:latin typeface="+mn-lt"/>
                  </a:rPr>
                  <a:t> </a:t>
                </a:r>
                <a14:m>
                  <m:oMath xmlns:m="http://schemas.openxmlformats.org/officeDocument/2006/math">
                    <m:r>
                      <a:rPr lang="en-US" altLang="zh-CN" sz="2800" b="1" i="1" dirty="0" smtClean="0">
                        <a:latin typeface="Cambria Math" panose="02040503050406030204" pitchFamily="18" charset="0"/>
                      </a:rPr>
                      <m:t>𝑿</m:t>
                    </m:r>
                    <m:r>
                      <a:rPr lang="en-US" altLang="zh-CN" sz="2800" b="1" i="1" dirty="0" smtClean="0">
                        <a:latin typeface="Cambria Math" panose="02040503050406030204" pitchFamily="18" charset="0"/>
                      </a:rPr>
                      <m:t>={</m:t>
                    </m:r>
                    <m:r>
                      <a:rPr lang="en-US" altLang="zh-CN" sz="2800" b="1" i="1" dirty="0" err="1">
                        <a:latin typeface="Cambria Math" panose="02040503050406030204" pitchFamily="18" charset="0"/>
                      </a:rPr>
                      <m:t>𝒂</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𝒃</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𝒄</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𝒅</m:t>
                    </m:r>
                    <m:r>
                      <a:rPr lang="en-US" altLang="zh-CN" sz="2800" b="1" i="1" dirty="0">
                        <a:latin typeface="Cambria Math" panose="02040503050406030204" pitchFamily="18" charset="0"/>
                      </a:rPr>
                      <m:t>}</m:t>
                    </m:r>
                  </m:oMath>
                </a14:m>
                <a:r>
                  <a:rPr lang="en-US" altLang="zh-CN" sz="2800" b="1" dirty="0"/>
                  <a:t>,</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𝒀</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𝟐</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𝟑</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𝟒</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𝟓</m:t>
                    </m:r>
                    <m:r>
                      <a:rPr lang="en-US" altLang="zh-CN" sz="2800" b="1" i="1" dirty="0" smtClean="0">
                        <a:latin typeface="Cambria Math" panose="02040503050406030204" pitchFamily="18" charset="0"/>
                      </a:rPr>
                      <m:t>}</m:t>
                    </m:r>
                  </m:oMath>
                </a14:m>
                <a:r>
                  <a:rPr lang="en-US" altLang="zh-CN" sz="2800" b="1" dirty="0"/>
                  <a:t>, and </a:t>
                </a:r>
                <a:endParaRPr lang="en-US" altLang="zh-CN" sz="2800" b="1" i="1" dirty="0">
                  <a:latin typeface="Cambria Math" panose="02040503050406030204" pitchFamily="18" charset="0"/>
                </a:endParaRPr>
              </a:p>
              <a:p>
                <a:pPr eaLnBrk="1" hangingPunct="1"/>
                <a14:m>
                  <m:oMathPara xmlns:m="http://schemas.openxmlformats.org/officeDocument/2006/math">
                    <m:oMathParaPr>
                      <m:jc m:val="left"/>
                    </m:oMathParaPr>
                    <m:oMath xmlns:m="http://schemas.openxmlformats.org/officeDocument/2006/math">
                      <m:r>
                        <a:rPr lang="en-US" altLang="zh-CN" sz="2800" b="1" i="1" dirty="0" smtClean="0">
                          <a:latin typeface="Cambria Math" panose="02040503050406030204" pitchFamily="18" charset="0"/>
                        </a:rPr>
                        <m:t>𝒇</m:t>
                      </m:r>
                      <m:r>
                        <a:rPr lang="en-US" altLang="zh-CN" sz="2800" b="1" i="1" dirty="0" smtClean="0">
                          <a:latin typeface="Cambria Math" panose="02040503050406030204" pitchFamily="18" charset="0"/>
                        </a:rPr>
                        <m:t>={</m:t>
                      </m:r>
                      <m:d>
                        <m:dPr>
                          <m:begChr m:val="⟨"/>
                          <m:endChr m:val="⟩"/>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𝒂</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e>
                      </m:d>
                      <m:r>
                        <a:rPr lang="en-US" altLang="zh-CN" sz="2800" b="1" i="1" dirty="0" smtClean="0">
                          <a:latin typeface="Cambria Math" panose="02040503050406030204" pitchFamily="18" charset="0"/>
                        </a:rPr>
                        <m:t>,</m:t>
                      </m:r>
                      <m:d>
                        <m:dPr>
                          <m:begChr m:val="⟨"/>
                          <m:endChr m:val="⟩"/>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𝒃</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𝟑</m:t>
                          </m:r>
                        </m:e>
                      </m:d>
                      <m:r>
                        <a:rPr lang="en-US" altLang="zh-CN" sz="2800" b="1" i="1" dirty="0" smtClean="0">
                          <a:latin typeface="Cambria Math" panose="02040503050406030204" pitchFamily="18" charset="0"/>
                        </a:rPr>
                        <m:t>,</m:t>
                      </m:r>
                      <m:d>
                        <m:dPr>
                          <m:begChr m:val="⟨"/>
                          <m:endChr m:val="⟩"/>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𝒄</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𝟒</m:t>
                          </m:r>
                        </m:e>
                      </m:d>
                      <m:r>
                        <a:rPr lang="en-US" altLang="zh-CN" sz="2800" b="1" i="1" dirty="0" smtClean="0">
                          <a:latin typeface="Cambria Math" panose="02040503050406030204" pitchFamily="18" charset="0"/>
                        </a:rPr>
                        <m:t>,</m:t>
                      </m:r>
                      <m:d>
                        <m:dPr>
                          <m:begChr m:val="⟨"/>
                          <m:endChr m:val="⟩"/>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𝒅</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𝟒</m:t>
                          </m:r>
                        </m:e>
                      </m:d>
                      <m:r>
                        <a:rPr lang="en-US" altLang="zh-CN" sz="2800" b="1" i="1" dirty="0" smtClean="0">
                          <a:latin typeface="Cambria Math" panose="02040503050406030204" pitchFamily="18" charset="0"/>
                        </a:rPr>
                        <m:t>}</m:t>
                      </m:r>
                    </m:oMath>
                  </m:oMathPara>
                </a14:m>
                <a:endParaRPr lang="en-US" altLang="zh-CN" sz="2800" b="1" dirty="0"/>
              </a:p>
              <a:p>
                <a:pPr eaLnBrk="1" hangingPunct="1"/>
                <a:r>
                  <a:rPr lang="en-US" altLang="zh-CN" sz="2800" b="1" dirty="0"/>
                  <a:t>Find the </a:t>
                </a:r>
                <a14:m>
                  <m:oMath xmlns:m="http://schemas.openxmlformats.org/officeDocument/2006/math">
                    <m:r>
                      <a:rPr lang="en-US" altLang="zh-CN" sz="2800" b="1" i="1" dirty="0" smtClean="0">
                        <a:latin typeface="Cambria Math" panose="02040503050406030204" pitchFamily="18" charset="0"/>
                      </a:rPr>
                      <m:t>𝑫</m:t>
                    </m:r>
                    <m:r>
                      <a:rPr lang="en-US" altLang="zh-CN" sz="2800" b="1" i="1" baseline="-25000" dirty="0" err="1">
                        <a:latin typeface="Cambria Math" panose="02040503050406030204" pitchFamily="18" charset="0"/>
                      </a:rPr>
                      <m:t>𝒇</m:t>
                    </m:r>
                  </m:oMath>
                </a14:m>
                <a:r>
                  <a:rPr lang="en-US" altLang="zh-CN" sz="2800" b="1" dirty="0"/>
                  <a:t>,</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𝑹</m:t>
                    </m:r>
                    <m:r>
                      <a:rPr lang="en-US" altLang="zh-CN" sz="2800" b="1" i="1" baseline="-25000" dirty="0" err="1">
                        <a:latin typeface="Cambria Math" panose="02040503050406030204" pitchFamily="18" charset="0"/>
                      </a:rPr>
                      <m:t>𝒇</m:t>
                    </m:r>
                    <m:r>
                      <a:rPr lang="en-US" altLang="zh-CN" sz="2800" b="1" i="1" dirty="0">
                        <a:latin typeface="Cambria Math" panose="02040503050406030204" pitchFamily="18" charset="0"/>
                      </a:rPr>
                      <m:t> </m:t>
                    </m:r>
                  </m:oMath>
                </a14:m>
                <a:r>
                  <a:rPr lang="en-US" altLang="zh-CN" sz="2800" b="1" dirty="0"/>
                  <a:t>and matrix representation of</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𝒇</m:t>
                    </m:r>
                  </m:oMath>
                </a14:m>
                <a:r>
                  <a:rPr lang="en-US" altLang="zh-CN" sz="2800" b="1" dirty="0"/>
                  <a:t>.</a:t>
                </a:r>
              </a:p>
            </p:txBody>
          </p:sp>
        </mc:Choice>
        <mc:Fallback xmlns="">
          <p:sp>
            <p:nvSpPr>
              <p:cNvPr id="12" name="Text Box 5">
                <a:extLst>
                  <a:ext uri="{FF2B5EF4-FFF2-40B4-BE49-F238E27FC236}">
                    <a16:creationId xmlns:a16="http://schemas.microsoft.com/office/drawing/2014/main" id="{135A137F-AED5-EE77-D07C-9674029E8120}"/>
                  </a:ext>
                </a:extLst>
              </p:cNvPr>
              <p:cNvSpPr txBox="1">
                <a:spLocks noRot="1" noChangeAspect="1" noMove="1" noResize="1" noEditPoints="1" noAdjustHandles="1" noChangeArrowheads="1" noChangeShapeType="1" noTextEdit="1"/>
              </p:cNvSpPr>
              <p:nvPr/>
            </p:nvSpPr>
            <p:spPr bwMode="auto">
              <a:xfrm>
                <a:off x="1964871" y="1159158"/>
                <a:ext cx="9579429" cy="1446550"/>
              </a:xfrm>
              <a:prstGeom prst="rect">
                <a:avLst/>
              </a:prstGeom>
              <a:blipFill>
                <a:blip r:embed="rId3"/>
                <a:stretch>
                  <a:fillRect l="-1590" t="-5485" b="-109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EE1127C0-FC7D-0330-FD9E-072450CC49BC}"/>
                  </a:ext>
                </a:extLst>
              </p:cNvPr>
              <p:cNvSpPr txBox="1">
                <a:spLocks noChangeArrowheads="1"/>
              </p:cNvSpPr>
              <p:nvPr/>
            </p:nvSpPr>
            <p:spPr bwMode="auto">
              <a:xfrm>
                <a:off x="1964871" y="2848768"/>
                <a:ext cx="50419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2"/>
                    </a:solidFill>
                    <a:latin typeface="+mn-lt"/>
                  </a:rPr>
                  <a:t>Solution:</a:t>
                </a:r>
                <a14:m>
                  <m:oMath xmlns:m="http://schemas.openxmlformats.org/officeDocument/2006/math">
                    <m:r>
                      <a:rPr lang="en-US" altLang="zh-CN" sz="2800" b="1" dirty="0">
                        <a:solidFill>
                          <a:schemeClr val="accent2"/>
                        </a:solidFill>
                        <a:latin typeface="Cambria Math" panose="02040503050406030204" pitchFamily="18" charset="0"/>
                      </a:rPr>
                      <m:t> </m:t>
                    </m:r>
                    <m:r>
                      <a:rPr lang="en-US" altLang="zh-CN" sz="2800" b="1" dirty="0" smtClean="0">
                        <a:solidFill>
                          <a:schemeClr val="tx1"/>
                        </a:solidFill>
                        <a:latin typeface="Cambria Math" panose="02040503050406030204" pitchFamily="18" charset="0"/>
                      </a:rPr>
                      <m:t>𝑫</m:t>
                    </m:r>
                    <m:r>
                      <a:rPr lang="en-US" altLang="zh-CN" sz="2800" b="1" dirty="0" err="1">
                        <a:solidFill>
                          <a:schemeClr val="tx1"/>
                        </a:solidFill>
                        <a:latin typeface="Cambria Math" panose="02040503050406030204" pitchFamily="18" charset="0"/>
                      </a:rPr>
                      <m:t>𝒇</m:t>
                    </m:r>
                    <m:r>
                      <a:rPr lang="en-US" altLang="zh-CN" sz="2800" b="1" dirty="0">
                        <a:solidFill>
                          <a:schemeClr val="tx1"/>
                        </a:solidFill>
                        <a:latin typeface="Cambria Math" panose="02040503050406030204" pitchFamily="18" charset="0"/>
                      </a:rPr>
                      <m:t>={</m:t>
                    </m:r>
                    <m:r>
                      <a:rPr lang="en-US" altLang="zh-CN" sz="2800" b="1" dirty="0" err="1">
                        <a:solidFill>
                          <a:schemeClr val="tx1"/>
                        </a:solidFill>
                        <a:latin typeface="Cambria Math" panose="02040503050406030204" pitchFamily="18" charset="0"/>
                      </a:rPr>
                      <m:t>𝒂</m:t>
                    </m:r>
                    <m:r>
                      <a:rPr lang="en-US" altLang="zh-CN" sz="2800" b="1" dirty="0" err="1">
                        <a:solidFill>
                          <a:schemeClr val="tx1"/>
                        </a:solidFill>
                        <a:latin typeface="Cambria Math" panose="02040503050406030204" pitchFamily="18" charset="0"/>
                      </a:rPr>
                      <m:t>,</m:t>
                    </m:r>
                    <m:r>
                      <a:rPr lang="en-US" altLang="zh-CN" sz="2800" b="1" dirty="0" err="1">
                        <a:solidFill>
                          <a:schemeClr val="tx1"/>
                        </a:solidFill>
                        <a:latin typeface="Cambria Math" panose="02040503050406030204" pitchFamily="18" charset="0"/>
                      </a:rPr>
                      <m:t>𝒃</m:t>
                    </m:r>
                    <m:r>
                      <a:rPr lang="en-US" altLang="zh-CN" sz="2800" b="1" dirty="0" err="1">
                        <a:solidFill>
                          <a:schemeClr val="tx1"/>
                        </a:solidFill>
                        <a:latin typeface="Cambria Math" panose="02040503050406030204" pitchFamily="18" charset="0"/>
                      </a:rPr>
                      <m:t>,</m:t>
                    </m:r>
                    <m:r>
                      <a:rPr lang="en-US" altLang="zh-CN" sz="2800" b="1" dirty="0" err="1">
                        <a:solidFill>
                          <a:schemeClr val="tx1"/>
                        </a:solidFill>
                        <a:latin typeface="Cambria Math" panose="02040503050406030204" pitchFamily="18" charset="0"/>
                      </a:rPr>
                      <m:t>𝒄</m:t>
                    </m:r>
                    <m:r>
                      <a:rPr lang="en-US" altLang="zh-CN" sz="2800" b="1" dirty="0" err="1">
                        <a:solidFill>
                          <a:schemeClr val="tx1"/>
                        </a:solidFill>
                        <a:latin typeface="Cambria Math" panose="02040503050406030204" pitchFamily="18" charset="0"/>
                      </a:rPr>
                      <m:t>,</m:t>
                    </m:r>
                    <m:r>
                      <a:rPr lang="en-US" altLang="zh-CN" sz="2800" b="1" dirty="0" err="1">
                        <a:solidFill>
                          <a:schemeClr val="tx1"/>
                        </a:solidFill>
                        <a:latin typeface="Cambria Math" panose="02040503050406030204" pitchFamily="18" charset="0"/>
                      </a:rPr>
                      <m:t>𝒅</m:t>
                    </m:r>
                    <m:r>
                      <a:rPr lang="en-US" altLang="zh-CN" sz="2800" b="1" dirty="0">
                        <a:solidFill>
                          <a:schemeClr val="tx1"/>
                        </a:solidFill>
                        <a:latin typeface="Cambria Math" panose="02040503050406030204" pitchFamily="18" charset="0"/>
                      </a:rPr>
                      <m:t>}</m:t>
                    </m:r>
                  </m:oMath>
                </a14:m>
                <a:endParaRPr lang="en-US" altLang="zh-CN" sz="2800" b="1" dirty="0">
                  <a:solidFill>
                    <a:schemeClr val="tx1"/>
                  </a:solidFill>
                  <a:latin typeface="+mn-lt"/>
                </a:endParaRPr>
              </a:p>
              <a:p>
                <a:pPr eaLnBrk="1" hangingPunct="1"/>
                <a:r>
                  <a:rPr lang="en-US" altLang="zh-CN" sz="2800" b="1" dirty="0"/>
                  <a:t>       </a:t>
                </a:r>
                <a:r>
                  <a:rPr lang="en-US" altLang="zh-CN" sz="2800" b="1" i="1" dirty="0"/>
                  <a:t> </a:t>
                </a:r>
                <a14:m>
                  <m:oMath xmlns:m="http://schemas.openxmlformats.org/officeDocument/2006/math">
                    <m:r>
                      <a:rPr lang="en-US" altLang="zh-CN" sz="2800" b="1" i="1" dirty="0" smtClean="0">
                        <a:latin typeface="Cambria Math" panose="02040503050406030204" pitchFamily="18" charset="0"/>
                      </a:rPr>
                      <m:t>𝑹</m:t>
                    </m:r>
                    <m:r>
                      <a:rPr lang="en-US" altLang="zh-CN" sz="2800" b="1" i="1" baseline="-25000" dirty="0" err="1">
                        <a:latin typeface="Cambria Math" panose="02040503050406030204" pitchFamily="18" charset="0"/>
                      </a:rPr>
                      <m:t>𝒇</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𝟑</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𝟒</m:t>
                    </m:r>
                    <m:r>
                      <a:rPr lang="en-US" altLang="zh-CN" sz="2800" b="1" i="1" dirty="0">
                        <a:latin typeface="Cambria Math" panose="02040503050406030204" pitchFamily="18" charset="0"/>
                      </a:rPr>
                      <m:t>}</m:t>
                    </m:r>
                  </m:oMath>
                </a14:m>
                <a:endParaRPr lang="en-US" altLang="zh-CN" sz="2800" b="1" dirty="0"/>
              </a:p>
            </p:txBody>
          </p:sp>
        </mc:Choice>
        <mc:Fallback xmlns="">
          <p:sp>
            <p:nvSpPr>
              <p:cNvPr id="13" name="Text Box 6">
                <a:extLst>
                  <a:ext uri="{FF2B5EF4-FFF2-40B4-BE49-F238E27FC236}">
                    <a16:creationId xmlns:a16="http://schemas.microsoft.com/office/drawing/2014/main" id="{EE1127C0-FC7D-0330-FD9E-072450CC49BC}"/>
                  </a:ext>
                </a:extLst>
              </p:cNvPr>
              <p:cNvSpPr txBox="1">
                <a:spLocks noRot="1" noChangeAspect="1" noMove="1" noResize="1" noEditPoints="1" noAdjustHandles="1" noChangeArrowheads="1" noChangeShapeType="1" noTextEdit="1"/>
              </p:cNvSpPr>
              <p:nvPr/>
            </p:nvSpPr>
            <p:spPr bwMode="auto">
              <a:xfrm>
                <a:off x="1964871" y="2848768"/>
                <a:ext cx="5041900" cy="954107"/>
              </a:xfrm>
              <a:prstGeom prst="rect">
                <a:avLst/>
              </a:prstGeom>
              <a:blipFill>
                <a:blip r:embed="rId4"/>
                <a:stretch>
                  <a:fillRect l="-2418" t="-63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4" name="Picture 7">
            <a:extLst>
              <a:ext uri="{FF2B5EF4-FFF2-40B4-BE49-F238E27FC236}">
                <a16:creationId xmlns:a16="http://schemas.microsoft.com/office/drawing/2014/main" id="{5B066284-4DFD-EA43-9AEE-BEBC581455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7601" y="4005263"/>
            <a:ext cx="6840537" cy="2487612"/>
          </a:xfrm>
          <a:prstGeom prst="rect">
            <a:avLst/>
          </a:prstGeom>
          <a:solidFill>
            <a:schemeClr val="bg1">
              <a:lumMod val="75000"/>
            </a:schemeClr>
          </a:solidFill>
          <a:ln>
            <a:noFill/>
          </a:ln>
        </p:spPr>
      </p:pic>
      <p:sp>
        <p:nvSpPr>
          <p:cNvPr id="15" name="矩形 14">
            <a:extLst>
              <a:ext uri="{FF2B5EF4-FFF2-40B4-BE49-F238E27FC236}">
                <a16:creationId xmlns:a16="http://schemas.microsoft.com/office/drawing/2014/main" id="{16A8A824-9B30-0AC8-7BFA-331F06589DE1}"/>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函数的表示</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40504979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Representation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4">
            <a:extLst>
              <a:ext uri="{FF2B5EF4-FFF2-40B4-BE49-F238E27FC236}">
                <a16:creationId xmlns:a16="http://schemas.microsoft.com/office/drawing/2014/main" id="{C457734D-4C8C-3886-3D82-8FB480555385}"/>
              </a:ext>
            </a:extLst>
          </p:cNvPr>
          <p:cNvSpPr txBox="1">
            <a:spLocks noChangeArrowheads="1"/>
          </p:cNvSpPr>
          <p:nvPr/>
        </p:nvSpPr>
        <p:spPr bwMode="auto">
          <a:xfrm>
            <a:off x="1796141" y="949840"/>
            <a:ext cx="10440297" cy="312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342900" indent="-342900" eaLnBrk="1" hangingPunct="1">
              <a:spcBef>
                <a:spcPts val="600"/>
              </a:spcBef>
              <a:buFont typeface="Wingdings" panose="05000000000000000000" pitchFamily="2" charset="2"/>
              <a:buChar char="l"/>
            </a:pPr>
            <a:r>
              <a:rPr lang="en-US" altLang="zh-CN" sz="2400" b="1" dirty="0">
                <a:latin typeface="+mn-lt"/>
              </a:rPr>
              <a:t>According to the definition of the function, on </a:t>
            </a:r>
            <a:r>
              <a:rPr lang="en-US" altLang="zh-CN" sz="2400" b="1" dirty="0">
                <a:solidFill>
                  <a:srgbClr val="C00000"/>
                </a:solidFill>
                <a:latin typeface="+mn-lt"/>
              </a:rPr>
              <a:t>each row </a:t>
            </a:r>
            <a:r>
              <a:rPr lang="en-US" altLang="zh-CN" sz="2400" b="1" dirty="0">
                <a:latin typeface="+mn-lt"/>
              </a:rPr>
              <a:t>of the relation matrix, there is </a:t>
            </a:r>
            <a:r>
              <a:rPr lang="en-US" altLang="zh-CN" sz="2400" b="1" dirty="0">
                <a:solidFill>
                  <a:srgbClr val="C00000"/>
                </a:solidFill>
                <a:latin typeface="+mn-lt"/>
              </a:rPr>
              <a:t>one and only one element with the value  1</a:t>
            </a:r>
            <a:r>
              <a:rPr lang="en-US" altLang="zh-CN" sz="2400" b="1" dirty="0">
                <a:latin typeface="+mn-lt"/>
              </a:rPr>
              <a:t>, and other elements on the row must be 0. </a:t>
            </a:r>
          </a:p>
          <a:p>
            <a:pPr marL="342900" indent="-342900" eaLnBrk="1" hangingPunct="1">
              <a:spcBef>
                <a:spcPts val="600"/>
              </a:spcBef>
              <a:buFont typeface="Wingdings" panose="05000000000000000000" pitchFamily="2" charset="2"/>
              <a:buChar char="l"/>
            </a:pPr>
            <a:r>
              <a:rPr lang="en-US" altLang="zh-CN" sz="2400" b="1" dirty="0">
                <a:latin typeface="+mn-lt"/>
              </a:rPr>
              <a:t>Therefore, a separate column can be used to instead of the relation matrix. On this separate column, the individual values of the given function should be indicated. Thus, the elements on the column also illustrate the </a:t>
            </a:r>
            <a:r>
              <a:rPr lang="en-US" altLang="zh-CN" sz="2400" b="1" dirty="0">
                <a:solidFill>
                  <a:srgbClr val="C00000"/>
                </a:solidFill>
                <a:latin typeface="+mn-lt"/>
              </a:rPr>
              <a:t>correspondence between variables and their function values</a:t>
            </a:r>
            <a:r>
              <a:rPr lang="en-US" altLang="zh-CN" sz="2400" b="1" dirty="0">
                <a:latin typeface="+mn-lt"/>
              </a:rPr>
              <a:t>.</a:t>
            </a:r>
            <a:endParaRPr lang="zh-CN" altLang="en-US" sz="2400" b="1" dirty="0">
              <a:latin typeface="+mn-lt"/>
            </a:endParaRPr>
          </a:p>
        </p:txBody>
      </p:sp>
      <p:pic>
        <p:nvPicPr>
          <p:cNvPr id="13" name="Picture 7">
            <a:extLst>
              <a:ext uri="{FF2B5EF4-FFF2-40B4-BE49-F238E27FC236}">
                <a16:creationId xmlns:a16="http://schemas.microsoft.com/office/drawing/2014/main" id="{6C757C6D-FDED-4D8A-3C7E-5262758CA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143" y="4947881"/>
            <a:ext cx="4503752" cy="163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a:extLst>
              <a:ext uri="{FF2B5EF4-FFF2-40B4-BE49-F238E27FC236}">
                <a16:creationId xmlns:a16="http://schemas.microsoft.com/office/drawing/2014/main" id="{F3C29634-C692-F54D-9373-25F65DF12A52}"/>
              </a:ext>
            </a:extLst>
          </p:cNvPr>
          <p:cNvSpPr txBox="1">
            <a:spLocks noChangeArrowheads="1"/>
          </p:cNvSpPr>
          <p:nvPr/>
        </p:nvSpPr>
        <p:spPr bwMode="auto">
          <a:xfrm>
            <a:off x="1964869" y="4134742"/>
            <a:ext cx="51924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In the above example, the simplified relation matrix of </a:t>
            </a:r>
            <a:r>
              <a:rPr lang="en-US" altLang="zh-CN" sz="2800" b="1" i="1" dirty="0"/>
              <a:t>f</a:t>
            </a:r>
            <a:r>
              <a:rPr lang="en-US" altLang="zh-CN" sz="2800" b="1" dirty="0"/>
              <a:t> is:</a:t>
            </a:r>
            <a:endParaRPr lang="en-US" altLang="zh-CN" sz="2400" b="1"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FD21DE6-F6E1-8AD7-0A15-7B7EDFD0129B}"/>
                  </a:ext>
                </a:extLst>
              </p:cNvPr>
              <p:cNvSpPr txBox="1"/>
              <p:nvPr/>
            </p:nvSpPr>
            <p:spPr>
              <a:xfrm>
                <a:off x="3247069" y="5149819"/>
                <a:ext cx="2628086" cy="1956754"/>
              </a:xfrm>
              <a:prstGeom prst="rect">
                <a:avLst/>
              </a:prstGeom>
              <a:noFill/>
            </p:spPr>
            <p:txBody>
              <a:bodyPr wrap="square" rtlCol="0">
                <a:spAutoFit/>
              </a:bodyPr>
              <a:lstStyle/>
              <a:p>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𝑴</m:t>
                        </m:r>
                      </m:e>
                      <m:sub>
                        <m:r>
                          <a:rPr lang="en-US" altLang="zh-CN" sz="2800" b="1" i="1">
                            <a:solidFill>
                              <a:srgbClr val="FF0000"/>
                            </a:solidFill>
                            <a:latin typeface="Cambria Math" panose="02040503050406030204" pitchFamily="18" charset="0"/>
                          </a:rPr>
                          <m:t>𝒇</m:t>
                        </m:r>
                      </m:sub>
                    </m:sSub>
                    <m:r>
                      <a:rPr lang="en-US" altLang="zh-CN" sz="2800" b="1" i="1">
                        <a:solidFill>
                          <a:srgbClr val="FF0000"/>
                        </a:solidFill>
                        <a:latin typeface="Cambria Math" panose="02040503050406030204" pitchFamily="18" charset="0"/>
                      </a:rPr>
                      <m:t>=</m:t>
                    </m:r>
                    <m:d>
                      <m:dPr>
                        <m:begChr m:val="["/>
                        <m:endChr m:val="]"/>
                        <m:ctrlPr>
                          <a:rPr lang="en-US" altLang="zh-CN" sz="2800" b="1" i="1">
                            <a:solidFill>
                              <a:srgbClr val="FF0000"/>
                            </a:solidFill>
                            <a:latin typeface="Cambria Math" panose="02040503050406030204" pitchFamily="18" charset="0"/>
                          </a:rPr>
                        </m:ctrlPr>
                      </m:dPr>
                      <m:e>
                        <m:m>
                          <m:mPr>
                            <m:mcs>
                              <m:mc>
                                <m:mcPr>
                                  <m:count m:val="2"/>
                                  <m:mcJc m:val="center"/>
                                </m:mcPr>
                              </m:mc>
                            </m:mcs>
                            <m:ctrlPr>
                              <a:rPr lang="en-US" altLang="zh-CN" sz="2800" b="1" i="1">
                                <a:solidFill>
                                  <a:srgbClr val="FF0000"/>
                                </a:solidFill>
                                <a:latin typeface="Cambria Math" panose="02040503050406030204" pitchFamily="18" charset="0"/>
                              </a:rPr>
                            </m:ctrlPr>
                          </m:mPr>
                          <m:mr>
                            <m:e>
                              <m:r>
                                <m:rPr>
                                  <m:brk m:alnAt="7"/>
                                </m:rPr>
                                <a:rPr lang="en-US" altLang="zh-CN" sz="2800" b="1" i="1" smtClean="0">
                                  <a:solidFill>
                                    <a:srgbClr val="FF0000"/>
                                  </a:solidFill>
                                  <a:latin typeface="Cambria Math" panose="02040503050406030204" pitchFamily="18" charset="0"/>
                                </a:rPr>
                                <m:t>𝒂</m:t>
                              </m:r>
                            </m:e>
                            <m:e>
                              <m:r>
                                <a:rPr lang="en-US" altLang="zh-CN" sz="2800" b="1" i="1">
                                  <a:solidFill>
                                    <a:srgbClr val="FF0000"/>
                                  </a:solidFill>
                                  <a:latin typeface="Cambria Math" panose="02040503050406030204" pitchFamily="18" charset="0"/>
                                </a:rPr>
                                <m:t>𝟏</m:t>
                              </m:r>
                            </m:e>
                          </m:mr>
                          <m:mr>
                            <m:e>
                              <m:r>
                                <a:rPr lang="en-US" altLang="zh-CN" sz="2800" b="1" i="1">
                                  <a:solidFill>
                                    <a:srgbClr val="FF0000"/>
                                  </a:solidFill>
                                  <a:latin typeface="Cambria Math" panose="02040503050406030204" pitchFamily="18" charset="0"/>
                                </a:rPr>
                                <m:t>𝒃</m:t>
                              </m:r>
                            </m:e>
                            <m:e>
                              <m:r>
                                <a:rPr lang="en-US" altLang="zh-CN" sz="2800" b="1" i="1">
                                  <a:solidFill>
                                    <a:srgbClr val="FF0000"/>
                                  </a:solidFill>
                                  <a:latin typeface="Cambria Math" panose="02040503050406030204" pitchFamily="18" charset="0"/>
                                </a:rPr>
                                <m:t>𝟑</m:t>
                              </m:r>
                            </m:e>
                          </m:mr>
                          <m:mr>
                            <m:e>
                              <m:m>
                                <m:mPr>
                                  <m:mcs>
                                    <m:mc>
                                      <m:mcPr>
                                        <m:count m:val="1"/>
                                        <m:mcJc m:val="center"/>
                                      </m:mcPr>
                                    </m:mc>
                                  </m:mcs>
                                  <m:ctrlPr>
                                    <a:rPr lang="en-US" altLang="zh-CN" sz="2800" b="1" i="1">
                                      <a:solidFill>
                                        <a:srgbClr val="FF0000"/>
                                      </a:solidFill>
                                      <a:latin typeface="Cambria Math" panose="02040503050406030204" pitchFamily="18" charset="0"/>
                                    </a:rPr>
                                  </m:ctrlPr>
                                </m:mPr>
                                <m:mr>
                                  <m:e>
                                    <m:r>
                                      <m:rPr>
                                        <m:brk m:alnAt="7"/>
                                      </m:rPr>
                                      <a:rPr lang="en-US" altLang="zh-CN" sz="2800" b="1" i="1">
                                        <a:solidFill>
                                          <a:srgbClr val="FF0000"/>
                                        </a:solidFill>
                                        <a:latin typeface="Cambria Math" panose="02040503050406030204" pitchFamily="18" charset="0"/>
                                      </a:rPr>
                                      <m:t>𝒄</m:t>
                                    </m:r>
                                  </m:e>
                                </m:mr>
                                <m:mr>
                                  <m:e>
                                    <m:r>
                                      <a:rPr lang="en-US" altLang="zh-CN" sz="2800" b="1" i="1">
                                        <a:solidFill>
                                          <a:srgbClr val="FF0000"/>
                                        </a:solidFill>
                                        <a:latin typeface="Cambria Math" panose="02040503050406030204" pitchFamily="18" charset="0"/>
                                      </a:rPr>
                                      <m:t>𝒅</m:t>
                                    </m:r>
                                  </m:e>
                                </m:mr>
                              </m:m>
                            </m:e>
                            <m:e>
                              <m:m>
                                <m:mPr>
                                  <m:mcs>
                                    <m:mc>
                                      <m:mcPr>
                                        <m:count m:val="1"/>
                                        <m:mcJc m:val="center"/>
                                      </m:mcPr>
                                    </m:mc>
                                  </m:mcs>
                                  <m:ctrlPr>
                                    <a:rPr lang="en-US" altLang="zh-CN" sz="2800" b="1" i="1">
                                      <a:solidFill>
                                        <a:srgbClr val="FF0000"/>
                                      </a:solidFill>
                                      <a:latin typeface="Cambria Math" panose="02040503050406030204" pitchFamily="18" charset="0"/>
                                    </a:rPr>
                                  </m:ctrlPr>
                                </m:mPr>
                                <m:mr>
                                  <m:e>
                                    <m:r>
                                      <m:rPr>
                                        <m:brk m:alnAt="7"/>
                                      </m:rPr>
                                      <a:rPr lang="en-US" altLang="zh-CN" sz="2800" b="1" i="1">
                                        <a:solidFill>
                                          <a:srgbClr val="FF0000"/>
                                        </a:solidFill>
                                        <a:latin typeface="Cambria Math" panose="02040503050406030204" pitchFamily="18" charset="0"/>
                                      </a:rPr>
                                      <m:t>𝟒</m:t>
                                    </m:r>
                                  </m:e>
                                </m:mr>
                                <m:mr>
                                  <m:e>
                                    <m:r>
                                      <a:rPr lang="en-US" altLang="zh-CN" sz="2800" b="1" i="1">
                                        <a:solidFill>
                                          <a:srgbClr val="FF0000"/>
                                        </a:solidFill>
                                        <a:latin typeface="Cambria Math" panose="02040503050406030204" pitchFamily="18" charset="0"/>
                                      </a:rPr>
                                      <m:t>𝟒</m:t>
                                    </m:r>
                                  </m:e>
                                </m:mr>
                              </m:m>
                            </m:e>
                          </m:mr>
                        </m:m>
                      </m:e>
                    </m:d>
                  </m:oMath>
                </a14:m>
                <a:r>
                  <a:rPr lang="zh-CN" altLang="en-US" sz="2800" b="1" dirty="0">
                    <a:solidFill>
                      <a:srgbClr val="FF0000"/>
                    </a:solidFill>
                  </a:rPr>
                  <a:t> </a:t>
                </a:r>
                <a:endParaRPr lang="en-US" altLang="zh-CN" sz="2800" b="1" dirty="0">
                  <a:solidFill>
                    <a:srgbClr val="FF0000"/>
                  </a:solidFill>
                </a:endParaRPr>
              </a:p>
              <a:p>
                <a:endParaRPr lang="zh-CN" altLang="en-US" b="1" dirty="0">
                  <a:solidFill>
                    <a:srgbClr val="FF0000"/>
                  </a:solidFill>
                </a:endParaRPr>
              </a:p>
            </p:txBody>
          </p:sp>
        </mc:Choice>
        <mc:Fallback xmlns="">
          <p:sp>
            <p:nvSpPr>
              <p:cNvPr id="17" name="文本框 16">
                <a:extLst>
                  <a:ext uri="{FF2B5EF4-FFF2-40B4-BE49-F238E27FC236}">
                    <a16:creationId xmlns:a16="http://schemas.microsoft.com/office/drawing/2014/main" id="{4FD21DE6-F6E1-8AD7-0A15-7B7EDFD0129B}"/>
                  </a:ext>
                </a:extLst>
              </p:cNvPr>
              <p:cNvSpPr txBox="1">
                <a:spLocks noRot="1" noChangeAspect="1" noMove="1" noResize="1" noEditPoints="1" noAdjustHandles="1" noChangeArrowheads="1" noChangeShapeType="1" noTextEdit="1"/>
              </p:cNvSpPr>
              <p:nvPr/>
            </p:nvSpPr>
            <p:spPr>
              <a:xfrm>
                <a:off x="3247069" y="5149819"/>
                <a:ext cx="2628086" cy="1956754"/>
              </a:xfrm>
              <a:prstGeom prst="rect">
                <a:avLst/>
              </a:prstGeom>
              <a:blipFill>
                <a:blip r:embed="rId4"/>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B33D9649-42F4-B0B4-28FB-4CB713DF5A2D}"/>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函数的表示</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7378622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Construction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Text Box 5">
            <a:extLst>
              <a:ext uri="{FF2B5EF4-FFF2-40B4-BE49-F238E27FC236}">
                <a16:creationId xmlns:a16="http://schemas.microsoft.com/office/drawing/2014/main" id="{5F86AFA4-294A-AE96-12B8-C8D3B6D60C7C}"/>
              </a:ext>
            </a:extLst>
          </p:cNvPr>
          <p:cNvSpPr txBox="1">
            <a:spLocks noChangeArrowheads="1"/>
          </p:cNvSpPr>
          <p:nvPr/>
        </p:nvSpPr>
        <p:spPr bwMode="auto">
          <a:xfrm>
            <a:off x="1964871" y="1476375"/>
            <a:ext cx="10112829"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l"/>
            </a:pPr>
            <a:r>
              <a:rPr lang="en-US" altLang="zh-CN" sz="2800" b="1" dirty="0"/>
              <a:t>Let </a:t>
            </a:r>
            <a:r>
              <a:rPr lang="en-US" altLang="zh-CN" sz="2800" b="1" i="1" dirty="0"/>
              <a:t>X</a:t>
            </a:r>
            <a:r>
              <a:rPr lang="en-US" altLang="zh-CN" sz="2800" b="1" dirty="0"/>
              <a:t> and </a:t>
            </a:r>
            <a:r>
              <a:rPr lang="en-US" altLang="zh-CN" sz="2800" b="1" i="1" dirty="0"/>
              <a:t>Y</a:t>
            </a:r>
            <a:r>
              <a:rPr lang="en-US" altLang="zh-CN" sz="2800" b="1" dirty="0"/>
              <a:t> be any two sets. In all subsets of </a:t>
            </a:r>
            <a:r>
              <a:rPr lang="en-US" altLang="zh-CN" sz="2800" b="1" i="1" dirty="0">
                <a:solidFill>
                  <a:srgbClr val="0070C0"/>
                </a:solidFill>
              </a:rPr>
              <a:t>X</a:t>
            </a:r>
            <a:r>
              <a:rPr lang="en-US" altLang="zh-CN" sz="2800" b="1" dirty="0">
                <a:solidFill>
                  <a:srgbClr val="0070C0"/>
                </a:solidFill>
              </a:rPr>
              <a:t>×</a:t>
            </a:r>
            <a:r>
              <a:rPr lang="en-US" altLang="zh-CN" sz="2800" b="1" i="1" dirty="0">
                <a:solidFill>
                  <a:srgbClr val="0070C0"/>
                </a:solidFill>
              </a:rPr>
              <a:t>Y</a:t>
            </a:r>
            <a:r>
              <a:rPr lang="en-US" altLang="zh-CN" sz="2800" b="1" dirty="0"/>
              <a:t>, </a:t>
            </a:r>
            <a:r>
              <a:rPr lang="en-US" altLang="zh-CN" sz="2800" b="1" dirty="0">
                <a:solidFill>
                  <a:srgbClr val="C00000"/>
                </a:solidFill>
              </a:rPr>
              <a:t>not all of them are functions from </a:t>
            </a:r>
            <a:r>
              <a:rPr lang="en-US" altLang="zh-CN" sz="2800" b="1" i="1" dirty="0">
                <a:solidFill>
                  <a:srgbClr val="C00000"/>
                </a:solidFill>
              </a:rPr>
              <a:t>X</a:t>
            </a:r>
            <a:r>
              <a:rPr lang="en-US" altLang="zh-CN" sz="2800" b="1" dirty="0">
                <a:solidFill>
                  <a:srgbClr val="C00000"/>
                </a:solidFill>
              </a:rPr>
              <a:t> to </a:t>
            </a:r>
            <a:r>
              <a:rPr lang="en-US" altLang="zh-CN" sz="2800" b="1" i="1" dirty="0">
                <a:solidFill>
                  <a:srgbClr val="C00000"/>
                </a:solidFill>
              </a:rPr>
              <a:t>Y</a:t>
            </a:r>
            <a:r>
              <a:rPr lang="en-US" altLang="zh-CN" sz="2800" b="1" dirty="0"/>
              <a:t>, only some subsets can be used to define functions.</a:t>
            </a:r>
            <a:endParaRPr lang="zh-CN" altLang="en-US" sz="2800" b="1" dirty="0"/>
          </a:p>
        </p:txBody>
      </p:sp>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D632F4DA-F66D-FA3D-9E29-6ED14BDDBDFE}"/>
                  </a:ext>
                </a:extLst>
              </p:cNvPr>
              <p:cNvSpPr txBox="1">
                <a:spLocks noChangeArrowheads="1"/>
              </p:cNvSpPr>
              <p:nvPr/>
            </p:nvSpPr>
            <p:spPr bwMode="auto">
              <a:xfrm>
                <a:off x="2106384" y="3325132"/>
                <a:ext cx="9503230" cy="10772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Definition</a:t>
                </a:r>
                <a:r>
                  <a:rPr lang="en-US" altLang="zh-CN" b="1" dirty="0"/>
                  <a:t>: Let </a:t>
                </a:r>
                <a:r>
                  <a:rPr lang="en-US" altLang="zh-CN" b="1" i="1" dirty="0"/>
                  <a:t>A</a:t>
                </a:r>
                <a:r>
                  <a:rPr lang="en-US" altLang="zh-CN" b="1" dirty="0"/>
                  <a:t> and </a:t>
                </a:r>
                <a:r>
                  <a:rPr lang="en-US" altLang="zh-CN" b="1" i="1" dirty="0"/>
                  <a:t>B</a:t>
                </a:r>
                <a:r>
                  <a:rPr lang="en-US" altLang="zh-CN" b="1" dirty="0"/>
                  <a:t> be any two sets, then</a:t>
                </a:r>
                <a:endParaRPr lang="zh-CN" altLang="en-US" b="1" dirty="0"/>
              </a:p>
              <a:p>
                <a:pPr eaLnBrk="1" hangingPunct="1"/>
                <a:r>
                  <a:rPr lang="en-US" altLang="zh-CN" b="1" i="1" dirty="0"/>
                  <a:t>                             </a:t>
                </a:r>
                <a14:m>
                  <m:oMath xmlns:m="http://schemas.openxmlformats.org/officeDocument/2006/math">
                    <m:r>
                      <a:rPr lang="en-US" altLang="zh-CN" b="1" i="1" dirty="0" smtClean="0">
                        <a:solidFill>
                          <a:srgbClr val="C00000"/>
                        </a:solidFill>
                        <a:latin typeface="Cambria Math" panose="02040503050406030204" pitchFamily="18" charset="0"/>
                      </a:rPr>
                      <m:t>𝑩</m:t>
                    </m:r>
                    <m:r>
                      <a:rPr lang="en-US" altLang="zh-CN" b="1" i="1" baseline="30000" dirty="0">
                        <a:solidFill>
                          <a:srgbClr val="C00000"/>
                        </a:solidFill>
                        <a:latin typeface="Cambria Math" panose="02040503050406030204" pitchFamily="18" charset="0"/>
                      </a:rPr>
                      <m:t>𝑨</m:t>
                    </m:r>
                    <m:r>
                      <a:rPr lang="en-US" altLang="zh-CN" b="1" i="1" dirty="0">
                        <a:latin typeface="Cambria Math" panose="02040503050406030204" pitchFamily="18" charset="0"/>
                      </a:rPr>
                      <m:t>={</m:t>
                    </m:r>
                    <m:r>
                      <a:rPr lang="en-US" altLang="zh-CN" b="1" i="1" dirty="0" err="1">
                        <a:latin typeface="Cambria Math" panose="02040503050406030204" pitchFamily="18" charset="0"/>
                      </a:rPr>
                      <m:t>𝒇</m:t>
                    </m:r>
                    <m:r>
                      <a:rPr lang="en-US" altLang="zh-CN" b="1" i="1" dirty="0" err="1">
                        <a:latin typeface="Cambria Math" panose="02040503050406030204" pitchFamily="18" charset="0"/>
                      </a:rPr>
                      <m:t>|</m:t>
                    </m:r>
                    <m:r>
                      <a:rPr lang="en-US" altLang="zh-CN" b="1" i="1" dirty="0" err="1">
                        <a:latin typeface="Cambria Math" panose="02040503050406030204" pitchFamily="18" charset="0"/>
                      </a:rPr>
                      <m:t>𝒇</m:t>
                    </m:r>
                    <m:r>
                      <a:rPr lang="en-US" altLang="zh-CN" b="1" i="1" dirty="0">
                        <a:latin typeface="Cambria Math" panose="02040503050406030204" pitchFamily="18" charset="0"/>
                      </a:rPr>
                      <m:t>: </m:t>
                    </m:r>
                    <m:r>
                      <a:rPr lang="en-US" altLang="zh-CN" b="1" i="1" dirty="0">
                        <a:latin typeface="Cambria Math" panose="02040503050406030204" pitchFamily="18" charset="0"/>
                      </a:rPr>
                      <m:t>𝑨</m:t>
                    </m:r>
                    <m:r>
                      <a:rPr lang="en-US" altLang="zh-CN" b="1"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cs typeface="Times New Roman" panose="02020603050405020304" pitchFamily="18" charset="0"/>
                      </a:rPr>
                      <m:t>𝑩</m:t>
                    </m:r>
                    <m:r>
                      <a:rPr lang="en-US" altLang="zh-CN" b="1" i="1" dirty="0">
                        <a:latin typeface="Cambria Math" panose="02040503050406030204" pitchFamily="18" charset="0"/>
                      </a:rPr>
                      <m:t>}</m:t>
                    </m:r>
                  </m:oMath>
                </a14:m>
                <a:endParaRPr lang="en-US" altLang="zh-CN" b="1" dirty="0"/>
              </a:p>
            </p:txBody>
          </p:sp>
        </mc:Choice>
        <mc:Fallback xmlns="">
          <p:sp>
            <p:nvSpPr>
              <p:cNvPr id="13" name="Text Box 6">
                <a:extLst>
                  <a:ext uri="{FF2B5EF4-FFF2-40B4-BE49-F238E27FC236}">
                    <a16:creationId xmlns:a16="http://schemas.microsoft.com/office/drawing/2014/main" id="{D632F4DA-F66D-FA3D-9E29-6ED14BDDBDFE}"/>
                  </a:ext>
                </a:extLst>
              </p:cNvPr>
              <p:cNvSpPr txBox="1">
                <a:spLocks noRot="1" noChangeAspect="1" noMove="1" noResize="1" noEditPoints="1" noAdjustHandles="1" noChangeArrowheads="1" noChangeShapeType="1" noTextEdit="1"/>
              </p:cNvSpPr>
              <p:nvPr/>
            </p:nvSpPr>
            <p:spPr bwMode="auto">
              <a:xfrm>
                <a:off x="2106384" y="3325132"/>
                <a:ext cx="9503230" cy="1077218"/>
              </a:xfrm>
              <a:prstGeom prst="rect">
                <a:avLst/>
              </a:prstGeom>
              <a:blipFill>
                <a:blip r:embed="rId3"/>
                <a:stretch>
                  <a:fillRect l="-1669" t="-79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9517E5CD-959E-4FC5-BBE5-1775911839B5}"/>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函数的构成</a:t>
            </a: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15" name="Text Box 5">
            <a:extLst>
              <a:ext uri="{FF2B5EF4-FFF2-40B4-BE49-F238E27FC236}">
                <a16:creationId xmlns:a16="http://schemas.microsoft.com/office/drawing/2014/main" id="{8DAFFAF5-AB35-451A-9A9A-CD497A5AD188}"/>
              </a:ext>
            </a:extLst>
          </p:cNvPr>
          <p:cNvSpPr txBox="1">
            <a:spLocks noChangeArrowheads="1"/>
          </p:cNvSpPr>
          <p:nvPr/>
        </p:nvSpPr>
        <p:spPr bwMode="auto">
          <a:xfrm>
            <a:off x="2106384" y="4402350"/>
            <a:ext cx="101128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is a set of all the functions from </a:t>
            </a:r>
            <a:r>
              <a:rPr lang="en-US" altLang="zh-CN" b="1" i="1" dirty="0"/>
              <a:t>A</a:t>
            </a:r>
            <a:r>
              <a:rPr lang="en-US" altLang="zh-CN" b="1" dirty="0"/>
              <a:t> to </a:t>
            </a:r>
            <a:r>
              <a:rPr lang="en-US" altLang="zh-CN" b="1" i="1" dirty="0"/>
              <a:t>B.</a:t>
            </a:r>
            <a:endParaRPr lang="zh-CN" altLang="en-US" b="1" dirty="0"/>
          </a:p>
        </p:txBody>
      </p:sp>
    </p:spTree>
    <p:extLst>
      <p:ext uri="{BB962C8B-B14F-4D97-AF65-F5344CB8AC3E}">
        <p14:creationId xmlns:p14="http://schemas.microsoft.com/office/powerpoint/2010/main" val="376520490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Construction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5">
                <a:extLst>
                  <a:ext uri="{FF2B5EF4-FFF2-40B4-BE49-F238E27FC236}">
                    <a16:creationId xmlns:a16="http://schemas.microsoft.com/office/drawing/2014/main" id="{64D61217-F27B-F03D-25DA-4A8E2E4A128E}"/>
                  </a:ext>
                </a:extLst>
              </p:cNvPr>
              <p:cNvSpPr txBox="1">
                <a:spLocks noChangeArrowheads="1"/>
              </p:cNvSpPr>
              <p:nvPr/>
            </p:nvSpPr>
            <p:spPr bwMode="auto">
              <a:xfrm>
                <a:off x="1964871" y="1243707"/>
                <a:ext cx="103251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2"/>
                    </a:solidFill>
                    <a:latin typeface="+mn-lt"/>
                  </a:rPr>
                  <a:t>Example:</a:t>
                </a:r>
                <a:r>
                  <a:rPr lang="zh-CN" altLang="en-US" sz="2800" b="1" dirty="0">
                    <a:solidFill>
                      <a:schemeClr val="accent2"/>
                    </a:solidFill>
                    <a:latin typeface="+mn-lt"/>
                  </a:rPr>
                  <a:t> </a:t>
                </a:r>
                <a14:m>
                  <m:oMath xmlns:m="http://schemas.openxmlformats.org/officeDocument/2006/math">
                    <m:r>
                      <a:rPr lang="en-US" altLang="zh-CN" sz="2800" b="1" i="1" dirty="0" smtClean="0">
                        <a:latin typeface="Cambria Math" panose="02040503050406030204" pitchFamily="18" charset="0"/>
                      </a:rPr>
                      <m:t>𝑿</m:t>
                    </m:r>
                    <m:r>
                      <a:rPr lang="en-US" altLang="zh-CN" sz="2800" b="1" i="1" dirty="0" smtClean="0">
                        <a:latin typeface="Cambria Math" panose="02040503050406030204" pitchFamily="18" charset="0"/>
                      </a:rPr>
                      <m:t>={</m:t>
                    </m:r>
                    <m:r>
                      <a:rPr lang="en-US" altLang="zh-CN" sz="2800" b="1" i="1" dirty="0" err="1">
                        <a:latin typeface="Cambria Math" panose="02040503050406030204" pitchFamily="18" charset="0"/>
                      </a:rPr>
                      <m:t>𝒂</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𝒃</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𝒄</m:t>
                    </m:r>
                    <m:r>
                      <a:rPr lang="en-US" altLang="zh-CN" sz="2800" b="1" i="1" dirty="0">
                        <a:latin typeface="Cambria Math" panose="02040503050406030204" pitchFamily="18" charset="0"/>
                      </a:rPr>
                      <m:t>}</m:t>
                    </m:r>
                  </m:oMath>
                </a14:m>
                <a:r>
                  <a:rPr lang="en-US" altLang="zh-CN" sz="2800" b="1" dirty="0"/>
                  <a:t>,</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𝒀</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𝟎</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r>
                      <a:rPr lang="en-US" altLang="zh-CN" sz="2800" b="1" i="1" dirty="0" smtClean="0">
                        <a:latin typeface="Cambria Math" panose="02040503050406030204" pitchFamily="18" charset="0"/>
                      </a:rPr>
                      <m:t>}</m:t>
                    </m:r>
                  </m:oMath>
                </a14:m>
                <a:r>
                  <a:rPr lang="en-US" altLang="zh-CN" sz="2800" b="1" dirty="0"/>
                  <a:t>. Find all the possible functions </a:t>
                </a:r>
                <a14:m>
                  <m:oMath xmlns:m="http://schemas.openxmlformats.org/officeDocument/2006/math">
                    <m:r>
                      <a:rPr lang="en-US" altLang="zh-CN" sz="2800" b="1" i="1" dirty="0" smtClean="0">
                        <a:latin typeface="Cambria Math" panose="02040503050406030204" pitchFamily="18" charset="0"/>
                      </a:rPr>
                      <m:t>𝒇</m:t>
                    </m:r>
                    <m:r>
                      <a:rPr lang="en-US" altLang="zh-CN" sz="2800" b="1" i="1" dirty="0" smtClean="0">
                        <a:latin typeface="Cambria Math" panose="02040503050406030204" pitchFamily="18" charset="0"/>
                      </a:rPr>
                      <m:t>: </m:t>
                    </m:r>
                    <m:r>
                      <a:rPr lang="en-US" altLang="zh-CN" sz="2800" b="1" i="1" dirty="0" smtClean="0">
                        <a:latin typeface="Cambria Math" panose="02040503050406030204" pitchFamily="18" charset="0"/>
                      </a:rPr>
                      <m:t>𝑿</m:t>
                    </m:r>
                    <m:r>
                      <a:rPr lang="en-US" altLang="zh-CN" sz="2800" b="1" i="1" dirty="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rPr>
                      <m:t>𝒀</m:t>
                    </m:r>
                    <m:r>
                      <a:rPr lang="en-US" altLang="zh-CN" sz="2800" b="1" i="0" dirty="0" smtClean="0">
                        <a:latin typeface="Cambria Math" panose="02040503050406030204" pitchFamily="18" charset="0"/>
                      </a:rPr>
                      <m:t>.</m:t>
                    </m:r>
                  </m:oMath>
                </a14:m>
                <a:endParaRPr lang="zh-CN" altLang="en-US" sz="2400" b="1" dirty="0"/>
              </a:p>
            </p:txBody>
          </p:sp>
        </mc:Choice>
        <mc:Fallback xmlns="">
          <p:sp>
            <p:nvSpPr>
              <p:cNvPr id="12" name="Text Box 5">
                <a:extLst>
                  <a:ext uri="{FF2B5EF4-FFF2-40B4-BE49-F238E27FC236}">
                    <a16:creationId xmlns:a16="http://schemas.microsoft.com/office/drawing/2014/main" id="{64D61217-F27B-F03D-25DA-4A8E2E4A128E}"/>
                  </a:ext>
                </a:extLst>
              </p:cNvPr>
              <p:cNvSpPr txBox="1">
                <a:spLocks noRot="1" noChangeAspect="1" noMove="1" noResize="1" noEditPoints="1" noAdjustHandles="1" noChangeArrowheads="1" noChangeShapeType="1" noTextEdit="1"/>
              </p:cNvSpPr>
              <p:nvPr/>
            </p:nvSpPr>
            <p:spPr bwMode="auto">
              <a:xfrm>
                <a:off x="1964871" y="1243707"/>
                <a:ext cx="10325100" cy="954107"/>
              </a:xfrm>
              <a:prstGeom prst="rect">
                <a:avLst/>
              </a:prstGeom>
              <a:blipFill>
                <a:blip r:embed="rId3"/>
                <a:stretch>
                  <a:fillRect l="-1181" t="-7006" r="-1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95B58162-98EA-FB41-05EC-E738556B0A19}"/>
                  </a:ext>
                </a:extLst>
              </p:cNvPr>
              <p:cNvSpPr txBox="1">
                <a:spLocks noChangeArrowheads="1"/>
              </p:cNvSpPr>
              <p:nvPr/>
            </p:nvSpPr>
            <p:spPr bwMode="auto">
              <a:xfrm>
                <a:off x="1964871" y="2270715"/>
                <a:ext cx="10112829"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C00000"/>
                    </a:solidFill>
                  </a:rPr>
                  <a:t>Solution: </a:t>
                </a:r>
                <a:r>
                  <a:rPr lang="en-US" altLang="zh-CN" sz="2800" b="1" dirty="0"/>
                  <a:t>First find all the </a:t>
                </a:r>
                <a:r>
                  <a:rPr lang="en-US" altLang="zh-CN" sz="2800" b="1" i="1" dirty="0"/>
                  <a:t>X× Y </a:t>
                </a:r>
                <a:r>
                  <a:rPr lang="en-US" altLang="zh-CN" sz="2800" b="1" dirty="0">
                    <a:solidFill>
                      <a:schemeClr val="accent2"/>
                    </a:solidFill>
                  </a:rPr>
                  <a:t>ordered pairs</a:t>
                </a:r>
                <a:r>
                  <a:rPr lang="en-US" altLang="zh-CN" sz="2800" b="1" dirty="0"/>
                  <a:t>, so there should be</a:t>
                </a:r>
                <a14:m>
                  <m:oMath xmlns:m="http://schemas.openxmlformats.org/officeDocument/2006/math">
                    <m:r>
                      <a:rPr lang="en-US" altLang="zh-CN" sz="2400" b="1" i="0" smtClean="0">
                        <a:latin typeface="Cambria Math" panose="02040503050406030204" pitchFamily="18" charset="0"/>
                      </a:rPr>
                      <m:t>  </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𝒀</m:t>
                    </m:r>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𝒂</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e>
                        </m:d>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𝒃</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e>
                        </m:d>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𝒄</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e>
                        </m:d>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𝒂</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e>
                        </m:d>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𝒃</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e>
                        </m:d>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𝒄</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e>
                        </m:d>
                      </m:e>
                    </m:d>
                  </m:oMath>
                </a14:m>
                <a:r>
                  <a:rPr lang="zh-CN" altLang="en-US" sz="2400" b="1" dirty="0"/>
                  <a:t> </a:t>
                </a:r>
              </a:p>
            </p:txBody>
          </p:sp>
        </mc:Choice>
        <mc:Fallback xmlns="">
          <p:sp>
            <p:nvSpPr>
              <p:cNvPr id="13" name="Text Box 6">
                <a:extLst>
                  <a:ext uri="{FF2B5EF4-FFF2-40B4-BE49-F238E27FC236}">
                    <a16:creationId xmlns:a16="http://schemas.microsoft.com/office/drawing/2014/main" id="{95B58162-98EA-FB41-05EC-E738556B0A19}"/>
                  </a:ext>
                </a:extLst>
              </p:cNvPr>
              <p:cNvSpPr txBox="1">
                <a:spLocks noRot="1" noChangeAspect="1" noMove="1" noResize="1" noEditPoints="1" noAdjustHandles="1" noChangeArrowheads="1" noChangeShapeType="1" noTextEdit="1"/>
              </p:cNvSpPr>
              <p:nvPr/>
            </p:nvSpPr>
            <p:spPr bwMode="auto">
              <a:xfrm>
                <a:off x="1964871" y="2270715"/>
                <a:ext cx="10112829" cy="954107"/>
              </a:xfrm>
              <a:prstGeom prst="rect">
                <a:avLst/>
              </a:prstGeom>
              <a:blipFill>
                <a:blip r:embed="rId4"/>
                <a:stretch>
                  <a:fillRect l="-1206" t="-8280"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14">
                <a:extLst>
                  <a:ext uri="{FF2B5EF4-FFF2-40B4-BE49-F238E27FC236}">
                    <a16:creationId xmlns:a16="http://schemas.microsoft.com/office/drawing/2014/main" id="{22B9BAC4-6EF9-2610-11F5-BB1998177634}"/>
                  </a:ext>
                </a:extLst>
              </p:cNvPr>
              <p:cNvSpPr txBox="1">
                <a:spLocks noChangeArrowheads="1"/>
              </p:cNvSpPr>
              <p:nvPr/>
            </p:nvSpPr>
            <p:spPr bwMode="auto">
              <a:xfrm>
                <a:off x="1964871" y="3283415"/>
                <a:ext cx="10011229"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There are </a:t>
                </a:r>
                <a14:m>
                  <m:oMath xmlns:m="http://schemas.openxmlformats.org/officeDocument/2006/math">
                    <m:r>
                      <a:rPr lang="en-US" altLang="zh-CN" sz="2800" b="1" i="1" dirty="0" smtClean="0">
                        <a:solidFill>
                          <a:schemeClr val="accent2"/>
                        </a:solidFill>
                        <a:latin typeface="Cambria Math" panose="02040503050406030204" pitchFamily="18" charset="0"/>
                      </a:rPr>
                      <m:t>𝟐</m:t>
                    </m:r>
                    <m:r>
                      <a:rPr lang="en-US" altLang="zh-CN" sz="2800" b="1" i="1" baseline="30000" dirty="0">
                        <a:solidFill>
                          <a:schemeClr val="accent2"/>
                        </a:solidFill>
                        <a:latin typeface="Cambria Math" panose="02040503050406030204" pitchFamily="18" charset="0"/>
                      </a:rPr>
                      <m:t>𝟔</m:t>
                    </m:r>
                  </m:oMath>
                </a14:m>
                <a:r>
                  <a:rPr lang="en-US" altLang="zh-CN" sz="2800" b="1" baseline="30000" dirty="0">
                    <a:solidFill>
                      <a:schemeClr val="accent2"/>
                    </a:solidFill>
                  </a:rPr>
                  <a:t> </a:t>
                </a:r>
                <a:r>
                  <a:rPr lang="en-US" altLang="zh-CN" sz="2800" b="1" dirty="0">
                    <a:solidFill>
                      <a:schemeClr val="accent2"/>
                    </a:solidFill>
                  </a:rPr>
                  <a:t>possible subsets</a:t>
                </a:r>
                <a:r>
                  <a:rPr lang="en-US" altLang="zh-CN" sz="2800" b="1" dirty="0"/>
                  <a:t>, but only the following </a:t>
                </a:r>
                <a:r>
                  <a:rPr lang="en-US" altLang="zh-CN" sz="2800" b="1" dirty="0">
                    <a:solidFill>
                      <a:srgbClr val="FF0000"/>
                    </a:solidFill>
                  </a:rPr>
                  <a:t>2</a:t>
                </a:r>
                <a:r>
                  <a:rPr lang="en-US" altLang="zh-CN" sz="2800" b="1" baseline="30000" dirty="0">
                    <a:solidFill>
                      <a:srgbClr val="FF0000"/>
                    </a:solidFill>
                  </a:rPr>
                  <a:t>3</a:t>
                </a:r>
                <a:r>
                  <a:rPr lang="en-US" altLang="zh-CN" sz="2800" b="1" dirty="0">
                    <a:solidFill>
                      <a:srgbClr val="FF0000"/>
                    </a:solidFill>
                  </a:rPr>
                  <a:t> subsets </a:t>
                </a:r>
                <a:r>
                  <a:rPr lang="en-US" altLang="zh-CN" sz="2800" b="1" dirty="0"/>
                  <a:t>can be used to define the functions: </a:t>
                </a:r>
                <a:r>
                  <a:rPr lang="en-US" altLang="zh-CN" sz="2800" b="1" dirty="0">
                    <a:solidFill>
                      <a:srgbClr val="FF0000"/>
                    </a:solidFill>
                  </a:rPr>
                  <a:t>why?</a:t>
                </a:r>
              </a:p>
            </p:txBody>
          </p:sp>
        </mc:Choice>
        <mc:Fallback xmlns="">
          <p:sp>
            <p:nvSpPr>
              <p:cNvPr id="14" name="Text Box 14">
                <a:extLst>
                  <a:ext uri="{FF2B5EF4-FFF2-40B4-BE49-F238E27FC236}">
                    <a16:creationId xmlns:a16="http://schemas.microsoft.com/office/drawing/2014/main" id="{22B9BAC4-6EF9-2610-11F5-BB1998177634}"/>
                  </a:ext>
                </a:extLst>
              </p:cNvPr>
              <p:cNvSpPr txBox="1">
                <a:spLocks noRot="1" noChangeAspect="1" noMove="1" noResize="1" noEditPoints="1" noAdjustHandles="1" noChangeArrowheads="1" noChangeShapeType="1" noTextEdit="1"/>
              </p:cNvSpPr>
              <p:nvPr/>
            </p:nvSpPr>
            <p:spPr bwMode="auto">
              <a:xfrm>
                <a:off x="1964871" y="3283415"/>
                <a:ext cx="10011229" cy="954107"/>
              </a:xfrm>
              <a:prstGeom prst="rect">
                <a:avLst/>
              </a:prstGeom>
              <a:blipFill>
                <a:blip r:embed="rId5"/>
                <a:stretch>
                  <a:fillRect l="-1217"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ABC1FA1-6307-9EF0-1F24-B89AA3E1ED13}"/>
                  </a:ext>
                </a:extLst>
              </p:cNvPr>
              <p:cNvSpPr txBox="1"/>
              <p:nvPr/>
            </p:nvSpPr>
            <p:spPr>
              <a:xfrm>
                <a:off x="2063427" y="4383186"/>
                <a:ext cx="8280920" cy="2462213"/>
              </a:xfrm>
              <a:prstGeom prst="rect">
                <a:avLst/>
              </a:prstGeom>
              <a:noFill/>
            </p:spPr>
            <p:txBody>
              <a:bodyPr wrap="square" rtlCol="0">
                <a:spAutoFit/>
              </a:bodyPr>
              <a:lstStyle/>
              <a:p>
                <a:pPr eaLnBrk="1" hangingPunct="1"/>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𝟎</m:t>
                        </m:r>
                      </m:sub>
                    </m:sSub>
                    <m:r>
                      <a:rPr lang="en-US" altLang="zh-CN" sz="2800" b="1" i="1">
                        <a:latin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𝒂</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𝒃</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𝒄</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 </m:t>
                        </m:r>
                      </m:e>
                    </m:d>
                  </m:oMath>
                </a14:m>
                <a:r>
                  <a:rPr lang="en-US" altLang="zh-CN" sz="2800" b="1" dirty="0"/>
                  <a:t>, </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𝟏</m:t>
                        </m:r>
                      </m:sub>
                    </m:sSub>
                    <m:r>
                      <a:rPr lang="en-US" altLang="zh-CN" sz="2800" b="1" i="1">
                        <a:latin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𝒂</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𝒃</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𝒄</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 </m:t>
                        </m:r>
                      </m:e>
                    </m:d>
                  </m:oMath>
                </a14:m>
                <a:endParaRPr lang="en-US" altLang="zh-CN" sz="2800" b="1" dirty="0"/>
              </a:p>
              <a:p>
                <a:pPr eaLnBrk="1" hangingPunct="1"/>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𝟐</m:t>
                        </m:r>
                      </m:sub>
                    </m:sSub>
                    <m:r>
                      <a:rPr lang="en-US" altLang="zh-CN" sz="2800" b="1" i="1">
                        <a:latin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𝒂</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𝒃</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𝒄</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 </m:t>
                        </m:r>
                      </m:e>
                    </m:d>
                  </m:oMath>
                </a14:m>
                <a:r>
                  <a:rPr lang="en-US" altLang="zh-CN" sz="2800" b="1" dirty="0"/>
                  <a:t>, </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𝟑</m:t>
                        </m:r>
                      </m:sub>
                    </m:sSub>
                    <m:r>
                      <a:rPr lang="en-US" altLang="zh-CN" sz="2800" b="1" i="1">
                        <a:latin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𝒂</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𝒃</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𝒄</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 </m:t>
                        </m:r>
                      </m:e>
                    </m:d>
                  </m:oMath>
                </a14:m>
                <a:endParaRPr lang="en-US" altLang="zh-CN" sz="2800" b="1" dirty="0"/>
              </a:p>
              <a:p>
                <a:pPr eaLnBrk="1" hangingPunct="1"/>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𝟒</m:t>
                        </m:r>
                      </m:sub>
                    </m:sSub>
                    <m:r>
                      <a:rPr lang="en-US" altLang="zh-CN" sz="2800" b="1" i="1">
                        <a:latin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𝒂</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𝒃</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𝒄</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 </m:t>
                        </m:r>
                      </m:e>
                    </m:d>
                  </m:oMath>
                </a14:m>
                <a:r>
                  <a:rPr lang="en-US" altLang="zh-CN" sz="2800" b="1" dirty="0"/>
                  <a:t>, </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𝟓</m:t>
                        </m:r>
                      </m:sub>
                    </m:sSub>
                    <m:r>
                      <a:rPr lang="en-US" altLang="zh-CN" sz="2800" b="1" i="1">
                        <a:latin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𝒂</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𝒃</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𝒄</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 </m:t>
                        </m:r>
                      </m:e>
                    </m:d>
                  </m:oMath>
                </a14:m>
                <a:endParaRPr lang="en-US" altLang="zh-CN" sz="2800" b="1" dirty="0"/>
              </a:p>
              <a:p>
                <a:pPr eaLnBrk="1" hangingPunct="1"/>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𝟔</m:t>
                        </m:r>
                      </m:sub>
                    </m:sSub>
                    <m:r>
                      <a:rPr lang="en-US" altLang="zh-CN" sz="2800" b="1" i="1">
                        <a:latin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𝒂</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𝒃</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𝒄</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𝟎</m:t>
                            </m:r>
                          </m:e>
                        </m:d>
                        <m:r>
                          <a:rPr lang="en-US" altLang="zh-CN" sz="2800" b="1" i="1">
                            <a:latin typeface="Cambria Math" panose="02040503050406030204" pitchFamily="18" charset="0"/>
                            <a:ea typeface="Cambria Math" panose="02040503050406030204" pitchFamily="18" charset="0"/>
                          </a:rPr>
                          <m:t> </m:t>
                        </m:r>
                      </m:e>
                    </m:d>
                  </m:oMath>
                </a14:m>
                <a:r>
                  <a:rPr lang="en-US" altLang="zh-CN" sz="2800" b="1" dirty="0"/>
                  <a:t>, </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𝒇</m:t>
                        </m:r>
                      </m:e>
                      <m:sub>
                        <m:r>
                          <a:rPr lang="en-US" altLang="zh-CN" sz="2800" b="1" i="1">
                            <a:latin typeface="Cambria Math" panose="02040503050406030204" pitchFamily="18" charset="0"/>
                          </a:rPr>
                          <m:t>𝟕</m:t>
                        </m:r>
                      </m:sub>
                    </m:sSub>
                    <m:r>
                      <a:rPr lang="en-US" altLang="zh-CN" sz="2800" b="1" i="1">
                        <a:latin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𝒂</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𝒃</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a:latin typeface="Cambria Math" panose="02040503050406030204" pitchFamily="18" charset="0"/>
                                <a:ea typeface="Cambria Math" panose="02040503050406030204" pitchFamily="18" charset="0"/>
                              </a:rPr>
                            </m:ctrlPr>
                          </m:dPr>
                          <m:e>
                            <m:r>
                              <a:rPr lang="en-US" altLang="zh-CN" sz="2800" b="1" i="1">
                                <a:latin typeface="Cambria Math" panose="02040503050406030204" pitchFamily="18" charset="0"/>
                                <a:ea typeface="Cambria Math" panose="02040503050406030204" pitchFamily="18" charset="0"/>
                              </a:rPr>
                              <m:t>𝒄</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e>
                        </m:d>
                        <m:r>
                          <a:rPr lang="en-US" altLang="zh-CN" sz="2800" b="1" i="1">
                            <a:latin typeface="Cambria Math" panose="02040503050406030204" pitchFamily="18" charset="0"/>
                            <a:ea typeface="Cambria Math" panose="02040503050406030204" pitchFamily="18" charset="0"/>
                          </a:rPr>
                          <m:t> </m:t>
                        </m:r>
                      </m:e>
                    </m:d>
                  </m:oMath>
                </a14:m>
                <a:endParaRPr lang="en-US" altLang="zh-CN" sz="2800" b="1" dirty="0"/>
              </a:p>
            </p:txBody>
          </p:sp>
        </mc:Choice>
        <mc:Fallback xmlns="">
          <p:sp>
            <p:nvSpPr>
              <p:cNvPr id="15" name="文本框 14">
                <a:extLst>
                  <a:ext uri="{FF2B5EF4-FFF2-40B4-BE49-F238E27FC236}">
                    <a16:creationId xmlns:a16="http://schemas.microsoft.com/office/drawing/2014/main" id="{6ABC1FA1-6307-9EF0-1F24-B89AA3E1ED13}"/>
                  </a:ext>
                </a:extLst>
              </p:cNvPr>
              <p:cNvSpPr txBox="1">
                <a:spLocks noRot="1" noChangeAspect="1" noMove="1" noResize="1" noEditPoints="1" noAdjustHandles="1" noChangeArrowheads="1" noChangeShapeType="1" noTextEdit="1"/>
              </p:cNvSpPr>
              <p:nvPr/>
            </p:nvSpPr>
            <p:spPr>
              <a:xfrm>
                <a:off x="2063427" y="4383186"/>
                <a:ext cx="8280920" cy="2462213"/>
              </a:xfrm>
              <a:prstGeom prst="rect">
                <a:avLst/>
              </a:prstGeom>
              <a:blipFill>
                <a:blip r:embed="rId6"/>
                <a:stretch>
                  <a:fillRect t="-2475"/>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A4D78171-CF35-001E-06B2-D34A48468E87}"/>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函数的构成</a:t>
            </a: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0157575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19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Construction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5">
                <a:extLst>
                  <a:ext uri="{FF2B5EF4-FFF2-40B4-BE49-F238E27FC236}">
                    <a16:creationId xmlns:a16="http://schemas.microsoft.com/office/drawing/2014/main" id="{C4195DEC-907D-116F-3504-E32B03F2BC09}"/>
                  </a:ext>
                </a:extLst>
              </p:cNvPr>
              <p:cNvSpPr txBox="1">
                <a:spLocks noChangeArrowheads="1"/>
              </p:cNvSpPr>
              <p:nvPr/>
            </p:nvSpPr>
            <p:spPr bwMode="auto">
              <a:xfrm>
                <a:off x="1964870" y="1133818"/>
                <a:ext cx="9773545" cy="31698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ts val="0"/>
                  </a:spcBef>
                  <a:buFont typeface="Wingdings" panose="05000000000000000000" pitchFamily="2" charset="2"/>
                  <a:buChar char="l"/>
                </a:pPr>
                <a:r>
                  <a:rPr lang="en-US" altLang="zh-CN" sz="2800" b="1" dirty="0"/>
                  <a:t>Let </a:t>
                </a:r>
                <a:r>
                  <a:rPr lang="en-US" altLang="zh-CN" sz="2800" b="1" i="1" dirty="0"/>
                  <a:t>A</a:t>
                </a:r>
                <a:r>
                  <a:rPr lang="en-US" altLang="zh-CN" sz="2800" b="1" dirty="0"/>
                  <a:t> and </a:t>
                </a:r>
                <a:r>
                  <a:rPr lang="en-US" altLang="zh-CN" sz="2800" b="1" i="1" dirty="0"/>
                  <a:t>B</a:t>
                </a:r>
                <a:r>
                  <a:rPr lang="en-US" altLang="zh-CN" sz="2800" b="1" dirty="0"/>
                  <a:t> be </a:t>
                </a:r>
                <a:r>
                  <a:rPr lang="en-US" altLang="zh-CN" sz="2800" b="1" dirty="0">
                    <a:solidFill>
                      <a:srgbClr val="C00000"/>
                    </a:solidFill>
                  </a:rPr>
                  <a:t>finite sets</a:t>
                </a:r>
                <a:r>
                  <a:rPr lang="en-US" altLang="zh-CN" sz="2800" b="1" dirty="0"/>
                  <a:t>, and </a:t>
                </a:r>
                <a14:m>
                  <m:oMath xmlns:m="http://schemas.openxmlformats.org/officeDocument/2006/math">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𝑨</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𝒎</m:t>
                    </m:r>
                  </m:oMath>
                </a14:m>
                <a:r>
                  <a:rPr lang="en-US" altLang="zh-CN" sz="2800" b="1" dirty="0">
                    <a:solidFill>
                      <a:srgbClr val="C00000"/>
                    </a:solidFill>
                  </a:rPr>
                  <a:t> </a:t>
                </a:r>
                <a:r>
                  <a:rPr lang="en-US" altLang="zh-CN" sz="2800" b="1" dirty="0"/>
                  <a:t>and </a:t>
                </a:r>
                <a14:m>
                  <m:oMath xmlns:m="http://schemas.openxmlformats.org/officeDocument/2006/math">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𝑩</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𝒏</m:t>
                    </m:r>
                  </m:oMath>
                </a14:m>
                <a:r>
                  <a:rPr lang="en-US" altLang="zh-CN" sz="2800" b="1" dirty="0"/>
                  <a:t> </a:t>
                </a:r>
              </a:p>
              <a:p>
                <a:pPr marL="457200" indent="-457200" algn="just" eaLnBrk="1" hangingPunct="1">
                  <a:spcBef>
                    <a:spcPts val="0"/>
                  </a:spcBef>
                  <a:buFont typeface="Wingdings" panose="05000000000000000000" pitchFamily="2" charset="2"/>
                  <a:buChar char="l"/>
                </a:pPr>
                <a:r>
                  <a:rPr lang="en-US" altLang="zh-CN" sz="2800" b="1" dirty="0"/>
                  <a:t>Because the domain of any function </a:t>
                </a:r>
                <a14:m>
                  <m:oMath xmlns:m="http://schemas.openxmlformats.org/officeDocument/2006/math">
                    <m:r>
                      <a:rPr lang="en-US" altLang="zh-CN" sz="2800" b="1" i="1" dirty="0"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𝑨</m:t>
                    </m:r>
                    <m:r>
                      <a:rPr lang="en-US" altLang="zh-CN" sz="2800" b="1" i="1" dirty="0">
                        <a:solidFill>
                          <a:srgbClr val="0070C0"/>
                        </a:solidFill>
                        <a:latin typeface="Cambria Math" panose="02040503050406030204" pitchFamily="18" charset="0"/>
                        <a:cs typeface="Times New Roman" panose="02020603050405020304" pitchFamily="18" charset="0"/>
                      </a:rPr>
                      <m:t>→</m:t>
                    </m:r>
                    <m:r>
                      <a:rPr lang="en-US" altLang="zh-CN" sz="2800" b="1" i="1" dirty="0">
                        <a:solidFill>
                          <a:srgbClr val="0070C0"/>
                        </a:solidFill>
                        <a:latin typeface="Cambria Math" panose="02040503050406030204" pitchFamily="18" charset="0"/>
                        <a:cs typeface="Times New Roman" panose="02020603050405020304" pitchFamily="18" charset="0"/>
                      </a:rPr>
                      <m:t>𝑩</m:t>
                    </m:r>
                  </m:oMath>
                </a14:m>
                <a:r>
                  <a:rPr lang="en-US" altLang="zh-CN" sz="2800" b="1" dirty="0">
                    <a:solidFill>
                      <a:srgbClr val="0070C0"/>
                    </a:solidFill>
                  </a:rPr>
                  <a:t> </a:t>
                </a:r>
                <a:r>
                  <a:rPr lang="en-US" altLang="zh-CN" sz="2800" b="1" dirty="0"/>
                  <a:t>is set </a:t>
                </a:r>
                <a:r>
                  <a:rPr lang="en-US" altLang="zh-CN" sz="2800" b="1" i="1" dirty="0"/>
                  <a:t>A</a:t>
                </a:r>
                <a:r>
                  <a:rPr lang="en-US" altLang="zh-CN" sz="2800" b="1" dirty="0"/>
                  <a:t>, so there are exactly </a:t>
                </a:r>
                <a:r>
                  <a:rPr lang="en-US" altLang="zh-CN" sz="2800" b="1" i="1" dirty="0">
                    <a:solidFill>
                      <a:srgbClr val="0070C0"/>
                    </a:solidFill>
                  </a:rPr>
                  <a:t>m</a:t>
                </a:r>
                <a:r>
                  <a:rPr lang="en-US" altLang="zh-CN" sz="2800" b="1" dirty="0">
                    <a:solidFill>
                      <a:srgbClr val="0070C0"/>
                    </a:solidFill>
                  </a:rPr>
                  <a:t> ordered pairs in each function. </a:t>
                </a:r>
              </a:p>
              <a:p>
                <a:pPr marL="457200" indent="-457200" algn="just" eaLnBrk="1" hangingPunct="1">
                  <a:spcBef>
                    <a:spcPts val="0"/>
                  </a:spcBef>
                  <a:buFont typeface="Wingdings" panose="05000000000000000000" pitchFamily="2" charset="2"/>
                  <a:buChar char="l"/>
                </a:pPr>
                <a:r>
                  <a:rPr lang="en-US" altLang="zh-CN" sz="2800" b="1" dirty="0"/>
                  <a:t>Moreover, for any element </a:t>
                </a:r>
                <a:r>
                  <a:rPr lang="en-US" altLang="zh-CN" sz="2800" b="1" i="1" dirty="0" err="1"/>
                  <a:t>x</a:t>
                </a:r>
                <a:r>
                  <a:rPr lang="en-US" altLang="zh-CN" sz="2800" b="1" dirty="0" err="1"/>
                  <a:t>∈</a:t>
                </a:r>
                <a:r>
                  <a:rPr lang="en-US" altLang="zh-CN" sz="2800" b="1" i="1" dirty="0" err="1"/>
                  <a:t>A</a:t>
                </a:r>
                <a:r>
                  <a:rPr lang="en-US" altLang="zh-CN" sz="2800" b="1" dirty="0"/>
                  <a:t>, it can choose one of the </a:t>
                </a:r>
                <a:r>
                  <a:rPr lang="en-US" altLang="zh-CN" sz="2800" b="1" i="1" dirty="0"/>
                  <a:t>n</a:t>
                </a:r>
                <a:r>
                  <a:rPr lang="en-US" altLang="zh-CN" sz="2800" b="1" dirty="0"/>
                  <a:t> elements of </a:t>
                </a:r>
                <a:r>
                  <a:rPr lang="en-US" altLang="zh-CN" sz="2800" b="1" i="1" dirty="0"/>
                  <a:t>B </a:t>
                </a:r>
                <a:r>
                  <a:rPr lang="en-US" altLang="zh-CN" sz="2800" b="1" dirty="0"/>
                  <a:t>as its </a:t>
                </a:r>
                <a:r>
                  <a:rPr lang="en-US" altLang="zh-CN" sz="2800" b="1" dirty="0">
                    <a:solidFill>
                      <a:srgbClr val="FF0000"/>
                    </a:solidFill>
                  </a:rPr>
                  <a:t>own image</a:t>
                </a:r>
                <a:r>
                  <a:rPr lang="en-US" altLang="zh-CN" sz="2800" b="1" dirty="0"/>
                  <a:t>. Therefore, there should be </a:t>
                </a:r>
                <a14:m>
                  <m:oMath xmlns:m="http://schemas.openxmlformats.org/officeDocument/2006/math">
                    <m:sSup>
                      <m:sSupPr>
                        <m:ctrlPr>
                          <a:rPr lang="en-US" altLang="zh-CN" sz="2800" b="1" i="1">
                            <a:latin typeface="Cambria Math" panose="02040503050406030204" pitchFamily="18" charset="0"/>
                          </a:rPr>
                        </m:ctrlPr>
                      </m:sSupPr>
                      <m:e>
                        <m:r>
                          <a:rPr lang="en-US" altLang="zh-CN" sz="2800" b="1" i="1">
                            <a:latin typeface="Cambria Math" panose="02040503050406030204" pitchFamily="18" charset="0"/>
                          </a:rPr>
                          <m:t>𝒏</m:t>
                        </m:r>
                      </m:e>
                      <m:sup>
                        <m:r>
                          <a:rPr lang="en-US" altLang="zh-CN" sz="2800" b="1" i="1">
                            <a:latin typeface="Cambria Math" panose="02040503050406030204" pitchFamily="18" charset="0"/>
                          </a:rPr>
                          <m:t>𝒎</m:t>
                        </m:r>
                      </m:sup>
                    </m:sSup>
                  </m:oMath>
                </a14:m>
                <a:r>
                  <a:rPr lang="en-US" altLang="zh-CN" sz="2800" b="1" dirty="0"/>
                  <a:t> possible different functions, i.e.  </a:t>
                </a:r>
              </a:p>
              <a:p>
                <a:pPr algn="ctr" eaLnBrk="1" hangingPunct="1">
                  <a:spcBef>
                    <a:spcPts val="0"/>
                  </a:spcBef>
                </a:pPr>
                <a14:m>
                  <m:oMathPara xmlns:m="http://schemas.openxmlformats.org/officeDocument/2006/math">
                    <m:oMathParaPr>
                      <m:jc m:val="centerGroup"/>
                    </m:oMathParaPr>
                    <m:oMath xmlns:m="http://schemas.openxmlformats.org/officeDocument/2006/math">
                      <m:d>
                        <m:dPr>
                          <m:begChr m:val="|"/>
                          <m:endChr m:val="|"/>
                          <m:ctrlPr>
                            <a:rPr lang="en-US" altLang="zh-CN" sz="2800" b="1" i="1" smtClean="0">
                              <a:solidFill>
                                <a:srgbClr val="FF0000"/>
                              </a:solidFill>
                              <a:latin typeface="Cambria Math" panose="02040503050406030204" pitchFamily="18" charset="0"/>
                            </a:rPr>
                          </m:ctrlPr>
                        </m:dPr>
                        <m:e>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𝑩</m:t>
                              </m:r>
                            </m:e>
                            <m:sup>
                              <m:r>
                                <a:rPr lang="en-US" altLang="zh-CN" sz="2800" b="1" i="1" smtClean="0">
                                  <a:solidFill>
                                    <a:srgbClr val="FF0000"/>
                                  </a:solidFill>
                                  <a:latin typeface="Cambria Math" panose="02040503050406030204" pitchFamily="18" charset="0"/>
                                </a:rPr>
                                <m:t>𝑨</m:t>
                              </m:r>
                            </m:sup>
                          </m:sSup>
                        </m:e>
                      </m:d>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d>
                            <m:dPr>
                              <m:begChr m:val="|"/>
                              <m:endChr m:val="|"/>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𝑩</m:t>
                              </m:r>
                            </m:e>
                          </m:d>
                        </m:e>
                        <m:sup>
                          <m:d>
                            <m:dPr>
                              <m:begChr m:val="|"/>
                              <m:endChr m:val="|"/>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𝑨</m:t>
                              </m:r>
                            </m:e>
                          </m:d>
                        </m:sup>
                      </m:sSup>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𝒏</m:t>
                          </m:r>
                        </m:e>
                        <m:sup>
                          <m:r>
                            <a:rPr lang="en-US" altLang="zh-CN" sz="2800" b="1" i="1" smtClean="0">
                              <a:solidFill>
                                <a:srgbClr val="FF0000"/>
                              </a:solidFill>
                              <a:latin typeface="Cambria Math" panose="02040503050406030204" pitchFamily="18" charset="0"/>
                            </a:rPr>
                            <m:t>𝒎</m:t>
                          </m:r>
                        </m:sup>
                      </m:sSup>
                    </m:oMath>
                  </m:oMathPara>
                </a14:m>
                <a:endParaRPr lang="en-US" altLang="zh-CN" sz="2800" b="1" dirty="0">
                  <a:solidFill>
                    <a:srgbClr val="FF0000"/>
                  </a:solidFill>
                </a:endParaRPr>
              </a:p>
            </p:txBody>
          </p:sp>
        </mc:Choice>
        <mc:Fallback xmlns="">
          <p:sp>
            <p:nvSpPr>
              <p:cNvPr id="12" name="Text Box 5">
                <a:extLst>
                  <a:ext uri="{FF2B5EF4-FFF2-40B4-BE49-F238E27FC236}">
                    <a16:creationId xmlns:a16="http://schemas.microsoft.com/office/drawing/2014/main" id="{C4195DEC-907D-116F-3504-E32B03F2BC09}"/>
                  </a:ext>
                </a:extLst>
              </p:cNvPr>
              <p:cNvSpPr txBox="1">
                <a:spLocks noRot="1" noChangeAspect="1" noMove="1" noResize="1" noEditPoints="1" noAdjustHandles="1" noChangeArrowheads="1" noChangeShapeType="1" noTextEdit="1"/>
              </p:cNvSpPr>
              <p:nvPr/>
            </p:nvSpPr>
            <p:spPr bwMode="auto">
              <a:xfrm>
                <a:off x="1964870" y="1133818"/>
                <a:ext cx="9773545" cy="3169842"/>
              </a:xfrm>
              <a:prstGeom prst="rect">
                <a:avLst/>
              </a:prstGeom>
              <a:blipFill>
                <a:blip r:embed="rId3"/>
                <a:stretch>
                  <a:fillRect l="-1060" t="-2115" r="-12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11FD0DE1-926B-2BE8-B285-0D016BE04A7C}"/>
                  </a:ext>
                </a:extLst>
              </p:cNvPr>
              <p:cNvSpPr txBox="1">
                <a:spLocks noChangeArrowheads="1"/>
              </p:cNvSpPr>
              <p:nvPr/>
            </p:nvSpPr>
            <p:spPr bwMode="auto">
              <a:xfrm>
                <a:off x="2349128" y="4428668"/>
                <a:ext cx="9521742"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800" b="1" dirty="0">
                    <a:solidFill>
                      <a:schemeClr val="accent2"/>
                    </a:solidFill>
                    <a:latin typeface="+mn-lt"/>
                  </a:rPr>
                  <a:t>Example: </a:t>
                </a:r>
                <a:r>
                  <a:rPr lang="en-US" altLang="zh-CN" sz="2800" b="1" dirty="0"/>
                  <a:t>Let</a:t>
                </a:r>
                <a:r>
                  <a:rPr lang="en-US" altLang="zh-CN" sz="2800" b="1" i="1" dirty="0"/>
                  <a:t> </a:t>
                </a:r>
                <a:r>
                  <a:rPr lang="en-US" altLang="zh-CN" sz="2800" b="1" i="1" dirty="0">
                    <a:solidFill>
                      <a:srgbClr val="0070C0"/>
                    </a:solidFill>
                  </a:rPr>
                  <a:t>A</a:t>
                </a:r>
                <a:r>
                  <a:rPr lang="en-US" altLang="zh-CN" sz="2800" b="1" i="1" dirty="0"/>
                  <a:t> </a:t>
                </a:r>
                <a:r>
                  <a:rPr lang="en-US" altLang="zh-CN" sz="2800" b="1" dirty="0"/>
                  <a:t>be an arbitrary set and </a:t>
                </a:r>
                <a:r>
                  <a:rPr lang="en-US" altLang="zh-CN" sz="2800" b="1" i="1" dirty="0">
                    <a:solidFill>
                      <a:srgbClr val="0070C0"/>
                    </a:solidFill>
                  </a:rPr>
                  <a:t>B</a:t>
                </a:r>
                <a:r>
                  <a:rPr lang="en-US" altLang="zh-CN" sz="2800" b="1" dirty="0"/>
                  <a:t> be an arbitrary </a:t>
                </a:r>
                <a:r>
                  <a:rPr lang="en-US" altLang="zh-CN" sz="2800" b="1" dirty="0">
                    <a:solidFill>
                      <a:srgbClr val="0070C0"/>
                    </a:solidFill>
                  </a:rPr>
                  <a:t>non-empty set</a:t>
                </a:r>
                <a:r>
                  <a:rPr lang="en-US" altLang="zh-CN" sz="2800" b="1" dirty="0"/>
                  <a:t>.</a:t>
                </a:r>
              </a:p>
              <a:p>
                <a:pPr eaLnBrk="1" hangingPunct="1">
                  <a:spcBef>
                    <a:spcPct val="0"/>
                  </a:spcBef>
                </a:pPr>
                <a:r>
                  <a:rPr lang="en-US" altLang="zh-CN" sz="2800" b="1" dirty="0"/>
                  <a:t>(1) Since there is a unique function from </a:t>
                </a:r>
                <a14:m>
                  <m:oMath xmlns:m="http://schemas.openxmlformats.org/officeDocument/2006/math">
                    <m:r>
                      <a:rPr lang="ru-RU" altLang="zh-CN" sz="2800" b="1" i="1" dirty="0" smtClean="0">
                        <a:latin typeface="Cambria Math" panose="02040503050406030204" pitchFamily="18" charset="0"/>
                        <a:cs typeface="Times New Roman" panose="02020603050405020304" pitchFamily="18" charset="0"/>
                      </a:rPr>
                      <m:t>Ф</m:t>
                    </m:r>
                  </m:oMath>
                </a14:m>
                <a:r>
                  <a:rPr lang="en-US" altLang="zh-CN" sz="2800" b="1" dirty="0"/>
                  <a:t> to </a:t>
                </a:r>
                <a14:m>
                  <m:oMath xmlns:m="http://schemas.openxmlformats.org/officeDocument/2006/math">
                    <m:r>
                      <a:rPr lang="en-US" altLang="zh-CN" sz="2800" b="1" i="1" dirty="0" smtClean="0">
                        <a:latin typeface="Cambria Math" panose="02040503050406030204" pitchFamily="18" charset="0"/>
                      </a:rPr>
                      <m:t>𝑨</m:t>
                    </m:r>
                  </m:oMath>
                </a14:m>
                <a:r>
                  <a:rPr lang="en-US" altLang="zh-CN" sz="2800" b="1" dirty="0"/>
                  <a:t>, so</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latin typeface="Cambria Math" panose="02040503050406030204" pitchFamily="18" charset="0"/>
                      </a:rPr>
                      <m:t>𝑨</m:t>
                    </m:r>
                    <m:r>
                      <a:rPr lang="ru-RU" altLang="zh-CN" sz="2800" b="1" i="1" baseline="30000" dirty="0">
                        <a:latin typeface="Cambria Math" panose="02040503050406030204" pitchFamily="18" charset="0"/>
                      </a:rPr>
                      <m:t>Ф</m:t>
                    </m:r>
                    <m:r>
                      <a:rPr lang="ru-RU" altLang="zh-CN" sz="2800" b="1" i="1" dirty="0">
                        <a:latin typeface="Cambria Math" panose="02040503050406030204" pitchFamily="18" charset="0"/>
                      </a:rPr>
                      <m:t>=</m:t>
                    </m:r>
                    <m:d>
                      <m:dPr>
                        <m:begChr m:val="{"/>
                        <m:endChr m:val="}"/>
                        <m:ctrlPr>
                          <a:rPr lang="ru-RU" altLang="zh-CN" sz="2800" b="1" i="1" dirty="0">
                            <a:latin typeface="Cambria Math" panose="02040503050406030204" pitchFamily="18" charset="0"/>
                          </a:rPr>
                        </m:ctrlPr>
                      </m:dPr>
                      <m:e>
                        <m:r>
                          <a:rPr lang="ru-RU" altLang="zh-CN" sz="2800" b="1" i="1" dirty="0">
                            <a:latin typeface="Cambria Math" panose="02040503050406030204" pitchFamily="18" charset="0"/>
                          </a:rPr>
                          <m:t>Ф</m:t>
                        </m:r>
                      </m:e>
                    </m:d>
                    <m:r>
                      <a:rPr lang="en-US" altLang="zh-CN" sz="2800" b="1" i="0" dirty="0" smtClean="0">
                        <a:latin typeface="Cambria Math" panose="02040503050406030204" pitchFamily="18" charset="0"/>
                      </a:rPr>
                      <m:t>.</m:t>
                    </m:r>
                  </m:oMath>
                </a14:m>
                <a:endParaRPr lang="zh-CN" altLang="en-US" sz="2800" b="1" dirty="0"/>
              </a:p>
              <a:p>
                <a:pPr eaLnBrk="1" hangingPunct="1">
                  <a:spcBef>
                    <a:spcPct val="0"/>
                  </a:spcBef>
                </a:pPr>
                <a:r>
                  <a:rPr lang="en-US" altLang="zh-CN" sz="2800" b="1" dirty="0"/>
                  <a:t>(2) Since there is no function from B to </a:t>
                </a:r>
                <a:r>
                  <a:rPr lang="en-US" altLang="zh-CN" sz="2800" dirty="0"/>
                  <a:t>Ф</a:t>
                </a:r>
                <a:r>
                  <a:rPr lang="en-US" altLang="zh-CN" sz="2800" b="1" dirty="0"/>
                  <a:t>, so </a:t>
                </a:r>
                <a14:m>
                  <m:oMath xmlns:m="http://schemas.openxmlformats.org/officeDocument/2006/math">
                    <m:r>
                      <a:rPr lang="ru-RU" altLang="zh-CN" sz="2800" b="1" i="1" dirty="0" smtClean="0">
                        <a:latin typeface="Cambria Math" panose="02040503050406030204" pitchFamily="18" charset="0"/>
                      </a:rPr>
                      <m:t>Ф</m:t>
                    </m:r>
                    <m:r>
                      <a:rPr lang="ru-RU" altLang="zh-CN" sz="2800" b="1" i="1" baseline="30000" dirty="0">
                        <a:latin typeface="Cambria Math" panose="02040503050406030204" pitchFamily="18" charset="0"/>
                      </a:rPr>
                      <m:t>𝑩</m:t>
                    </m:r>
                    <m:r>
                      <a:rPr lang="ru-RU" altLang="zh-CN" sz="2800" b="1" i="1" dirty="0">
                        <a:latin typeface="Cambria Math" panose="02040503050406030204" pitchFamily="18" charset="0"/>
                      </a:rPr>
                      <m:t>=Ф</m:t>
                    </m:r>
                    <m:r>
                      <a:rPr lang="en-US" altLang="zh-CN" sz="2800" b="1" i="0" dirty="0" smtClean="0">
                        <a:latin typeface="Cambria Math" panose="02040503050406030204" pitchFamily="18" charset="0"/>
                      </a:rPr>
                      <m:t>.</m:t>
                    </m:r>
                  </m:oMath>
                </a14:m>
                <a:endParaRPr lang="zh-CN" altLang="en-US" sz="2800" b="1" dirty="0"/>
              </a:p>
            </p:txBody>
          </p:sp>
        </mc:Choice>
        <mc:Fallback xmlns="">
          <p:sp>
            <p:nvSpPr>
              <p:cNvPr id="13" name="Text Box 6">
                <a:extLst>
                  <a:ext uri="{FF2B5EF4-FFF2-40B4-BE49-F238E27FC236}">
                    <a16:creationId xmlns:a16="http://schemas.microsoft.com/office/drawing/2014/main" id="{11FD0DE1-926B-2BE8-B285-0D016BE04A7C}"/>
                  </a:ext>
                </a:extLst>
              </p:cNvPr>
              <p:cNvSpPr txBox="1">
                <a:spLocks noRot="1" noChangeAspect="1" noMove="1" noResize="1" noEditPoints="1" noAdjustHandles="1" noChangeArrowheads="1" noChangeShapeType="1" noTextEdit="1"/>
              </p:cNvSpPr>
              <p:nvPr/>
            </p:nvSpPr>
            <p:spPr bwMode="auto">
              <a:xfrm>
                <a:off x="2349128" y="4428668"/>
                <a:ext cx="9521742" cy="1815882"/>
              </a:xfrm>
              <a:prstGeom prst="rect">
                <a:avLst/>
              </a:prstGeom>
              <a:blipFill>
                <a:blip r:embed="rId4"/>
                <a:stretch>
                  <a:fillRect l="-1280" t="-3691"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BA62BCE5-8214-8E89-E298-5135D809ABDF}"/>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函数的构成</a:t>
            </a:r>
            <a:endParaRPr lang="en-US" altLang="zh-CN" u="sng" dirty="0">
              <a:solidFill>
                <a:schemeClr val="bg1"/>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4919174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59428" y="119736"/>
            <a:ext cx="8276771" cy="707886"/>
          </a:xfrm>
          <a:prstGeom prst="rect">
            <a:avLst/>
          </a:prstGeom>
          <a:noFill/>
        </p:spPr>
        <p:txBody>
          <a:bodyPr wrap="square" rtlCol="0">
            <a:spAutoFit/>
          </a:bodyPr>
          <a:lstStyle>
            <a:defPPr>
              <a:defRPr lang="en-US"/>
            </a:defPPr>
            <a:lvl1pPr>
              <a:defRPr sz="4800" b="1">
                <a:solidFill>
                  <a:schemeClr val="bg1"/>
                </a:solidFill>
                <a:effectLst>
                  <a:outerShdw blurRad="38100" dist="38100" dir="2700000" algn="tl">
                    <a:srgbClr val="000000">
                      <a:alpha val="43137"/>
                    </a:srgbClr>
                  </a:outerShdw>
                </a:effectLst>
                <a:cs typeface="+mn-ea"/>
              </a:defRPr>
            </a:lvl1pPr>
          </a:lstStyle>
          <a:p>
            <a:r>
              <a:rPr lang="en-US" altLang="zh-CN" dirty="0">
                <a:sym typeface="+mn-lt"/>
              </a:rPr>
              <a:t>Review</a:t>
            </a:r>
            <a:endParaRPr lang="zh-CN" altLang="en-US" dirty="0">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内容占位符 2">
            <a:extLst>
              <a:ext uri="{FF2B5EF4-FFF2-40B4-BE49-F238E27FC236}">
                <a16:creationId xmlns:a16="http://schemas.microsoft.com/office/drawing/2014/main" id="{5FDF52AE-EB52-3713-4509-31E7C95C3F8A}"/>
              </a:ext>
            </a:extLst>
          </p:cNvPr>
          <p:cNvSpPr txBox="1">
            <a:spLocks/>
          </p:cNvSpPr>
          <p:nvPr/>
        </p:nvSpPr>
        <p:spPr>
          <a:xfrm>
            <a:off x="2095500" y="1145122"/>
            <a:ext cx="9642916"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400" b="1" dirty="0">
                <a:ea typeface="宋体" panose="02010600030101010101" pitchFamily="2" charset="-122"/>
              </a:rPr>
              <a:t>序偶与迪卡尔乘积</a:t>
            </a:r>
            <a:endParaRPr lang="en-US" altLang="zh-CN" sz="2400" b="1" dirty="0">
              <a:ea typeface="宋体" panose="02010600030101010101" pitchFamily="2" charset="-122"/>
            </a:endParaRPr>
          </a:p>
          <a:p>
            <a:pPr>
              <a:buFont typeface="Wingdings" panose="05000000000000000000" pitchFamily="2" charset="2"/>
              <a:buChar char="l"/>
            </a:pPr>
            <a:r>
              <a:rPr lang="zh-CN" altLang="en-US" sz="2400" b="1" dirty="0">
                <a:ea typeface="宋体" panose="02010600030101010101" pitchFamily="2" charset="-122"/>
              </a:rPr>
              <a:t>关系的基本概念</a:t>
            </a:r>
          </a:p>
          <a:p>
            <a:pPr>
              <a:buFont typeface="Wingdings" panose="05000000000000000000" pitchFamily="2" charset="2"/>
              <a:buChar char="l"/>
            </a:pPr>
            <a:r>
              <a:rPr lang="zh-CN" altLang="en-US" sz="2400" b="1" dirty="0">
                <a:ea typeface="宋体" panose="02010600030101010101" pitchFamily="2" charset="-122"/>
              </a:rPr>
              <a:t>关系的性质</a:t>
            </a:r>
          </a:p>
          <a:p>
            <a:pPr>
              <a:buFont typeface="Wingdings" panose="05000000000000000000" pitchFamily="2" charset="2"/>
              <a:buChar char="l"/>
            </a:pPr>
            <a:r>
              <a:rPr lang="zh-CN" altLang="en-US" sz="2400" b="1" dirty="0">
                <a:ea typeface="宋体" panose="02010600030101010101" pitchFamily="2" charset="-122"/>
              </a:rPr>
              <a:t>关系的描述</a:t>
            </a:r>
          </a:p>
          <a:p>
            <a:pPr>
              <a:buFont typeface="Wingdings" panose="05000000000000000000" pitchFamily="2" charset="2"/>
              <a:buChar char="l"/>
            </a:pPr>
            <a:r>
              <a:rPr lang="zh-CN" altLang="en-US" sz="2400" b="1" dirty="0">
                <a:ea typeface="宋体" panose="02010600030101010101" pitchFamily="2" charset="-122"/>
              </a:rPr>
              <a:t>关系的运算</a:t>
            </a:r>
          </a:p>
          <a:p>
            <a:pPr>
              <a:buFont typeface="Wingdings" panose="05000000000000000000" pitchFamily="2" charset="2"/>
              <a:buChar char="l"/>
            </a:pPr>
            <a:r>
              <a:rPr lang="zh-CN" altLang="en-US" sz="2400" b="1" dirty="0">
                <a:ea typeface="宋体" panose="02010600030101010101" pitchFamily="2" charset="-122"/>
              </a:rPr>
              <a:t>合成关系的关系图、关系矩阵</a:t>
            </a:r>
            <a:endParaRPr lang="en-US" altLang="zh-CN" sz="2400" b="1" dirty="0">
              <a:ea typeface="宋体" panose="02010600030101010101" pitchFamily="2" charset="-122"/>
            </a:endParaRPr>
          </a:p>
          <a:p>
            <a:pPr>
              <a:buFont typeface="Wingdings" panose="05000000000000000000" pitchFamily="2" charset="2"/>
              <a:buChar char="l"/>
            </a:pPr>
            <a:r>
              <a:rPr lang="zh-CN" altLang="en-US" sz="2400" b="1" dirty="0">
                <a:ea typeface="宋体" panose="02010600030101010101" pitchFamily="2" charset="-122"/>
              </a:rPr>
              <a:t>逆关系，逆关系的运算</a:t>
            </a:r>
            <a:endParaRPr lang="en-US" altLang="zh-CN" sz="2400" b="1" dirty="0">
              <a:ea typeface="宋体" panose="02010600030101010101" pitchFamily="2" charset="-122"/>
            </a:endParaRPr>
          </a:p>
          <a:p>
            <a:pPr>
              <a:buFont typeface="Wingdings" panose="05000000000000000000" pitchFamily="2" charset="2"/>
              <a:buChar char="l"/>
            </a:pPr>
            <a:r>
              <a:rPr lang="zh-CN" altLang="en-US" sz="2400" b="1" dirty="0">
                <a:ea typeface="宋体" panose="02010600030101010101" pitchFamily="2" charset="-122"/>
              </a:rPr>
              <a:t>关系的闭包与运算</a:t>
            </a:r>
          </a:p>
          <a:p>
            <a:pPr>
              <a:buFont typeface="Wingdings" panose="05000000000000000000" pitchFamily="2" charset="2"/>
              <a:buChar char="l"/>
            </a:pPr>
            <a:r>
              <a:rPr lang="zh-CN" altLang="en-US" sz="2400" b="1" dirty="0">
                <a:ea typeface="宋体" panose="02010600030101010101" pitchFamily="2" charset="-122"/>
              </a:rPr>
              <a:t>特殊关系：等价关系和划分，相容关系和覆盖，次序关系</a:t>
            </a:r>
            <a:r>
              <a:rPr lang="en-US" altLang="zh-CN" sz="2400" b="1" dirty="0">
                <a:ea typeface="宋体" panose="02010600030101010101" pitchFamily="2" charset="-122"/>
              </a:rPr>
              <a:t>-</a:t>
            </a:r>
            <a:r>
              <a:rPr lang="zh-CN" altLang="en-US" sz="2400" b="1" dirty="0">
                <a:ea typeface="宋体" panose="02010600030101010101" pitchFamily="2" charset="-122"/>
              </a:rPr>
              <a:t>偏序关系，拟序关系，全序关系，字母次序关系，哈斯图等。</a:t>
            </a:r>
            <a:endParaRPr lang="en-US" altLang="zh-CN" sz="2400" b="1" dirty="0">
              <a:ea typeface="宋体" panose="02010600030101010101" pitchFamily="2" charset="-122"/>
            </a:endParaRPr>
          </a:p>
          <a:p>
            <a:pPr>
              <a:buFont typeface="Wingdings" panose="05000000000000000000" pitchFamily="2" charset="2"/>
              <a:buChar char="l"/>
            </a:pPr>
            <a:r>
              <a:rPr lang="zh-CN" altLang="en-US" sz="2400" b="1" dirty="0">
                <a:ea typeface="宋体" panose="02010600030101010101" pitchFamily="2" charset="-122"/>
              </a:rPr>
              <a:t>几个概念：最大</a:t>
            </a:r>
            <a:r>
              <a:rPr lang="en-US" altLang="zh-CN" sz="2400" b="1" dirty="0">
                <a:ea typeface="宋体" panose="02010600030101010101" pitchFamily="2" charset="-122"/>
              </a:rPr>
              <a:t>/</a:t>
            </a:r>
            <a:r>
              <a:rPr lang="zh-CN" altLang="en-US" sz="2400" b="1" dirty="0">
                <a:ea typeface="宋体" panose="02010600030101010101" pitchFamily="2" charset="-122"/>
              </a:rPr>
              <a:t>小元，极大</a:t>
            </a:r>
            <a:r>
              <a:rPr lang="en-US" altLang="zh-CN" sz="2400" b="1" dirty="0">
                <a:ea typeface="宋体" panose="02010600030101010101" pitchFamily="2" charset="-122"/>
              </a:rPr>
              <a:t>/</a:t>
            </a:r>
            <a:r>
              <a:rPr lang="zh-CN" altLang="en-US" sz="2400" b="1" dirty="0">
                <a:ea typeface="宋体" panose="02010600030101010101" pitchFamily="2" charset="-122"/>
              </a:rPr>
              <a:t>小元，上下界，上下确界 </a:t>
            </a:r>
          </a:p>
        </p:txBody>
      </p:sp>
    </p:spTree>
    <p:extLst>
      <p:ext uri="{BB962C8B-B14F-4D97-AF65-F5344CB8AC3E}">
        <p14:creationId xmlns:p14="http://schemas.microsoft.com/office/powerpoint/2010/main" val="401866092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431435"/>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5 Function</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5.2 Composition of functions and its properties</a:t>
            </a:r>
          </a:p>
        </p:txBody>
      </p:sp>
    </p:spTree>
    <p:extLst>
      <p:ext uri="{BB962C8B-B14F-4D97-AF65-F5344CB8AC3E}">
        <p14:creationId xmlns:p14="http://schemas.microsoft.com/office/powerpoint/2010/main" val="335758692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21</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756364" y="127784"/>
            <a:ext cx="10892836"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Composition of functions and properties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6">
                <a:extLst>
                  <a:ext uri="{FF2B5EF4-FFF2-40B4-BE49-F238E27FC236}">
                    <a16:creationId xmlns:a16="http://schemas.microsoft.com/office/drawing/2014/main" id="{E7F9B8F9-EF0E-C31E-6017-3A390C9E062A}"/>
                  </a:ext>
                </a:extLst>
              </p:cNvPr>
              <p:cNvSpPr txBox="1">
                <a:spLocks noChangeArrowheads="1"/>
              </p:cNvSpPr>
              <p:nvPr/>
            </p:nvSpPr>
            <p:spPr bwMode="auto">
              <a:xfrm>
                <a:off x="1915344" y="1078949"/>
                <a:ext cx="9984556" cy="21852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1"/>
                    </a:solidFill>
                    <a:latin typeface="+mn-lt"/>
                  </a:rPr>
                  <a:t>Definition:</a:t>
                </a:r>
                <a:r>
                  <a:rPr lang="zh-CN" altLang="en-US" sz="2800" b="1" dirty="0">
                    <a:solidFill>
                      <a:schemeClr val="accent1"/>
                    </a:solidFill>
                    <a:latin typeface="+mn-lt"/>
                  </a:rPr>
                  <a:t> </a:t>
                </a:r>
                <a14:m>
                  <m:oMath xmlns:m="http://schemas.openxmlformats.org/officeDocument/2006/math">
                    <m:r>
                      <a:rPr lang="en-US" altLang="zh-CN" sz="2800" b="1" i="1" dirty="0"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𝑿</m:t>
                    </m:r>
                    <m:r>
                      <a:rPr lang="en-US" altLang="zh-CN" sz="2800" b="1" i="1" dirty="0">
                        <a:solidFill>
                          <a:srgbClr val="0070C0"/>
                        </a:solidFill>
                        <a:latin typeface="Cambria Math" panose="02040503050406030204" pitchFamily="18" charset="0"/>
                        <a:cs typeface="Times New Roman" panose="02020603050405020304" pitchFamily="18" charset="0"/>
                      </a:rPr>
                      <m:t>→</m:t>
                    </m:r>
                    <m:r>
                      <a:rPr lang="en-US" altLang="zh-CN" sz="2800" b="1" i="1" dirty="0">
                        <a:solidFill>
                          <a:srgbClr val="0070C0"/>
                        </a:solidFill>
                        <a:latin typeface="Cambria Math" panose="02040503050406030204" pitchFamily="18" charset="0"/>
                      </a:rPr>
                      <m:t>𝒀</m:t>
                    </m:r>
                  </m:oMath>
                </a14:m>
                <a:r>
                  <a:rPr lang="en-US" altLang="zh-CN" sz="2800" b="1" dirty="0"/>
                  <a:t>and</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𝒈</m:t>
                    </m:r>
                    <m:r>
                      <a:rPr lang="en-US" altLang="zh-CN" sz="2800" b="1" i="1" dirty="0" smtClean="0">
                        <a:solidFill>
                          <a:srgbClr val="0070C0"/>
                        </a:solidFill>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𝒀</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𝒁</m:t>
                    </m:r>
                    <m:r>
                      <a:rPr lang="en-US" altLang="zh-CN" sz="2800" b="1" i="0" dirty="0" smtClean="0">
                        <a:solidFill>
                          <a:srgbClr val="0070C0"/>
                        </a:solidFill>
                        <a:latin typeface="Cambria Math" panose="02040503050406030204" pitchFamily="18" charset="0"/>
                      </a:rPr>
                      <m:t> </m:t>
                    </m:r>
                  </m:oMath>
                </a14:m>
                <a:r>
                  <a:rPr lang="en-US" altLang="zh-CN" sz="2800" b="1" dirty="0"/>
                  <a:t>are two functions. </a:t>
                </a:r>
                <a:r>
                  <a:rPr lang="en-US" altLang="zh-CN" sz="2800" b="1" dirty="0">
                    <a:solidFill>
                      <a:srgbClr val="C00000"/>
                    </a:solidFill>
                  </a:rPr>
                  <a:t>composition relation </a:t>
                </a:r>
                <a14:m>
                  <m:oMath xmlns:m="http://schemas.openxmlformats.org/officeDocument/2006/math">
                    <m:r>
                      <a:rPr lang="en-US" altLang="zh-CN" sz="2800" b="1" i="1" dirty="0" smtClean="0">
                        <a:solidFill>
                          <a:srgbClr val="C00000"/>
                        </a:solidFill>
                        <a:latin typeface="Cambria Math" panose="02040503050406030204" pitchFamily="18" charset="0"/>
                      </a:rPr>
                      <m:t>𝒇</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𝒈</m:t>
                    </m:r>
                    <m:r>
                      <a:rPr lang="en-US" altLang="zh-CN" sz="2800" b="1" i="0" dirty="0" smtClean="0">
                        <a:solidFill>
                          <a:srgbClr val="C00000"/>
                        </a:solidFill>
                        <a:latin typeface="Cambria Math" panose="02040503050406030204" pitchFamily="18" charset="0"/>
                      </a:rPr>
                      <m:t> </m:t>
                    </m:r>
                  </m:oMath>
                </a14:m>
                <a:r>
                  <a:rPr lang="en-US" altLang="zh-CN" sz="2800" b="1" dirty="0">
                    <a:solidFill>
                      <a:schemeClr val="tx1"/>
                    </a:solidFill>
                  </a:rPr>
                  <a:t>is </a:t>
                </a:r>
                <a:r>
                  <a:rPr lang="en-US" altLang="zh-CN" sz="2800" b="1" dirty="0">
                    <a:solidFill>
                      <a:schemeClr val="tx1"/>
                    </a:solidFill>
                    <a:cs typeface="Times New Roman" panose="02020603050405020304" pitchFamily="18" charset="0"/>
                  </a:rPr>
                  <a:t>composition function of </a:t>
                </a:r>
                <a14:m>
                  <m:oMath xmlns:m="http://schemas.openxmlformats.org/officeDocument/2006/math">
                    <m:r>
                      <a:rPr lang="en-US" altLang="zh-CN" sz="2800" b="1" i="1" dirty="0" smtClean="0">
                        <a:solidFill>
                          <a:schemeClr val="tx1"/>
                        </a:solidFill>
                        <a:latin typeface="Cambria Math" panose="02040503050406030204" pitchFamily="18" charset="0"/>
                      </a:rPr>
                      <m:t>𝒇</m:t>
                    </m:r>
                  </m:oMath>
                </a14:m>
                <a:r>
                  <a:rPr lang="zh-CN" altLang="en-US" sz="2800" b="1" dirty="0">
                    <a:solidFill>
                      <a:schemeClr val="tx1"/>
                    </a:solidFill>
                  </a:rPr>
                  <a:t> </a:t>
                </a:r>
                <a14:m>
                  <m:oMath xmlns:m="http://schemas.openxmlformats.org/officeDocument/2006/math">
                    <m:r>
                      <a:rPr lang="en-US" altLang="zh-CN" sz="2800" b="1" i="0" dirty="0" smtClean="0">
                        <a:solidFill>
                          <a:schemeClr val="tx1"/>
                        </a:solidFill>
                        <a:latin typeface="Cambria Math" panose="02040503050406030204" pitchFamily="18" charset="0"/>
                      </a:rPr>
                      <m:t>𝐚𝐧𝐝</m:t>
                    </m:r>
                    <m:r>
                      <a:rPr lang="en-US" altLang="zh-CN" sz="2800" b="1" i="0" dirty="0" smtClean="0">
                        <a:solidFill>
                          <a:schemeClr val="tx1"/>
                        </a:solidFill>
                        <a:latin typeface="Cambria Math" panose="02040503050406030204" pitchFamily="18" charset="0"/>
                      </a:rPr>
                      <m:t> </m:t>
                    </m:r>
                    <m:r>
                      <a:rPr lang="en-US" altLang="zh-CN" sz="2800" b="1" i="1" dirty="0" smtClean="0">
                        <a:solidFill>
                          <a:schemeClr val="tx1"/>
                        </a:solidFill>
                        <a:latin typeface="Cambria Math" panose="02040503050406030204" pitchFamily="18" charset="0"/>
                      </a:rPr>
                      <m:t>𝒈</m:t>
                    </m:r>
                  </m:oMath>
                </a14:m>
                <a:r>
                  <a:rPr lang="en-US" altLang="zh-CN" sz="2800" b="1" dirty="0">
                    <a:solidFill>
                      <a:schemeClr val="tx1"/>
                    </a:solidFill>
                  </a:rPr>
                  <a:t>, denoted as</a:t>
                </a:r>
                <a14:m>
                  <m:oMath xmlns:m="http://schemas.openxmlformats.org/officeDocument/2006/math">
                    <m:r>
                      <a:rPr lang="en-US" altLang="zh-CN" sz="2800" b="1" i="0" dirty="0" smtClean="0">
                        <a:solidFill>
                          <a:srgbClr val="0070C0"/>
                        </a:solidFill>
                        <a:latin typeface="Cambria Math" panose="02040503050406030204" pitchFamily="18" charset="0"/>
                      </a:rPr>
                      <m:t> </m:t>
                    </m:r>
                    <m:r>
                      <a:rPr lang="en-US" altLang="zh-CN" sz="2800" b="1" i="1" dirty="0" smtClean="0">
                        <a:solidFill>
                          <a:srgbClr val="C00000"/>
                        </a:solidFill>
                        <a:latin typeface="Cambria Math" panose="02040503050406030204" pitchFamily="18" charset="0"/>
                      </a:rPr>
                      <m:t>𝒈</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𝒇</m:t>
                    </m:r>
                    <m:r>
                      <a:rPr lang="en-US" altLang="zh-CN" sz="2800" b="1" i="1" dirty="0" smtClean="0">
                        <a:latin typeface="Cambria Math" panose="02040503050406030204" pitchFamily="18" charset="0"/>
                      </a:rPr>
                      <m:t>.</m:t>
                    </m:r>
                  </m:oMath>
                </a14:m>
                <a:endParaRPr lang="en-US" altLang="zh-CN" sz="2800" b="1" dirty="0"/>
              </a:p>
              <a:p>
                <a:pPr eaLnBrk="1" hangingPunct="1"/>
                <a:endParaRPr lang="en-US" altLang="zh-CN" sz="2800" b="1" dirty="0"/>
              </a:p>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C00000"/>
                          </a:solidFill>
                          <a:latin typeface="Cambria Math" panose="02040503050406030204" pitchFamily="18" charset="0"/>
                        </a:rPr>
                        <m:t>𝒈</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𝒇</m:t>
                      </m:r>
                      <m:r>
                        <a:rPr lang="en-US" altLang="zh-CN" sz="2400" b="1" i="1" smtClean="0">
                          <a:solidFill>
                            <a:srgbClr val="C00000"/>
                          </a:solidFill>
                          <a:latin typeface="Cambria Math" panose="02040503050406030204" pitchFamily="18" charset="0"/>
                          <a:ea typeface="Cambria Math" panose="02040503050406030204" pitchFamily="18" charset="0"/>
                        </a:rPr>
                        <m:t>=</m:t>
                      </m:r>
                      <m:d>
                        <m:dPr>
                          <m:begChr m:val="{"/>
                          <m:endChr m:val="}"/>
                          <m:ctrlPr>
                            <a:rPr lang="en-US" altLang="zh-CN" sz="2400" b="1" i="1" smtClean="0">
                              <a:solidFill>
                                <a:srgbClr val="C00000"/>
                              </a:solidFill>
                              <a:latin typeface="Cambria Math" panose="02040503050406030204" pitchFamily="18" charset="0"/>
                              <a:ea typeface="Cambria Math" panose="02040503050406030204" pitchFamily="18" charset="0"/>
                            </a:rPr>
                          </m:ctrlPr>
                        </m:dPr>
                        <m:e>
                          <m:d>
                            <m:dPr>
                              <m:begChr m:val="⟨"/>
                              <m:endChr m:val="⟩"/>
                              <m:ctrlPr>
                                <a:rPr lang="en-US" altLang="zh-CN" sz="2400" b="1" i="1" smtClean="0">
                                  <a:solidFill>
                                    <a:srgbClr val="C00000"/>
                                  </a:solidFill>
                                  <a:latin typeface="Cambria Math" panose="02040503050406030204" pitchFamily="18" charset="0"/>
                                  <a:ea typeface="Cambria Math" panose="02040503050406030204" pitchFamily="18" charset="0"/>
                                </a:rPr>
                              </m:ctrlPr>
                            </m:dPr>
                            <m:e>
                              <m:r>
                                <a:rPr lang="en-US" altLang="zh-CN" sz="2400" b="1" i="1" smtClean="0">
                                  <a:solidFill>
                                    <a:srgbClr val="C00000"/>
                                  </a:solidFill>
                                  <a:latin typeface="Cambria Math" panose="02040503050406030204" pitchFamily="18" charset="0"/>
                                  <a:ea typeface="Cambria Math" panose="02040503050406030204" pitchFamily="18" charset="0"/>
                                </a:rPr>
                                <m:t>𝒙</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𝒛</m:t>
                              </m:r>
                            </m:e>
                          </m:d>
                        </m:e>
                        <m:e>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𝒙</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𝑿</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𝒛</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𝒁</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𝒚</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𝒚</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𝒀</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𝒚</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𝒇</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𝒙</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𝒛</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𝒈</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𝒚</m:t>
                          </m:r>
                          <m:r>
                            <a:rPr lang="en-US" altLang="zh-CN" sz="2400" b="1" i="1" smtClean="0">
                              <a:solidFill>
                                <a:srgbClr val="C00000"/>
                              </a:solidFill>
                              <a:latin typeface="Cambria Math" panose="02040503050406030204" pitchFamily="18" charset="0"/>
                              <a:ea typeface="Cambria Math" panose="02040503050406030204" pitchFamily="18" charset="0"/>
                            </a:rPr>
                            <m:t>))</m:t>
                          </m:r>
                        </m:e>
                      </m:d>
                    </m:oMath>
                  </m:oMathPara>
                </a14:m>
                <a:endParaRPr lang="zh-CN" altLang="en-US" sz="2400" b="1" dirty="0">
                  <a:solidFill>
                    <a:srgbClr val="C00000"/>
                  </a:solidFill>
                </a:endParaRPr>
              </a:p>
            </p:txBody>
          </p:sp>
        </mc:Choice>
        <mc:Fallback xmlns="">
          <p:sp>
            <p:nvSpPr>
              <p:cNvPr id="12" name="Text Box 6">
                <a:extLst>
                  <a:ext uri="{FF2B5EF4-FFF2-40B4-BE49-F238E27FC236}">
                    <a16:creationId xmlns:a16="http://schemas.microsoft.com/office/drawing/2014/main" id="{E7F9B8F9-EF0E-C31E-6017-3A390C9E062A}"/>
                  </a:ext>
                </a:extLst>
              </p:cNvPr>
              <p:cNvSpPr txBox="1">
                <a:spLocks noRot="1" noChangeAspect="1" noMove="1" noResize="1" noEditPoints="1" noAdjustHandles="1" noChangeArrowheads="1" noChangeShapeType="1" noTextEdit="1"/>
              </p:cNvSpPr>
              <p:nvPr/>
            </p:nvSpPr>
            <p:spPr bwMode="auto">
              <a:xfrm>
                <a:off x="1915344" y="1078949"/>
                <a:ext cx="9984556" cy="2185214"/>
              </a:xfrm>
              <a:prstGeom prst="rect">
                <a:avLst/>
              </a:prstGeom>
              <a:blipFill>
                <a:blip r:embed="rId3"/>
                <a:stretch>
                  <a:fillRect l="-1221" t="-3352" b="-33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9">
                <a:extLst>
                  <a:ext uri="{FF2B5EF4-FFF2-40B4-BE49-F238E27FC236}">
                    <a16:creationId xmlns:a16="http://schemas.microsoft.com/office/drawing/2014/main" id="{4944D553-1D51-10AF-0484-12CDD33EBF8A}"/>
                  </a:ext>
                </a:extLst>
              </p:cNvPr>
              <p:cNvSpPr txBox="1">
                <a:spLocks noChangeArrowheads="1"/>
              </p:cNvSpPr>
              <p:nvPr/>
            </p:nvSpPr>
            <p:spPr bwMode="auto">
              <a:xfrm>
                <a:off x="1915344" y="3593838"/>
                <a:ext cx="10162356"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dirty="0">
                    <a:solidFill>
                      <a:schemeClr val="accent1"/>
                    </a:solidFill>
                  </a:rPr>
                  <a:t>Note</a:t>
                </a:r>
                <a:r>
                  <a:rPr lang="en-US" altLang="zh-CN" sz="2800" b="1" dirty="0">
                    <a:solidFill>
                      <a:schemeClr val="accent1"/>
                    </a:solidFill>
                  </a:rPr>
                  <a:t>: </a:t>
                </a:r>
                <a:r>
                  <a:rPr lang="en-US" altLang="zh-CN" sz="2800" b="1" dirty="0">
                    <a:solidFill>
                      <a:srgbClr val="0070C0"/>
                    </a:solidFill>
                    <a:cs typeface="Times New Roman" panose="02020603050405020304" pitchFamily="18" charset="0"/>
                  </a:rPr>
                  <a:t>composition </a:t>
                </a:r>
                <a:r>
                  <a:rPr lang="en-US" altLang="zh-CN" sz="2800" b="1" i="1" u="sng" dirty="0">
                    <a:solidFill>
                      <a:srgbClr val="0070C0"/>
                    </a:solidFill>
                    <a:cs typeface="Times New Roman" panose="02020603050405020304" pitchFamily="18" charset="0"/>
                  </a:rPr>
                  <a:t>function</a:t>
                </a:r>
                <a:r>
                  <a:rPr lang="en-US" altLang="zh-CN" sz="2800" b="1" dirty="0">
                    <a:solidFill>
                      <a:srgbClr val="0070C0"/>
                    </a:solidFill>
                    <a:cs typeface="Times New Roman" panose="02020603050405020304" pitchFamily="18" charset="0"/>
                  </a:rPr>
                  <a:t> </a:t>
                </a:r>
                <a14:m>
                  <m:oMath xmlns:m="http://schemas.openxmlformats.org/officeDocument/2006/math">
                    <m:r>
                      <a:rPr lang="en-US" altLang="zh-CN" sz="2800" b="1" i="1" dirty="0" smtClean="0">
                        <a:solidFill>
                          <a:srgbClr val="0070C0"/>
                        </a:solidFill>
                        <a:latin typeface="Cambria Math" panose="02040503050406030204" pitchFamily="18" charset="0"/>
                      </a:rPr>
                      <m:t>𝒈</m:t>
                    </m:r>
                    <m:r>
                      <a:rPr lang="en-US" altLang="zh-CN" sz="2800" b="1" i="1" dirty="0" err="1">
                        <a:solidFill>
                          <a:srgbClr val="0070C0"/>
                        </a:solidFill>
                        <a:latin typeface="Cambria Math" panose="02040503050406030204" pitchFamily="18" charset="0"/>
                        <a:cs typeface="Times New Roman" panose="02020603050405020304" pitchFamily="18" charset="0"/>
                      </a:rPr>
                      <m:t>◦</m:t>
                    </m:r>
                    <m:r>
                      <a:rPr lang="en-US" altLang="zh-CN" sz="2800" b="1" i="1" dirty="0" err="1">
                        <a:solidFill>
                          <a:srgbClr val="0070C0"/>
                        </a:solidFill>
                        <a:latin typeface="Cambria Math" panose="02040503050406030204" pitchFamily="18" charset="0"/>
                      </a:rPr>
                      <m:t>𝒇</m:t>
                    </m:r>
                  </m:oMath>
                </a14:m>
                <a:r>
                  <a:rPr lang="en-US" altLang="zh-CN" sz="2800" b="1" dirty="0">
                    <a:solidFill>
                      <a:srgbClr val="0070C0"/>
                    </a:solidFill>
                  </a:rPr>
                  <a:t> </a:t>
                </a:r>
                <a:r>
                  <a:rPr lang="en-US" altLang="zh-CN" sz="2800" b="1" dirty="0">
                    <a:solidFill>
                      <a:schemeClr val="tx1"/>
                    </a:solidFill>
                  </a:rPr>
                  <a:t>and </a:t>
                </a:r>
                <a:r>
                  <a:rPr lang="en-US" altLang="zh-CN" sz="2800" b="1" dirty="0">
                    <a:solidFill>
                      <a:srgbClr val="0070C0"/>
                    </a:solidFill>
                  </a:rPr>
                  <a:t>composition </a:t>
                </a:r>
                <a:r>
                  <a:rPr lang="en-US" altLang="zh-CN" sz="2800" b="1" i="1" u="sng" dirty="0">
                    <a:solidFill>
                      <a:srgbClr val="0070C0"/>
                    </a:solidFill>
                  </a:rPr>
                  <a:t>relation</a:t>
                </a:r>
                <a:r>
                  <a:rPr lang="en-US" altLang="zh-CN" sz="2800" b="1" dirty="0">
                    <a:solidFill>
                      <a:srgbClr val="0070C0"/>
                    </a:solidFill>
                  </a:rPr>
                  <a:t> </a:t>
                </a:r>
                <a14:m>
                  <m:oMath xmlns:m="http://schemas.openxmlformats.org/officeDocument/2006/math">
                    <m:r>
                      <a:rPr lang="en-US" altLang="zh-CN" sz="2800" b="1" i="1" dirty="0"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𝒈</m:t>
                    </m:r>
                  </m:oMath>
                </a14:m>
                <a:r>
                  <a:rPr lang="en-US" altLang="zh-CN" sz="2800" b="1" dirty="0">
                    <a:solidFill>
                      <a:schemeClr val="tx1"/>
                    </a:solidFill>
                  </a:rPr>
                  <a:t> are actually </a:t>
                </a:r>
                <a:r>
                  <a:rPr lang="en-US" altLang="zh-CN" sz="2800" b="1" dirty="0">
                    <a:solidFill>
                      <a:schemeClr val="accent1"/>
                    </a:solidFill>
                  </a:rPr>
                  <a:t>the same set</a:t>
                </a:r>
                <a:r>
                  <a:rPr lang="en-US" altLang="zh-CN" sz="2800" b="1" dirty="0"/>
                  <a:t>. This difference in representation is for convenience: </a:t>
                </a:r>
              </a:p>
              <a:p>
                <a:pPr marL="457200" indent="-457200" eaLnBrk="1" hangingPunct="1">
                  <a:buFont typeface="Wingdings" panose="05000000000000000000" pitchFamily="2" charset="2"/>
                  <a:buChar char="Ø"/>
                </a:pPr>
                <a:r>
                  <a:rPr lang="en-US" altLang="zh-CN" sz="2800" b="1" dirty="0"/>
                  <a:t>For </a:t>
                </a:r>
                <a:r>
                  <a:rPr lang="en-US" altLang="zh-CN" sz="2800" b="1" dirty="0">
                    <a:cs typeface="Times New Roman" panose="02020603050405020304" pitchFamily="18" charset="0"/>
                  </a:rPr>
                  <a:t>composition function </a:t>
                </a:r>
                <a14:m>
                  <m:oMath xmlns:m="http://schemas.openxmlformats.org/officeDocument/2006/math">
                    <m:r>
                      <a:rPr lang="en-US" altLang="zh-CN" sz="2800" b="1" i="1" dirty="0" smtClean="0">
                        <a:solidFill>
                          <a:srgbClr val="0070C0"/>
                        </a:solidFill>
                        <a:latin typeface="Cambria Math" panose="02040503050406030204" pitchFamily="18" charset="0"/>
                      </a:rPr>
                      <m:t>𝒈</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𝒇</m:t>
                    </m:r>
                  </m:oMath>
                </a14:m>
                <a:r>
                  <a:rPr lang="en-US" altLang="zh-CN" sz="2800" b="1" dirty="0"/>
                  <a:t>, when </a:t>
                </a:r>
              </a:p>
              <a:p>
                <a:pPr eaLnBrk="1" hangingPunct="1"/>
                <a:r>
                  <a:rPr lang="en-US" altLang="zh-CN" sz="2800" b="1" dirty="0"/>
                  <a:t>      </a:t>
                </a:r>
                <a14:m>
                  <m:oMath xmlns:m="http://schemas.openxmlformats.org/officeDocument/2006/math">
                    <m:r>
                      <a:rPr lang="en-US" altLang="zh-CN" sz="2800" b="1" i="1" dirty="0" smtClean="0">
                        <a:solidFill>
                          <a:srgbClr val="0070C0"/>
                        </a:solidFill>
                        <a:latin typeface="Cambria Math" panose="02040503050406030204" pitchFamily="18" charset="0"/>
                      </a:rPr>
                      <m:t>𝒛</m:t>
                    </m:r>
                    <m:r>
                      <a:rPr lang="en-US" altLang="zh-CN" sz="2800" b="1" i="1" dirty="0" smtClean="0">
                        <a:solidFill>
                          <a:srgbClr val="0070C0"/>
                        </a:solidFill>
                        <a:latin typeface="Cambria Math" panose="02040503050406030204" pitchFamily="18" charset="0"/>
                      </a:rPr>
                      <m:t>=(</m:t>
                    </m:r>
                    <m:r>
                      <a:rPr lang="en-US" altLang="zh-CN" sz="2800" b="1" i="1" dirty="0" err="1" smtClean="0">
                        <a:solidFill>
                          <a:srgbClr val="0070C0"/>
                        </a:solidFill>
                        <a:latin typeface="Cambria Math" panose="02040503050406030204" pitchFamily="18" charset="0"/>
                      </a:rPr>
                      <m:t>𝒈</m:t>
                    </m:r>
                    <m:r>
                      <a:rPr lang="en-US" altLang="zh-CN" sz="2800" b="1" i="1" dirty="0" err="1" smtClean="0">
                        <a:solidFill>
                          <a:srgbClr val="0070C0"/>
                        </a:solidFill>
                        <a:latin typeface="Cambria Math" panose="02040503050406030204" pitchFamily="18" charset="0"/>
                      </a:rPr>
                      <m:t>◦</m:t>
                    </m:r>
                    <m:r>
                      <a:rPr lang="en-US" altLang="zh-CN" sz="2800" b="1" i="1" dirty="0" err="1"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𝒙</m:t>
                    </m:r>
                    <m:r>
                      <a:rPr lang="en-US" altLang="zh-CN" sz="2800" b="1" i="1" dirty="0" smtClean="0">
                        <a:solidFill>
                          <a:srgbClr val="0070C0"/>
                        </a:solidFill>
                        <a:latin typeface="Cambria Math" panose="02040503050406030204" pitchFamily="18" charset="0"/>
                      </a:rPr>
                      <m:t>)</m:t>
                    </m:r>
                  </m:oMath>
                </a14:m>
                <a:r>
                  <a:rPr lang="en-US" altLang="zh-CN" sz="2800" b="1" dirty="0">
                    <a:solidFill>
                      <a:srgbClr val="0070C0"/>
                    </a:solidFill>
                  </a:rPr>
                  <a:t>,  </a:t>
                </a:r>
                <a:r>
                  <a:rPr lang="en-US" altLang="zh-CN" sz="2800" b="1" dirty="0"/>
                  <a:t>there </a:t>
                </a:r>
                <a:r>
                  <a:rPr lang="en-US" altLang="zh-CN" sz="2800" b="1" dirty="0">
                    <a:solidFill>
                      <a:srgbClr val="C00000"/>
                    </a:solidFill>
                  </a:rPr>
                  <a:t>is </a:t>
                </a:r>
                <a14:m>
                  <m:oMath xmlns:m="http://schemas.openxmlformats.org/officeDocument/2006/math">
                    <m:r>
                      <a:rPr lang="en-US" altLang="zh-CN" sz="2800" b="1" i="1" dirty="0" smtClean="0">
                        <a:solidFill>
                          <a:srgbClr val="C00000"/>
                        </a:solidFill>
                        <a:latin typeface="Cambria Math" panose="02040503050406030204" pitchFamily="18" charset="0"/>
                      </a:rPr>
                      <m:t>𝒛</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𝒈</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𝒇</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𝒙</m:t>
                    </m:r>
                    <m:r>
                      <a:rPr lang="en-US" altLang="zh-CN" sz="2800" b="1" i="1" dirty="0" smtClean="0">
                        <a:solidFill>
                          <a:srgbClr val="C00000"/>
                        </a:solidFill>
                        <a:latin typeface="Cambria Math" panose="02040503050406030204" pitchFamily="18" charset="0"/>
                      </a:rPr>
                      <m:t>))</m:t>
                    </m:r>
                  </m:oMath>
                </a14:m>
                <a:r>
                  <a:rPr lang="en-US" altLang="zh-CN" sz="2800" b="1" dirty="0">
                    <a:solidFill>
                      <a:srgbClr val="C00000"/>
                    </a:solidFill>
                  </a:rPr>
                  <a:t> </a:t>
                </a:r>
                <a:r>
                  <a:rPr lang="en-US" altLang="zh-CN" sz="2800" b="1" dirty="0"/>
                  <a:t>.</a:t>
                </a:r>
              </a:p>
            </p:txBody>
          </p:sp>
        </mc:Choice>
        <mc:Fallback xmlns="">
          <p:sp>
            <p:nvSpPr>
              <p:cNvPr id="13" name="Text Box 9">
                <a:extLst>
                  <a:ext uri="{FF2B5EF4-FFF2-40B4-BE49-F238E27FC236}">
                    <a16:creationId xmlns:a16="http://schemas.microsoft.com/office/drawing/2014/main" id="{4944D553-1D51-10AF-0484-12CDD33EBF8A}"/>
                  </a:ext>
                </a:extLst>
              </p:cNvPr>
              <p:cNvSpPr txBox="1">
                <a:spLocks noRot="1" noChangeAspect="1" noMove="1" noResize="1" noEditPoints="1" noAdjustHandles="1" noChangeArrowheads="1" noChangeShapeType="1" noTextEdit="1"/>
              </p:cNvSpPr>
              <p:nvPr/>
            </p:nvSpPr>
            <p:spPr bwMode="auto">
              <a:xfrm>
                <a:off x="1915344" y="3593838"/>
                <a:ext cx="10162356" cy="2246769"/>
              </a:xfrm>
              <a:prstGeom prst="rect">
                <a:avLst/>
              </a:prstGeom>
              <a:blipFill>
                <a:blip r:embed="rId4"/>
                <a:stretch>
                  <a:fillRect l="-1200" t="-2989" b="-67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8495A9B1-7F8F-BBFE-2678-60C233D880B4}"/>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合成函数</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57969771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22</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Composition of functions and properties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4">
                <a:extLst>
                  <a:ext uri="{FF2B5EF4-FFF2-40B4-BE49-F238E27FC236}">
                    <a16:creationId xmlns:a16="http://schemas.microsoft.com/office/drawing/2014/main" id="{F208EC9C-C8DE-FDD9-1BC0-7FE84BB9651F}"/>
                  </a:ext>
                </a:extLst>
              </p:cNvPr>
              <p:cNvSpPr txBox="1">
                <a:spLocks noChangeArrowheads="1"/>
              </p:cNvSpPr>
              <p:nvPr/>
            </p:nvSpPr>
            <p:spPr bwMode="auto">
              <a:xfrm>
                <a:off x="1832416" y="1166788"/>
                <a:ext cx="10194483" cy="22077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ts val="600"/>
                  </a:spcBef>
                  <a:buFont typeface="Wingdings" panose="05000000000000000000" pitchFamily="2" charset="2"/>
                  <a:buChar char="l"/>
                </a:pPr>
                <a:r>
                  <a:rPr lang="en-US" altLang="zh-CN" sz="2600" b="1" dirty="0"/>
                  <a:t>The </a:t>
                </a:r>
                <a:r>
                  <a:rPr lang="en-US" altLang="zh-CN" sz="2600" b="1" dirty="0">
                    <a:solidFill>
                      <a:srgbClr val="C00000"/>
                    </a:solidFill>
                  </a:rPr>
                  <a:t>range</a:t>
                </a:r>
                <a:r>
                  <a:rPr lang="en-US" altLang="zh-CN" sz="2600" b="1" dirty="0"/>
                  <a:t> of the function </a:t>
                </a:r>
                <a:r>
                  <a:rPr lang="en-US" altLang="zh-CN" sz="2600" b="1" i="1" dirty="0">
                    <a:solidFill>
                      <a:srgbClr val="C00000"/>
                    </a:solidFill>
                  </a:rPr>
                  <a:t>f</a:t>
                </a:r>
                <a:r>
                  <a:rPr lang="en-US" altLang="zh-CN" sz="2600" b="1" dirty="0">
                    <a:solidFill>
                      <a:srgbClr val="C00000"/>
                    </a:solidFill>
                  </a:rPr>
                  <a:t> </a:t>
                </a:r>
                <a:r>
                  <a:rPr lang="en-US" altLang="zh-CN" sz="2600" b="1" dirty="0"/>
                  <a:t>is a </a:t>
                </a:r>
                <a:r>
                  <a:rPr lang="en-US" altLang="zh-CN" sz="2600" b="1" dirty="0">
                    <a:solidFill>
                      <a:srgbClr val="C00000"/>
                    </a:solidFill>
                  </a:rPr>
                  <a:t>subset</a:t>
                </a:r>
                <a:r>
                  <a:rPr lang="en-US" altLang="zh-CN" sz="2600" b="1" dirty="0"/>
                  <a:t> of the field </a:t>
                </a:r>
                <a:r>
                  <a:rPr lang="en-US" altLang="zh-CN" sz="2600" b="1" i="1" dirty="0"/>
                  <a:t>Y</a:t>
                </a:r>
                <a:r>
                  <a:rPr lang="en-US" altLang="zh-CN" sz="2600" b="1" dirty="0"/>
                  <a:t>, which is the </a:t>
                </a:r>
                <a:r>
                  <a:rPr lang="en-US" altLang="zh-CN" sz="2600" b="1" dirty="0">
                    <a:solidFill>
                      <a:srgbClr val="C00000"/>
                    </a:solidFill>
                  </a:rPr>
                  <a:t>domain </a:t>
                </a:r>
                <a:r>
                  <a:rPr lang="en-US" altLang="zh-CN" sz="2600" b="1" dirty="0"/>
                  <a:t>of function </a:t>
                </a:r>
                <a:r>
                  <a:rPr lang="en-US" altLang="zh-CN" sz="2600" b="1" i="1" dirty="0">
                    <a:solidFill>
                      <a:srgbClr val="C00000"/>
                    </a:solidFill>
                  </a:rPr>
                  <a:t>g</a:t>
                </a:r>
                <a:r>
                  <a:rPr lang="en-US" altLang="zh-CN" sz="2600" b="1" dirty="0"/>
                  <a:t> , i.e. </a:t>
                </a:r>
                <a14:m>
                  <m:oMath xmlns:m="http://schemas.openxmlformats.org/officeDocument/2006/math">
                    <m:r>
                      <a:rPr lang="en-US" altLang="zh-CN" sz="2600" b="1" i="1" dirty="0" smtClean="0">
                        <a:solidFill>
                          <a:srgbClr val="0070C0"/>
                        </a:solidFill>
                        <a:latin typeface="Cambria Math" panose="02040503050406030204" pitchFamily="18" charset="0"/>
                      </a:rPr>
                      <m:t>𝑹</m:t>
                    </m:r>
                    <m:r>
                      <a:rPr lang="en-US" altLang="zh-CN" sz="2600" b="1" i="1" baseline="-25000" dirty="0" err="1">
                        <a:solidFill>
                          <a:srgbClr val="0070C0"/>
                        </a:solidFill>
                        <a:latin typeface="Cambria Math" panose="02040503050406030204" pitchFamily="18" charset="0"/>
                      </a:rPr>
                      <m:t>𝒇</m:t>
                    </m:r>
                    <m:r>
                      <a:rPr lang="en-US" altLang="zh-CN" sz="2600" b="1" i="1" baseline="-25000" dirty="0">
                        <a:solidFill>
                          <a:srgbClr val="0070C0"/>
                        </a:solidFill>
                        <a:latin typeface="Cambria Math" panose="02040503050406030204" pitchFamily="18" charset="0"/>
                      </a:rPr>
                      <m:t> </m:t>
                    </m:r>
                    <m:r>
                      <a:rPr lang="en-US" altLang="zh-CN" sz="2600" b="1" i="1" dirty="0">
                        <a:solidFill>
                          <a:srgbClr val="0070C0"/>
                        </a:solidFill>
                        <a:latin typeface="Cambria Math" panose="02040503050406030204" pitchFamily="18" charset="0"/>
                        <a:sym typeface="Symbol" panose="05050102010706020507" pitchFamily="18" charset="2"/>
                      </a:rPr>
                      <m:t></m:t>
                    </m:r>
                    <m:r>
                      <a:rPr lang="en-US" altLang="zh-CN" sz="2600" b="1" i="1" dirty="0">
                        <a:solidFill>
                          <a:srgbClr val="0070C0"/>
                        </a:solidFill>
                        <a:latin typeface="Cambria Math" panose="02040503050406030204" pitchFamily="18" charset="0"/>
                      </a:rPr>
                      <m:t> </m:t>
                    </m:r>
                    <m:r>
                      <a:rPr lang="en-US" altLang="zh-CN" sz="2600" b="1" i="1" dirty="0">
                        <a:solidFill>
                          <a:srgbClr val="0070C0"/>
                        </a:solidFill>
                        <a:latin typeface="Cambria Math" panose="02040503050406030204" pitchFamily="18" charset="0"/>
                      </a:rPr>
                      <m:t>𝑫𝒈</m:t>
                    </m:r>
                    <m:r>
                      <a:rPr lang="en-US" altLang="zh-CN" sz="2600" b="1" i="1" dirty="0">
                        <a:solidFill>
                          <a:srgbClr val="0070C0"/>
                        </a:solidFill>
                        <a:latin typeface="Cambria Math" panose="02040503050406030204" pitchFamily="18" charset="0"/>
                      </a:rPr>
                      <m:t> </m:t>
                    </m:r>
                  </m:oMath>
                </a14:m>
                <a:r>
                  <a:rPr lang="en-US" altLang="zh-CN" sz="2600" b="1" dirty="0"/>
                  <a:t>.</a:t>
                </a:r>
              </a:p>
              <a:p>
                <a:pPr marL="457200" indent="-457200" eaLnBrk="1" hangingPunct="1">
                  <a:spcBef>
                    <a:spcPts val="600"/>
                  </a:spcBef>
                  <a:buFont typeface="Wingdings" panose="05000000000000000000" pitchFamily="2" charset="2"/>
                  <a:buChar char="l"/>
                </a:pPr>
                <a:r>
                  <a:rPr lang="en-US" altLang="zh-CN" sz="2600" b="1" dirty="0"/>
                  <a:t> Condition </a:t>
                </a:r>
                <a14:m>
                  <m:oMath xmlns:m="http://schemas.openxmlformats.org/officeDocument/2006/math">
                    <m:r>
                      <a:rPr lang="en-US" altLang="zh-CN" sz="2600" b="1" i="1" dirty="0" smtClean="0">
                        <a:solidFill>
                          <a:srgbClr val="0070C0"/>
                        </a:solidFill>
                        <a:latin typeface="Cambria Math" panose="02040503050406030204" pitchFamily="18" charset="0"/>
                      </a:rPr>
                      <m:t>𝑹</m:t>
                    </m:r>
                    <m:r>
                      <a:rPr lang="en-US" altLang="zh-CN" sz="2600" b="1" i="1" baseline="-25000" dirty="0" err="1">
                        <a:solidFill>
                          <a:srgbClr val="0070C0"/>
                        </a:solidFill>
                        <a:latin typeface="Cambria Math" panose="02040503050406030204" pitchFamily="18" charset="0"/>
                      </a:rPr>
                      <m:t>𝒇</m:t>
                    </m:r>
                    <m:r>
                      <a:rPr lang="en-US" altLang="zh-CN" sz="2600" b="1" i="1" baseline="-25000" dirty="0">
                        <a:solidFill>
                          <a:srgbClr val="0070C0"/>
                        </a:solidFill>
                        <a:latin typeface="Cambria Math" panose="02040503050406030204" pitchFamily="18" charset="0"/>
                      </a:rPr>
                      <m:t> </m:t>
                    </m:r>
                    <m:r>
                      <a:rPr lang="en-US" altLang="zh-CN" sz="2600" b="1" i="1" dirty="0">
                        <a:solidFill>
                          <a:srgbClr val="0070C0"/>
                        </a:solidFill>
                        <a:latin typeface="Cambria Math" panose="02040503050406030204" pitchFamily="18" charset="0"/>
                        <a:sym typeface="Symbol" panose="05050102010706020507" pitchFamily="18" charset="2"/>
                      </a:rPr>
                      <m:t></m:t>
                    </m:r>
                    <m:sSub>
                      <m:sSubPr>
                        <m:ctrlPr>
                          <a:rPr lang="en-US" altLang="zh-CN" sz="2600" b="1" i="1" dirty="0" smtClean="0">
                            <a:solidFill>
                              <a:srgbClr val="0070C0"/>
                            </a:solidFill>
                            <a:latin typeface="Cambria Math" panose="02040503050406030204" pitchFamily="18" charset="0"/>
                            <a:sym typeface="Symbol" panose="05050102010706020507" pitchFamily="18" charset="2"/>
                          </a:rPr>
                        </m:ctrlPr>
                      </m:sSubPr>
                      <m:e>
                        <m:r>
                          <a:rPr lang="en-US" altLang="zh-CN" sz="2600" b="1" i="1" dirty="0" smtClean="0">
                            <a:solidFill>
                              <a:srgbClr val="0070C0"/>
                            </a:solidFill>
                            <a:latin typeface="Cambria Math" panose="02040503050406030204" pitchFamily="18" charset="0"/>
                            <a:sym typeface="Symbol" panose="05050102010706020507" pitchFamily="18" charset="2"/>
                          </a:rPr>
                          <m:t>𝑫</m:t>
                        </m:r>
                      </m:e>
                      <m:sub>
                        <m:r>
                          <a:rPr lang="en-US" altLang="zh-CN" sz="2600" b="1" i="1" dirty="0" smtClean="0">
                            <a:solidFill>
                              <a:srgbClr val="0070C0"/>
                            </a:solidFill>
                            <a:latin typeface="Cambria Math" panose="02040503050406030204" pitchFamily="18" charset="0"/>
                            <a:sym typeface="Symbol" panose="05050102010706020507" pitchFamily="18" charset="2"/>
                          </a:rPr>
                          <m:t>𝒈</m:t>
                        </m:r>
                      </m:sub>
                    </m:sSub>
                  </m:oMath>
                </a14:m>
                <a:r>
                  <a:rPr lang="en-US" altLang="zh-CN" sz="2600" b="1" dirty="0">
                    <a:solidFill>
                      <a:srgbClr val="0070C0"/>
                    </a:solidFill>
                  </a:rPr>
                  <a:t> </a:t>
                </a:r>
                <a:r>
                  <a:rPr lang="en-US" altLang="zh-CN" sz="2600" b="1" dirty="0"/>
                  <a:t>can ensure that the </a:t>
                </a:r>
                <a:r>
                  <a:rPr lang="en-US" altLang="zh-CN" sz="2600" b="1" dirty="0">
                    <a:cs typeface="Times New Roman" panose="02020603050405020304" pitchFamily="18" charset="0"/>
                  </a:rPr>
                  <a:t>composition </a:t>
                </a:r>
                <a:r>
                  <a:rPr lang="en-US" altLang="zh-CN" sz="2600" b="1" dirty="0">
                    <a:solidFill>
                      <a:srgbClr val="C00000"/>
                    </a:solidFill>
                  </a:rPr>
                  <a:t>function </a:t>
                </a:r>
                <a14:m>
                  <m:oMath xmlns:m="http://schemas.openxmlformats.org/officeDocument/2006/math">
                    <m:r>
                      <a:rPr lang="en-US" altLang="zh-CN" sz="2600" b="1" i="1" dirty="0" smtClean="0">
                        <a:solidFill>
                          <a:srgbClr val="C00000"/>
                        </a:solidFill>
                        <a:latin typeface="Cambria Math" panose="02040503050406030204" pitchFamily="18" charset="0"/>
                      </a:rPr>
                      <m:t>𝒈</m:t>
                    </m:r>
                    <m:r>
                      <a:rPr lang="en-US" altLang="zh-CN" sz="2600" b="1" i="1" dirty="0" err="1">
                        <a:solidFill>
                          <a:srgbClr val="C00000"/>
                        </a:solidFill>
                        <a:latin typeface="Cambria Math" panose="02040503050406030204" pitchFamily="18" charset="0"/>
                        <a:cs typeface="Times New Roman" panose="02020603050405020304" pitchFamily="18" charset="0"/>
                      </a:rPr>
                      <m:t>◦</m:t>
                    </m:r>
                    <m:r>
                      <a:rPr lang="en-US" altLang="zh-CN" sz="2600" b="1" i="1" dirty="0" err="1">
                        <a:solidFill>
                          <a:srgbClr val="C00000"/>
                        </a:solidFill>
                        <a:latin typeface="Cambria Math" panose="02040503050406030204" pitchFamily="18" charset="0"/>
                      </a:rPr>
                      <m:t>𝒇</m:t>
                    </m:r>
                  </m:oMath>
                </a14:m>
                <a:r>
                  <a:rPr lang="en-US" altLang="zh-CN" sz="2600" b="1" dirty="0">
                    <a:solidFill>
                      <a:srgbClr val="C00000"/>
                    </a:solidFill>
                  </a:rPr>
                  <a:t> is non-empty</a:t>
                </a:r>
                <a:r>
                  <a:rPr lang="en-US" altLang="zh-CN" sz="2600" b="1" dirty="0"/>
                  <a:t>. Otherwise, </a:t>
                </a:r>
                <a14:m>
                  <m:oMath xmlns:m="http://schemas.openxmlformats.org/officeDocument/2006/math">
                    <m:r>
                      <a:rPr lang="en-US" altLang="zh-CN" sz="2600" b="1" i="1" dirty="0" smtClean="0">
                        <a:latin typeface="Cambria Math" panose="02040503050406030204" pitchFamily="18" charset="0"/>
                      </a:rPr>
                      <m:t>𝒈</m:t>
                    </m:r>
                    <m:r>
                      <a:rPr lang="en-US" altLang="zh-CN" sz="2600" b="1" i="1" dirty="0" smtClean="0">
                        <a:latin typeface="Cambria Math" panose="02040503050406030204" pitchFamily="18" charset="0"/>
                      </a:rPr>
                      <m:t>◦</m:t>
                    </m:r>
                    <m:r>
                      <a:rPr lang="en-US" altLang="zh-CN" sz="2600" b="1" i="1" dirty="0" smtClean="0">
                        <a:latin typeface="Cambria Math" panose="02040503050406030204" pitchFamily="18" charset="0"/>
                      </a:rPr>
                      <m:t>𝒇</m:t>
                    </m:r>
                    <m:r>
                      <a:rPr lang="en-US" altLang="zh-CN" sz="2600" b="1" i="0" dirty="0" smtClean="0">
                        <a:latin typeface="Cambria Math" panose="02040503050406030204" pitchFamily="18" charset="0"/>
                      </a:rPr>
                      <m:t> </m:t>
                    </m:r>
                  </m:oMath>
                </a14:m>
                <a:r>
                  <a:rPr lang="en-US" altLang="zh-CN" sz="2600" b="1" dirty="0"/>
                  <a:t>is empty. </a:t>
                </a:r>
                <a14:m>
                  <m:oMath xmlns:m="http://schemas.openxmlformats.org/officeDocument/2006/math">
                    <m:r>
                      <a:rPr lang="en-US" altLang="zh-CN" sz="2600" b="1" i="1" dirty="0" smtClean="0">
                        <a:latin typeface="Cambria Math" panose="02040503050406030204" pitchFamily="18" charset="0"/>
                      </a:rPr>
                      <m:t>𝒈</m:t>
                    </m:r>
                    <m:r>
                      <a:rPr lang="en-US" altLang="zh-CN" sz="2600" b="1" i="1" dirty="0" smtClean="0">
                        <a:latin typeface="Cambria Math" panose="02040503050406030204" pitchFamily="18" charset="0"/>
                      </a:rPr>
                      <m:t>◦</m:t>
                    </m:r>
                    <m:r>
                      <a:rPr lang="en-US" altLang="zh-CN" sz="2600" b="1" i="1" dirty="0" smtClean="0">
                        <a:latin typeface="Cambria Math" panose="02040503050406030204" pitchFamily="18" charset="0"/>
                      </a:rPr>
                      <m:t>𝒇</m:t>
                    </m:r>
                  </m:oMath>
                </a14:m>
                <a:r>
                  <a:rPr lang="en-US" altLang="zh-CN" sz="2600" b="1" dirty="0"/>
                  <a:t> is non-empty can guarantee that </a:t>
                </a:r>
                <a14:m>
                  <m:oMath xmlns:m="http://schemas.openxmlformats.org/officeDocument/2006/math">
                    <m:r>
                      <a:rPr lang="en-US" altLang="zh-CN" sz="2600" b="1" i="1" dirty="0">
                        <a:latin typeface="Cambria Math" panose="02040503050406030204" pitchFamily="18" charset="0"/>
                      </a:rPr>
                      <m:t>𝒈</m:t>
                    </m:r>
                  </m:oMath>
                </a14:m>
                <a:r>
                  <a:rPr lang="en-US" altLang="zh-CN" sz="2600" b="1" dirty="0"/>
                  <a:t>◦</a:t>
                </a:r>
                <a:r>
                  <a:rPr lang="en-US" altLang="zh-CN" sz="2600" b="1" i="1" dirty="0"/>
                  <a:t> f  </a:t>
                </a:r>
                <a:r>
                  <a:rPr lang="en-US" altLang="zh-CN" sz="2600" b="1" dirty="0"/>
                  <a:t>is a function from </a:t>
                </a:r>
                <a:r>
                  <a:rPr lang="en-US" altLang="zh-CN" sz="2600" b="1" i="1" dirty="0"/>
                  <a:t>X</a:t>
                </a:r>
                <a:r>
                  <a:rPr lang="en-US" altLang="zh-CN" sz="2600" b="1" dirty="0"/>
                  <a:t> to </a:t>
                </a:r>
                <a:r>
                  <a:rPr lang="en-US" altLang="zh-CN" sz="2600" b="1" i="1" dirty="0"/>
                  <a:t>Z.</a:t>
                </a:r>
                <a:endParaRPr lang="zh-CN" altLang="en-US" sz="2600" b="1" i="1" dirty="0"/>
              </a:p>
            </p:txBody>
          </p:sp>
        </mc:Choice>
        <mc:Fallback xmlns="">
          <p:sp>
            <p:nvSpPr>
              <p:cNvPr id="12" name="Text Box 4">
                <a:extLst>
                  <a:ext uri="{FF2B5EF4-FFF2-40B4-BE49-F238E27FC236}">
                    <a16:creationId xmlns:a16="http://schemas.microsoft.com/office/drawing/2014/main" id="{F208EC9C-C8DE-FDD9-1BC0-7FE84BB9651F}"/>
                  </a:ext>
                </a:extLst>
              </p:cNvPr>
              <p:cNvSpPr txBox="1">
                <a:spLocks noRot="1" noChangeAspect="1" noMove="1" noResize="1" noEditPoints="1" noAdjustHandles="1" noChangeArrowheads="1" noChangeShapeType="1" noTextEdit="1"/>
              </p:cNvSpPr>
              <p:nvPr/>
            </p:nvSpPr>
            <p:spPr bwMode="auto">
              <a:xfrm>
                <a:off x="1832416" y="1166788"/>
                <a:ext cx="10194483" cy="2207720"/>
              </a:xfrm>
              <a:prstGeom prst="rect">
                <a:avLst/>
              </a:prstGeom>
              <a:blipFill>
                <a:blip r:embed="rId3"/>
                <a:stretch>
                  <a:fillRect l="-957" t="-2479" b="-60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6">
                <a:extLst>
                  <a:ext uri="{FF2B5EF4-FFF2-40B4-BE49-F238E27FC236}">
                    <a16:creationId xmlns:a16="http://schemas.microsoft.com/office/drawing/2014/main" id="{DCE1C807-1F6E-C40F-E52F-2F67E43DDC13}"/>
                  </a:ext>
                </a:extLst>
              </p:cNvPr>
              <p:cNvSpPr txBox="1">
                <a:spLocks noChangeArrowheads="1"/>
              </p:cNvSpPr>
              <p:nvPr/>
            </p:nvSpPr>
            <p:spPr bwMode="auto">
              <a:xfrm>
                <a:off x="1997517" y="3479973"/>
                <a:ext cx="10194483" cy="1744645"/>
              </a:xfrm>
              <a:prstGeom prst="rect">
                <a:avLst/>
              </a:prstGeom>
              <a:solidFill>
                <a:srgbClr val="FFC000"/>
              </a:solidFill>
              <a:ln>
                <a:noFill/>
              </a:ln>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1"/>
                    </a:solidFill>
                  </a:rPr>
                  <a:t>Theorem: </a:t>
                </a:r>
                <a14:m>
                  <m:oMath xmlns:m="http://schemas.openxmlformats.org/officeDocument/2006/math">
                    <m:r>
                      <a:rPr lang="en-US" altLang="zh-CN" sz="2400" b="1" i="1" dirty="0" smtClean="0">
                        <a:latin typeface="Cambria Math" panose="02040503050406030204" pitchFamily="18" charset="0"/>
                      </a:rPr>
                      <m:t>𝒇</m:t>
                    </m:r>
                    <m:r>
                      <a:rPr lang="en-US" altLang="zh-CN" sz="2400" b="1" i="1" dirty="0" smtClean="0">
                        <a:latin typeface="Cambria Math" panose="02040503050406030204" pitchFamily="18" charset="0"/>
                      </a:rPr>
                      <m:t>: </m:t>
                    </m:r>
                    <m:r>
                      <a:rPr lang="en-US" altLang="zh-CN" sz="2400" b="1" i="1" dirty="0" smtClean="0">
                        <a:latin typeface="Cambria Math" panose="02040503050406030204" pitchFamily="18" charset="0"/>
                      </a:rPr>
                      <m:t>𝑿</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𝒀</m:t>
                    </m:r>
                  </m:oMath>
                </a14:m>
                <a:r>
                  <a:rPr lang="en-US" altLang="zh-CN" sz="2400" b="1" dirty="0"/>
                  <a:t> and</a:t>
                </a:r>
                <a14:m>
                  <m:oMath xmlns:m="http://schemas.openxmlformats.org/officeDocument/2006/math">
                    <m:r>
                      <a:rPr lang="en-US" altLang="zh-CN" sz="2400" b="1" i="0" dirty="0" smtClean="0">
                        <a:latin typeface="Cambria Math" panose="02040503050406030204" pitchFamily="18" charset="0"/>
                      </a:rPr>
                      <m:t> </m:t>
                    </m:r>
                    <m:r>
                      <a:rPr lang="en-US" altLang="zh-CN" sz="2400" b="1" i="1" dirty="0" smtClean="0">
                        <a:latin typeface="Cambria Math" panose="02040503050406030204" pitchFamily="18" charset="0"/>
                      </a:rPr>
                      <m:t>𝒈</m:t>
                    </m:r>
                    <m:r>
                      <a:rPr lang="en-US" altLang="zh-CN" sz="2400" b="1" i="1" dirty="0" smtClean="0">
                        <a:latin typeface="Cambria Math" panose="02040503050406030204" pitchFamily="18" charset="0"/>
                      </a:rPr>
                      <m:t>: </m:t>
                    </m:r>
                    <m:r>
                      <a:rPr lang="en-US" altLang="zh-CN" sz="2400" b="1" i="1" dirty="0" smtClean="0">
                        <a:latin typeface="Cambria Math" panose="02040503050406030204" pitchFamily="18" charset="0"/>
                      </a:rPr>
                      <m:t>𝒀</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𝒁</m:t>
                    </m:r>
                  </m:oMath>
                </a14:m>
                <a:r>
                  <a:rPr lang="en-US" altLang="zh-CN" sz="2400" b="1" dirty="0"/>
                  <a:t> are two functions:</a:t>
                </a:r>
                <a:endParaRPr lang="zh-CN" altLang="en-US" sz="2400" b="1" dirty="0"/>
              </a:p>
              <a:p>
                <a:pPr eaLnBrk="1" hangingPunct="1"/>
                <a:r>
                  <a:rPr lang="en-US" altLang="zh-CN" sz="2400" b="1" dirty="0"/>
                  <a:t>(1) </a:t>
                </a:r>
                <a:r>
                  <a:rPr lang="en-US" altLang="zh-CN" sz="2400" b="1" dirty="0">
                    <a:cs typeface="Times New Roman" panose="02020603050405020304" pitchFamily="18" charset="0"/>
                  </a:rPr>
                  <a:t>Composition </a:t>
                </a:r>
                <a:r>
                  <a:rPr lang="en-US" altLang="zh-CN" sz="2400" b="1" dirty="0"/>
                  <a:t>function </a:t>
                </a:r>
                <a14:m>
                  <m:oMath xmlns:m="http://schemas.openxmlformats.org/officeDocument/2006/math">
                    <m:r>
                      <a:rPr lang="en-US" altLang="zh-CN" sz="2400" b="1" i="1" dirty="0" smtClean="0">
                        <a:solidFill>
                          <a:srgbClr val="0070C0"/>
                        </a:solidFill>
                        <a:latin typeface="Cambria Math" panose="02040503050406030204" pitchFamily="18" charset="0"/>
                      </a:rPr>
                      <m:t>𝒈</m:t>
                    </m:r>
                    <m:r>
                      <a:rPr lang="en-US" altLang="zh-CN" sz="2400" b="1" i="1" dirty="0" err="1">
                        <a:solidFill>
                          <a:srgbClr val="0070C0"/>
                        </a:solidFill>
                        <a:latin typeface="Cambria Math" panose="02040503050406030204" pitchFamily="18" charset="0"/>
                        <a:cs typeface="Times New Roman" panose="02020603050405020304" pitchFamily="18" charset="0"/>
                      </a:rPr>
                      <m:t>◦</m:t>
                    </m:r>
                    <m:r>
                      <a:rPr lang="en-US" altLang="zh-CN" sz="2400" b="1" i="1" dirty="0" err="1">
                        <a:solidFill>
                          <a:srgbClr val="0070C0"/>
                        </a:solidFill>
                        <a:latin typeface="Cambria Math" panose="02040503050406030204" pitchFamily="18" charset="0"/>
                      </a:rPr>
                      <m:t>𝒇</m:t>
                    </m:r>
                  </m:oMath>
                </a14:m>
                <a:r>
                  <a:rPr lang="zh-CN" altLang="en-US" sz="2400" b="1" dirty="0">
                    <a:solidFill>
                      <a:srgbClr val="0070C0"/>
                    </a:solidFill>
                  </a:rPr>
                  <a:t> </a:t>
                </a:r>
                <a:r>
                  <a:rPr lang="en-US" altLang="zh-CN" sz="2400" b="1" dirty="0"/>
                  <a:t>is function from </a:t>
                </a:r>
                <a14:m>
                  <m:oMath xmlns:m="http://schemas.openxmlformats.org/officeDocument/2006/math">
                    <m:r>
                      <a:rPr lang="en-US" altLang="zh-CN" sz="2400" b="1" i="1" dirty="0" smtClean="0">
                        <a:solidFill>
                          <a:srgbClr val="0070C0"/>
                        </a:solidFill>
                        <a:latin typeface="Cambria Math" panose="02040503050406030204" pitchFamily="18" charset="0"/>
                      </a:rPr>
                      <m:t>𝑿</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𝒁</m:t>
                    </m:r>
                  </m:oMath>
                </a14:m>
                <a:r>
                  <a:rPr lang="en-US" altLang="zh-CN" sz="2400" b="1" dirty="0"/>
                  <a:t>, and for each </a:t>
                </a:r>
                <a14:m>
                  <m:oMath xmlns:m="http://schemas.openxmlformats.org/officeDocument/2006/math">
                    <m:r>
                      <a:rPr lang="en-US" altLang="zh-CN" sz="2400" b="1" i="1" dirty="0" smtClean="0">
                        <a:latin typeface="Cambria Math" panose="02040503050406030204" pitchFamily="18" charset="0"/>
                      </a:rPr>
                      <m:t>𝒙</m:t>
                    </m:r>
                    <m:r>
                      <a:rPr kumimoji="1" lang="en-US" altLang="zh-CN" sz="2400" b="1" i="1" dirty="0" err="1">
                        <a:latin typeface="Cambria Math" panose="02040503050406030204" pitchFamily="18" charset="0"/>
                      </a:rPr>
                      <m:t>∈</m:t>
                    </m:r>
                    <m:r>
                      <a:rPr lang="en-US" altLang="zh-CN" sz="2400" b="1" i="1" dirty="0" err="1">
                        <a:latin typeface="Cambria Math" panose="02040503050406030204" pitchFamily="18" charset="0"/>
                      </a:rPr>
                      <m:t>𝑿</m:t>
                    </m:r>
                  </m:oMath>
                </a14:m>
                <a:r>
                  <a:rPr lang="en-US" altLang="zh-CN" sz="2400" b="1" dirty="0"/>
                  <a:t>, there is</a:t>
                </a:r>
                <a14:m>
                  <m:oMath xmlns:m="http://schemas.openxmlformats.org/officeDocument/2006/math">
                    <m:r>
                      <a:rPr lang="en-US" altLang="zh-CN" sz="2400" b="1" i="0" dirty="0" smtClean="0">
                        <a:latin typeface="Cambria Math" panose="02040503050406030204" pitchFamily="18" charset="0"/>
                      </a:rPr>
                      <m:t> </m:t>
                    </m:r>
                    <m:r>
                      <a:rPr lang="en-US" altLang="zh-CN" sz="2400" b="1" i="1" dirty="0" smtClean="0">
                        <a:solidFill>
                          <a:srgbClr val="0070C0"/>
                        </a:solidFill>
                        <a:latin typeface="Cambria Math" panose="02040503050406030204" pitchFamily="18" charset="0"/>
                      </a:rPr>
                      <m:t>(</m:t>
                    </m:r>
                    <m:r>
                      <a:rPr lang="en-US" altLang="zh-CN" sz="2400" b="1" i="1" dirty="0" err="1">
                        <a:solidFill>
                          <a:srgbClr val="0070C0"/>
                        </a:solidFill>
                        <a:latin typeface="Cambria Math" panose="02040503050406030204" pitchFamily="18" charset="0"/>
                      </a:rPr>
                      <m:t>𝒈</m:t>
                    </m:r>
                    <m:r>
                      <a:rPr lang="en-US" altLang="zh-CN" sz="2400" b="1" i="1" dirty="0" err="1">
                        <a:solidFill>
                          <a:srgbClr val="0070C0"/>
                        </a:solidFill>
                        <a:latin typeface="Cambria Math" panose="02040503050406030204" pitchFamily="18" charset="0"/>
                      </a:rPr>
                      <m:t>◦</m:t>
                    </m:r>
                    <m:r>
                      <a:rPr lang="en-US" altLang="zh-CN" sz="2400" b="1" i="1" dirty="0" err="1">
                        <a:solidFill>
                          <a:srgbClr val="0070C0"/>
                        </a:solidFill>
                        <a:latin typeface="Cambria Math" panose="02040503050406030204" pitchFamily="18" charset="0"/>
                      </a:rPr>
                      <m:t>𝒇</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𝒙</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𝒈</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𝒇</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𝒙</m:t>
                    </m:r>
                    <m:r>
                      <a:rPr lang="en-US" altLang="zh-CN" sz="2400" b="1" i="1" dirty="0">
                        <a:solidFill>
                          <a:srgbClr val="0070C0"/>
                        </a:solidFill>
                        <a:latin typeface="Cambria Math" panose="02040503050406030204" pitchFamily="18" charset="0"/>
                      </a:rPr>
                      <m:t>))</m:t>
                    </m:r>
                  </m:oMath>
                </a14:m>
                <a:endParaRPr lang="zh-CN" altLang="en-US" sz="2400" b="1" dirty="0">
                  <a:solidFill>
                    <a:srgbClr val="C00000"/>
                  </a:solidFill>
                </a:endParaRPr>
              </a:p>
              <a:p>
                <a:pPr eaLnBrk="1" hangingPunct="1"/>
                <a:r>
                  <a:rPr lang="en-US" altLang="zh-CN" sz="2400" b="1" dirty="0"/>
                  <a:t>(2)</a:t>
                </a:r>
                <a14:m>
                  <m:oMath xmlns:m="http://schemas.openxmlformats.org/officeDocument/2006/math">
                    <m:r>
                      <a:rPr lang="en-US" altLang="zh-CN" sz="2400" b="1" i="0" dirty="0" smtClean="0">
                        <a:latin typeface="Cambria Math" panose="02040503050406030204" pitchFamily="18" charset="0"/>
                      </a:rPr>
                      <m:t> </m:t>
                    </m:r>
                    <m:sSub>
                      <m:sSubPr>
                        <m:ctrlPr>
                          <a:rPr lang="en-US" altLang="zh-CN" sz="2400" b="1" i="1" dirty="0" smtClean="0">
                            <a:solidFill>
                              <a:srgbClr val="C00000"/>
                            </a:solidFill>
                            <a:latin typeface="Cambria Math" panose="02040503050406030204" pitchFamily="18" charset="0"/>
                          </a:rPr>
                        </m:ctrlPr>
                      </m:sSubPr>
                      <m:e>
                        <m:r>
                          <a:rPr lang="en-US" altLang="zh-CN" sz="2400" b="1" i="1" dirty="0" smtClean="0">
                            <a:solidFill>
                              <a:srgbClr val="C00000"/>
                            </a:solidFill>
                            <a:latin typeface="Cambria Math" panose="02040503050406030204" pitchFamily="18" charset="0"/>
                          </a:rPr>
                          <m:t>𝑫</m:t>
                        </m:r>
                      </m:e>
                      <m:sub>
                        <m:r>
                          <a:rPr lang="en-US" altLang="zh-CN" sz="2400" b="1" i="1" dirty="0" smtClean="0">
                            <a:solidFill>
                              <a:srgbClr val="C00000"/>
                            </a:solidFill>
                            <a:latin typeface="Cambria Math" panose="02040503050406030204" pitchFamily="18" charset="0"/>
                          </a:rPr>
                          <m:t>𝒈</m:t>
                        </m:r>
                        <m:r>
                          <a:rPr lang="en-US" altLang="zh-CN" sz="2400" b="1" i="1" dirty="0" smtClean="0">
                            <a:solidFill>
                              <a:srgbClr val="C00000"/>
                            </a:solidFill>
                            <a:latin typeface="Cambria Math" panose="02040503050406030204" pitchFamily="18" charset="0"/>
                            <a:ea typeface="Cambria Math" panose="02040503050406030204" pitchFamily="18" charset="0"/>
                          </a:rPr>
                          <m:t>∘</m:t>
                        </m:r>
                        <m:r>
                          <a:rPr lang="en-US" altLang="zh-CN" sz="2400" b="1" i="1" dirty="0" smtClean="0">
                            <a:solidFill>
                              <a:srgbClr val="C00000"/>
                            </a:solidFill>
                            <a:latin typeface="Cambria Math" panose="02040503050406030204" pitchFamily="18" charset="0"/>
                          </a:rPr>
                          <m:t>𝒇</m:t>
                        </m:r>
                      </m:sub>
                    </m:sSub>
                    <m:r>
                      <a:rPr lang="en-US" altLang="zh-CN" sz="2400" b="1" i="1" dirty="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𝒇</m:t>
                        </m:r>
                      </m:e>
                      <m:sup>
                        <m:r>
                          <a:rPr lang="en-US" altLang="zh-CN" sz="2400" b="1" i="1" dirty="0" smtClean="0">
                            <a:solidFill>
                              <a:srgbClr val="C00000"/>
                            </a:solidFill>
                            <a:latin typeface="Cambria Math" panose="02040503050406030204" pitchFamily="18" charset="0"/>
                          </a:rPr>
                          <m:t>−</m:t>
                        </m:r>
                        <m:r>
                          <a:rPr lang="en-US" altLang="zh-CN" sz="2400" b="1" i="1" dirty="0" smtClean="0">
                            <a:solidFill>
                              <a:srgbClr val="C00000"/>
                            </a:solidFill>
                            <a:latin typeface="Cambria Math" panose="02040503050406030204" pitchFamily="18" charset="0"/>
                          </a:rPr>
                          <m:t>𝟏</m:t>
                        </m:r>
                      </m:sup>
                    </m:sSup>
                    <m:d>
                      <m:dPr>
                        <m:begChr m:val="["/>
                        <m:endChr m:val="]"/>
                        <m:ctrlPr>
                          <a:rPr lang="en-US" altLang="zh-CN" sz="2400" b="1" i="1" dirty="0">
                            <a:solidFill>
                              <a:srgbClr val="C00000"/>
                            </a:solidFill>
                            <a:latin typeface="Cambria Math" panose="02040503050406030204" pitchFamily="18" charset="0"/>
                          </a:rPr>
                        </m:ctrlPr>
                      </m:dPr>
                      <m:e>
                        <m:r>
                          <a:rPr lang="en-US" altLang="zh-CN" sz="2400" b="1" i="1" dirty="0">
                            <a:solidFill>
                              <a:srgbClr val="C00000"/>
                            </a:solidFill>
                            <a:latin typeface="Cambria Math" panose="02040503050406030204" pitchFamily="18" charset="0"/>
                          </a:rPr>
                          <m:t>𝑫</m:t>
                        </m:r>
                        <m:r>
                          <a:rPr lang="en-US" altLang="zh-CN" sz="2400" b="1" i="1" baseline="-25000" dirty="0">
                            <a:solidFill>
                              <a:srgbClr val="C00000"/>
                            </a:solidFill>
                            <a:latin typeface="Cambria Math" panose="02040503050406030204" pitchFamily="18" charset="0"/>
                          </a:rPr>
                          <m:t>𝒈</m:t>
                        </m:r>
                      </m:e>
                    </m:d>
                    <m:r>
                      <a:rPr lang="en-US" altLang="zh-CN" sz="2400" b="1" i="1" dirty="0">
                        <a:solidFill>
                          <a:srgbClr val="C00000"/>
                        </a:solidFill>
                        <a:latin typeface="Cambria Math" panose="02040503050406030204" pitchFamily="18" charset="0"/>
                      </a:rPr>
                      <m:t>,</m:t>
                    </m:r>
                    <m:r>
                      <a:rPr lang="en-US" altLang="zh-CN" sz="2400" b="1" i="1" dirty="0" smtClean="0">
                        <a:solidFill>
                          <a:srgbClr val="C00000"/>
                        </a:solidFill>
                        <a:latin typeface="Cambria Math" panose="02040503050406030204" pitchFamily="18" charset="0"/>
                      </a:rPr>
                      <m:t>  </m:t>
                    </m:r>
                    <m:sSub>
                      <m:sSubPr>
                        <m:ctrlPr>
                          <a:rPr lang="en-US" altLang="zh-CN" sz="2400" b="1" i="1" dirty="0" smtClean="0">
                            <a:solidFill>
                              <a:srgbClr val="C00000"/>
                            </a:solidFill>
                            <a:latin typeface="Cambria Math" panose="02040503050406030204" pitchFamily="18" charset="0"/>
                          </a:rPr>
                        </m:ctrlPr>
                      </m:sSubPr>
                      <m:e>
                        <m:r>
                          <a:rPr lang="en-US" altLang="zh-CN" sz="2400" b="1" i="1" dirty="0" smtClean="0">
                            <a:solidFill>
                              <a:srgbClr val="C00000"/>
                            </a:solidFill>
                            <a:latin typeface="Cambria Math" panose="02040503050406030204" pitchFamily="18" charset="0"/>
                          </a:rPr>
                          <m:t>𝑹</m:t>
                        </m:r>
                      </m:e>
                      <m:sub>
                        <m:r>
                          <a:rPr lang="en-US" altLang="zh-CN" sz="2400" b="1" i="1" dirty="0" smtClean="0">
                            <a:solidFill>
                              <a:srgbClr val="C00000"/>
                            </a:solidFill>
                            <a:latin typeface="Cambria Math" panose="02040503050406030204" pitchFamily="18" charset="0"/>
                          </a:rPr>
                          <m:t>𝒈</m:t>
                        </m:r>
                        <m:r>
                          <a:rPr lang="en-US" altLang="zh-CN" sz="2400" b="1" i="1" dirty="0" smtClean="0">
                            <a:solidFill>
                              <a:srgbClr val="C00000"/>
                            </a:solidFill>
                            <a:latin typeface="Cambria Math" panose="02040503050406030204" pitchFamily="18" charset="0"/>
                            <a:ea typeface="Cambria Math" panose="02040503050406030204" pitchFamily="18" charset="0"/>
                          </a:rPr>
                          <m:t>∘</m:t>
                        </m:r>
                        <m:r>
                          <a:rPr lang="en-US" altLang="zh-CN" sz="2400" b="1" i="1" dirty="0" smtClean="0">
                            <a:solidFill>
                              <a:srgbClr val="C00000"/>
                            </a:solidFill>
                            <a:latin typeface="Cambria Math" panose="02040503050406030204" pitchFamily="18" charset="0"/>
                          </a:rPr>
                          <m:t>𝒇</m:t>
                        </m:r>
                      </m:sub>
                    </m:sSub>
                    <m:r>
                      <a:rPr lang="en-US" altLang="zh-CN" sz="2400" b="1" i="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𝒈</m:t>
                    </m:r>
                    <m:r>
                      <a:rPr lang="en-US" altLang="zh-CN" sz="2400" b="1" i="1" dirty="0">
                        <a:solidFill>
                          <a:srgbClr val="C00000"/>
                        </a:solidFill>
                        <a:latin typeface="Cambria Math" panose="02040503050406030204" pitchFamily="18" charset="0"/>
                      </a:rPr>
                      <m:t>[</m:t>
                    </m:r>
                    <m:sSub>
                      <m:sSubPr>
                        <m:ctrlPr>
                          <a:rPr lang="en-US" altLang="zh-CN" sz="2400" b="1" i="1" dirty="0" smtClean="0">
                            <a:solidFill>
                              <a:srgbClr val="C00000"/>
                            </a:solidFill>
                            <a:latin typeface="Cambria Math" panose="02040503050406030204" pitchFamily="18" charset="0"/>
                          </a:rPr>
                        </m:ctrlPr>
                      </m:sSubPr>
                      <m:e>
                        <m:r>
                          <a:rPr lang="en-US" altLang="zh-CN" sz="2400" b="1" i="1" dirty="0" smtClean="0">
                            <a:solidFill>
                              <a:srgbClr val="C00000"/>
                            </a:solidFill>
                            <a:latin typeface="Cambria Math" panose="02040503050406030204" pitchFamily="18" charset="0"/>
                          </a:rPr>
                          <m:t>𝑹</m:t>
                        </m:r>
                      </m:e>
                      <m:sub>
                        <m:r>
                          <a:rPr lang="en-US" altLang="zh-CN" sz="2400" b="1" i="1" dirty="0" smtClean="0">
                            <a:solidFill>
                              <a:srgbClr val="C00000"/>
                            </a:solidFill>
                            <a:latin typeface="Cambria Math" panose="02040503050406030204" pitchFamily="18" charset="0"/>
                          </a:rPr>
                          <m:t>𝒇</m:t>
                        </m:r>
                      </m:sub>
                    </m:sSub>
                    <m:r>
                      <a:rPr lang="en-US" altLang="zh-CN" sz="2400" b="1" i="1" dirty="0">
                        <a:solidFill>
                          <a:srgbClr val="C00000"/>
                        </a:solidFill>
                        <a:latin typeface="Cambria Math" panose="02040503050406030204" pitchFamily="18" charset="0"/>
                      </a:rPr>
                      <m:t>]</m:t>
                    </m:r>
                  </m:oMath>
                </a14:m>
                <a:endParaRPr lang="en-US" altLang="zh-CN" sz="2400" b="1" dirty="0"/>
              </a:p>
            </p:txBody>
          </p:sp>
        </mc:Choice>
        <mc:Fallback xmlns="">
          <p:sp>
            <p:nvSpPr>
              <p:cNvPr id="13" name="Text Box 6">
                <a:extLst>
                  <a:ext uri="{FF2B5EF4-FFF2-40B4-BE49-F238E27FC236}">
                    <a16:creationId xmlns:a16="http://schemas.microsoft.com/office/drawing/2014/main" id="{DCE1C807-1F6E-C40F-E52F-2F67E43DDC13}"/>
                  </a:ext>
                </a:extLst>
              </p:cNvPr>
              <p:cNvSpPr txBox="1">
                <a:spLocks noRot="1" noChangeAspect="1" noMove="1" noResize="1" noEditPoints="1" noAdjustHandles="1" noChangeArrowheads="1" noChangeShapeType="1" noTextEdit="1"/>
              </p:cNvSpPr>
              <p:nvPr/>
            </p:nvSpPr>
            <p:spPr bwMode="auto">
              <a:xfrm>
                <a:off x="1997517" y="3479973"/>
                <a:ext cx="10194483" cy="1744645"/>
              </a:xfrm>
              <a:prstGeom prst="rect">
                <a:avLst/>
              </a:prstGeom>
              <a:blipFill>
                <a:blip r:embed="rId4"/>
                <a:stretch>
                  <a:fillRect l="-1555" t="-4895" b="-4895"/>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7">
                <a:extLst>
                  <a:ext uri="{FF2B5EF4-FFF2-40B4-BE49-F238E27FC236}">
                    <a16:creationId xmlns:a16="http://schemas.microsoft.com/office/drawing/2014/main" id="{1D2A3AAE-3A07-AE59-CCF8-015607C0EA63}"/>
                  </a:ext>
                </a:extLst>
              </p:cNvPr>
              <p:cNvSpPr txBox="1">
                <a:spLocks noChangeArrowheads="1"/>
              </p:cNvSpPr>
              <p:nvPr/>
            </p:nvSpPr>
            <p:spPr bwMode="auto">
              <a:xfrm>
                <a:off x="1998951" y="5330083"/>
                <a:ext cx="10070952" cy="14355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Ø"/>
                </a:pPr>
                <a:r>
                  <a:rPr lang="en-US" altLang="zh-CN" sz="2800" b="1" dirty="0"/>
                  <a:t>Where </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𝒇</m:t>
                        </m:r>
                      </m:e>
                      <m:sup>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sup>
                    </m:sSup>
                    <m:d>
                      <m:dPr>
                        <m:begChr m:val="["/>
                        <m:endChr m:val="]"/>
                        <m:ctrlPr>
                          <a:rPr lang="en-US" altLang="zh-CN" sz="2800" b="1" i="1" dirty="0">
                            <a:latin typeface="Cambria Math" panose="02040503050406030204" pitchFamily="18" charset="0"/>
                          </a:rPr>
                        </m:ctrlPr>
                      </m:dPr>
                      <m:e>
                        <m:r>
                          <a:rPr lang="en-US" altLang="zh-CN" sz="2800" b="1" i="1" dirty="0">
                            <a:latin typeface="Cambria Math" panose="02040503050406030204" pitchFamily="18" charset="0"/>
                          </a:rPr>
                          <m:t>𝑫</m:t>
                        </m:r>
                        <m:r>
                          <a:rPr lang="en-US" altLang="zh-CN" sz="2800" b="1" i="1" baseline="-25000" dirty="0">
                            <a:latin typeface="Cambria Math" panose="02040503050406030204" pitchFamily="18" charset="0"/>
                          </a:rPr>
                          <m:t>𝒈</m:t>
                        </m:r>
                      </m:e>
                    </m:d>
                  </m:oMath>
                </a14:m>
                <a:r>
                  <a:rPr lang="en-US" altLang="zh-CN" sz="2800" b="1" dirty="0"/>
                  <a:t> represents the set of preimages in the domain of </a:t>
                </a:r>
                <a:r>
                  <a:rPr lang="en-US" altLang="zh-CN" sz="2800" b="1" i="1" dirty="0"/>
                  <a:t>g</a:t>
                </a:r>
                <a:r>
                  <a:rPr lang="en-US" altLang="zh-CN" sz="2800" b="1" dirty="0"/>
                  <a:t> under </a:t>
                </a:r>
                <a:r>
                  <a:rPr lang="en-US" altLang="zh-CN" sz="2800" b="1" i="1" dirty="0"/>
                  <a:t>f</a:t>
                </a:r>
                <a:r>
                  <a:rPr lang="en-US" altLang="zh-CN" sz="2800" b="1" dirty="0"/>
                  <a:t>,</a:t>
                </a:r>
                <a:r>
                  <a:rPr lang="zh-CN" altLang="en-US" sz="2800" b="1" dirty="0"/>
                  <a:t> </a:t>
                </a:r>
                <a14:m>
                  <m:oMath xmlns:m="http://schemas.openxmlformats.org/officeDocument/2006/math">
                    <m:r>
                      <a:rPr lang="en-US" altLang="zh-CN" sz="2800" b="1" i="1" dirty="0" smtClean="0">
                        <a:latin typeface="Cambria Math" panose="02040503050406030204" pitchFamily="18" charset="0"/>
                      </a:rPr>
                      <m:t>𝒈</m:t>
                    </m:r>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𝑹</m:t>
                        </m:r>
                      </m:e>
                      <m:sub>
                        <m:r>
                          <a:rPr lang="en-US" altLang="zh-CN" sz="2800" b="1" i="1" dirty="0" smtClean="0">
                            <a:latin typeface="Cambria Math" panose="02040503050406030204" pitchFamily="18" charset="0"/>
                          </a:rPr>
                          <m:t>𝒇</m:t>
                        </m:r>
                      </m:sub>
                    </m:sSub>
                    <m:r>
                      <a:rPr lang="en-US" altLang="zh-CN" sz="2800" b="1" i="1" dirty="0">
                        <a:latin typeface="Cambria Math" panose="02040503050406030204" pitchFamily="18" charset="0"/>
                      </a:rPr>
                      <m:t>]</m:t>
                    </m:r>
                  </m:oMath>
                </a14:m>
                <a:r>
                  <a:rPr lang="en-US" altLang="zh-CN" sz="2800" b="1" dirty="0"/>
                  <a:t> represents the set of images in the domain of </a:t>
                </a:r>
                <a14:m>
                  <m:oMath xmlns:m="http://schemas.openxmlformats.org/officeDocument/2006/math">
                    <m:r>
                      <a:rPr lang="en-US" altLang="zh-CN" sz="2800" b="1" i="1" dirty="0" smtClean="0">
                        <a:latin typeface="Cambria Math" panose="02040503050406030204" pitchFamily="18" charset="0"/>
                      </a:rPr>
                      <m:t>𝒇</m:t>
                    </m:r>
                  </m:oMath>
                </a14:m>
                <a:r>
                  <a:rPr lang="en-US" altLang="zh-CN" sz="2800" b="1" dirty="0"/>
                  <a:t>under </a:t>
                </a:r>
                <a14:m>
                  <m:oMath xmlns:m="http://schemas.openxmlformats.org/officeDocument/2006/math">
                    <m:r>
                      <a:rPr lang="en-US" altLang="zh-CN" sz="2800" b="1" i="1" dirty="0" smtClean="0">
                        <a:latin typeface="Cambria Math" panose="02040503050406030204" pitchFamily="18" charset="0"/>
                      </a:rPr>
                      <m:t>𝒈</m:t>
                    </m:r>
                  </m:oMath>
                </a14:m>
                <a:r>
                  <a:rPr lang="en-US" altLang="zh-CN" sz="2800" b="1" dirty="0"/>
                  <a:t>.</a:t>
                </a:r>
                <a:endParaRPr lang="zh-CN" altLang="en-US" sz="2800" b="1" dirty="0"/>
              </a:p>
            </p:txBody>
          </p:sp>
        </mc:Choice>
        <mc:Fallback xmlns="">
          <p:sp>
            <p:nvSpPr>
              <p:cNvPr id="14" name="Text Box 7">
                <a:extLst>
                  <a:ext uri="{FF2B5EF4-FFF2-40B4-BE49-F238E27FC236}">
                    <a16:creationId xmlns:a16="http://schemas.microsoft.com/office/drawing/2014/main" id="{1D2A3AAE-3A07-AE59-CCF8-015607C0EA63}"/>
                  </a:ext>
                </a:extLst>
              </p:cNvPr>
              <p:cNvSpPr txBox="1">
                <a:spLocks noRot="1" noChangeAspect="1" noMove="1" noResize="1" noEditPoints="1" noAdjustHandles="1" noChangeArrowheads="1" noChangeShapeType="1" noTextEdit="1"/>
              </p:cNvSpPr>
              <p:nvPr/>
            </p:nvSpPr>
            <p:spPr bwMode="auto">
              <a:xfrm>
                <a:off x="1998951" y="5330083"/>
                <a:ext cx="10070952" cy="1435586"/>
              </a:xfrm>
              <a:prstGeom prst="rect">
                <a:avLst/>
              </a:prstGeom>
              <a:blipFill>
                <a:blip r:embed="rId5"/>
                <a:stretch>
                  <a:fillRect l="-1090" t="-3390" r="-605" b="-110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B7922645-D005-3D88-634A-CE7BABCE18C1}"/>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合成函数</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74192413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23</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Composition of functions and properties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2102E667-747C-F517-5DDA-3938213ADF31}"/>
                  </a:ext>
                </a:extLst>
              </p:cNvPr>
              <p:cNvSpPr txBox="1">
                <a:spLocks noChangeArrowheads="1"/>
              </p:cNvSpPr>
              <p:nvPr/>
            </p:nvSpPr>
            <p:spPr bwMode="auto">
              <a:xfrm>
                <a:off x="1832418" y="1216297"/>
                <a:ext cx="10404020" cy="44627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Proof:</a:t>
                </a:r>
                <a:r>
                  <a:rPr lang="en-US" altLang="zh-CN" b="1" dirty="0">
                    <a:solidFill>
                      <a:srgbClr val="C00000"/>
                    </a:solidFill>
                    <a:sym typeface="Wingdings" panose="05000000000000000000" pitchFamily="2" charset="2"/>
                  </a:rPr>
                  <a:t> </a:t>
                </a:r>
              </a:p>
              <a:p>
                <a:pPr eaLnBrk="1" hangingPunct="1"/>
                <a:r>
                  <a:rPr lang="en-US" altLang="zh-CN" sz="2800" b="1" dirty="0">
                    <a:sym typeface="Wingdings" panose="05000000000000000000" pitchFamily="2" charset="2"/>
                  </a:rPr>
                  <a:t>(1) Suppose </a:t>
                </a:r>
                <a14:m>
                  <m:oMath xmlns:m="http://schemas.openxmlformats.org/officeDocument/2006/math">
                    <m:r>
                      <a:rPr lang="en-US" altLang="zh-CN" sz="2800" b="1" i="1" dirty="0" smtClean="0">
                        <a:latin typeface="Cambria Math" panose="02040503050406030204" pitchFamily="18" charset="0"/>
                        <a:sym typeface="Wingdings" panose="05000000000000000000" pitchFamily="2" charset="2"/>
                      </a:rPr>
                      <m:t>𝒙</m:t>
                    </m:r>
                    <m:r>
                      <a:rPr kumimoji="1" lang="en-US" altLang="zh-CN" sz="2800" b="1" i="1" dirty="0" err="1">
                        <a:latin typeface="Cambria Math" panose="02040503050406030204" pitchFamily="18" charset="0"/>
                      </a:rPr>
                      <m:t>∈</m:t>
                    </m:r>
                    <m:r>
                      <a:rPr lang="en-US" altLang="zh-CN" sz="2800" b="1" i="1" dirty="0" err="1">
                        <a:latin typeface="Cambria Math" panose="02040503050406030204" pitchFamily="18" charset="0"/>
                      </a:rPr>
                      <m:t>𝑿</m:t>
                    </m:r>
                  </m:oMath>
                </a14:m>
                <a:r>
                  <a:rPr kumimoji="1" lang="en-US" altLang="zh-CN" sz="2800" b="1" dirty="0"/>
                  <a:t> and </a:t>
                </a:r>
                <a14:m>
                  <m:oMath xmlns:m="http://schemas.openxmlformats.org/officeDocument/2006/math">
                    <m:sSub>
                      <m:sSubPr>
                        <m:ctrlPr>
                          <a:rPr lang="en-US" altLang="zh-CN" sz="2800" b="1" i="1" dirty="0">
                            <a:latin typeface="Cambria Math" panose="02040503050406030204" pitchFamily="18" charset="0"/>
                          </a:rPr>
                        </m:ctrlPr>
                      </m:sSubPr>
                      <m:e>
                        <m:r>
                          <a:rPr lang="en-US" altLang="zh-CN" sz="2800" b="1" i="1" dirty="0">
                            <a:latin typeface="Cambria Math" panose="02040503050406030204" pitchFamily="18" charset="0"/>
                          </a:rPr>
                          <m:t>𝒛</m:t>
                        </m:r>
                      </m:e>
                      <m:sub>
                        <m:r>
                          <a:rPr lang="en-US" altLang="zh-CN" sz="2800" b="1" i="1" dirty="0">
                            <a:latin typeface="Cambria Math" panose="02040503050406030204" pitchFamily="18" charset="0"/>
                          </a:rPr>
                          <m:t>𝟏</m:t>
                        </m:r>
                      </m:sub>
                    </m:sSub>
                    <m:r>
                      <a:rPr lang="en-US" altLang="zh-CN" sz="2800" b="1" i="1" dirty="0">
                        <a:latin typeface="Cambria Math" panose="02040503050406030204" pitchFamily="18" charset="0"/>
                      </a:rPr>
                      <m:t>,</m:t>
                    </m:r>
                    <m:sSub>
                      <m:sSubPr>
                        <m:ctrlPr>
                          <a:rPr lang="en-US" altLang="zh-CN" sz="2800" b="1" i="1" dirty="0">
                            <a:latin typeface="Cambria Math" panose="02040503050406030204" pitchFamily="18" charset="0"/>
                          </a:rPr>
                        </m:ctrlPr>
                      </m:sSubPr>
                      <m:e>
                        <m:r>
                          <a:rPr lang="en-US" altLang="zh-CN" sz="2800" b="1" i="1" dirty="0">
                            <a:latin typeface="Cambria Math" panose="02040503050406030204" pitchFamily="18" charset="0"/>
                          </a:rPr>
                          <m:t>𝒛</m:t>
                        </m:r>
                      </m:e>
                      <m:sub>
                        <m:r>
                          <a:rPr lang="en-US" altLang="zh-CN" sz="2800" b="1" i="1" dirty="0">
                            <a:latin typeface="Cambria Math" panose="02040503050406030204" pitchFamily="18" charset="0"/>
                          </a:rPr>
                          <m:t>𝟐</m:t>
                        </m:r>
                      </m:sub>
                    </m:sSub>
                    <m:r>
                      <a:rPr kumimoji="1" lang="en-US" altLang="zh-CN" sz="2800" b="1" i="1" dirty="0">
                        <a:latin typeface="Cambria Math" panose="02040503050406030204" pitchFamily="18" charset="0"/>
                      </a:rPr>
                      <m:t>∈</m:t>
                    </m:r>
                    <m:r>
                      <a:rPr lang="en-US" altLang="zh-CN" sz="2800" b="1" i="1" dirty="0">
                        <a:latin typeface="Cambria Math" panose="02040503050406030204" pitchFamily="18" charset="0"/>
                      </a:rPr>
                      <m:t>𝒁</m:t>
                    </m:r>
                    <m:r>
                      <a:rPr lang="en-US" altLang="zh-CN" sz="2800" b="1" i="0" dirty="0" smtClean="0">
                        <a:latin typeface="Cambria Math" panose="02040503050406030204" pitchFamily="18" charset="0"/>
                      </a:rPr>
                      <m:t>, </m:t>
                    </m:r>
                    <m:d>
                      <m:dPr>
                        <m:begChr m:val="⟨"/>
                        <m:endChr m:val="⟩"/>
                        <m:ctrlPr>
                          <a:rPr kumimoji="1" lang="en-US" altLang="zh-CN" sz="2800" b="1" i="1" dirty="0" smtClean="0">
                            <a:solidFill>
                              <a:srgbClr val="0070C0"/>
                            </a:solidFill>
                            <a:latin typeface="Cambria Math" panose="02040503050406030204" pitchFamily="18" charset="0"/>
                          </a:rPr>
                        </m:ctrlPr>
                      </m:dPr>
                      <m:e>
                        <m:r>
                          <a:rPr kumimoji="1" lang="en-US" altLang="zh-CN" sz="2800" b="1" i="1" dirty="0" smtClean="0">
                            <a:solidFill>
                              <a:srgbClr val="0070C0"/>
                            </a:solidFill>
                            <a:latin typeface="Cambria Math" panose="02040503050406030204" pitchFamily="18" charset="0"/>
                          </a:rPr>
                          <m:t>𝒙</m:t>
                        </m:r>
                        <m:r>
                          <a:rPr kumimoji="1" lang="en-US" altLang="zh-CN" sz="2800" b="1" i="1" dirty="0" smtClean="0">
                            <a:solidFill>
                              <a:srgbClr val="0070C0"/>
                            </a:solidFill>
                            <a:latin typeface="Cambria Math" panose="02040503050406030204" pitchFamily="18" charset="0"/>
                          </a:rPr>
                          <m:t>,</m:t>
                        </m:r>
                        <m:sSub>
                          <m:sSubPr>
                            <m:ctrlPr>
                              <a:rPr kumimoji="1" lang="en-US" altLang="zh-CN" sz="2800" b="1" i="1" dirty="0" smtClean="0">
                                <a:solidFill>
                                  <a:srgbClr val="0070C0"/>
                                </a:solidFill>
                                <a:latin typeface="Cambria Math" panose="02040503050406030204" pitchFamily="18" charset="0"/>
                              </a:rPr>
                            </m:ctrlPr>
                          </m:sSubPr>
                          <m:e>
                            <m:r>
                              <a:rPr kumimoji="1" lang="en-US" altLang="zh-CN" sz="2800" b="1" i="1" dirty="0" smtClean="0">
                                <a:solidFill>
                                  <a:srgbClr val="0070C0"/>
                                </a:solidFill>
                                <a:latin typeface="Cambria Math" panose="02040503050406030204" pitchFamily="18" charset="0"/>
                              </a:rPr>
                              <m:t>𝒛</m:t>
                            </m:r>
                          </m:e>
                          <m:sub>
                            <m:r>
                              <a:rPr kumimoji="1" lang="en-US" altLang="zh-CN" sz="2800" b="1" i="1" dirty="0" smtClean="0">
                                <a:solidFill>
                                  <a:srgbClr val="0070C0"/>
                                </a:solidFill>
                                <a:latin typeface="Cambria Math" panose="02040503050406030204" pitchFamily="18" charset="0"/>
                              </a:rPr>
                              <m:t>𝟏</m:t>
                            </m:r>
                          </m:sub>
                        </m:sSub>
                      </m:e>
                    </m:d>
                    <m:r>
                      <a:rPr kumimoji="1" lang="en-US" altLang="zh-CN" sz="2800" b="1" i="1" dirty="0">
                        <a:solidFill>
                          <a:srgbClr val="0070C0"/>
                        </a:solidFill>
                        <a:latin typeface="Cambria Math" panose="02040503050406030204" pitchFamily="18" charset="0"/>
                      </a:rPr>
                      <m:t>∈</m:t>
                    </m:r>
                    <m:r>
                      <a:rPr lang="en-US" altLang="zh-CN" sz="2800" b="1" i="1" dirty="0" err="1">
                        <a:solidFill>
                          <a:srgbClr val="0070C0"/>
                        </a:solidFill>
                        <a:latin typeface="Cambria Math" panose="02040503050406030204" pitchFamily="18" charset="0"/>
                      </a:rPr>
                      <m:t>𝒈</m:t>
                    </m:r>
                    <m:r>
                      <a:rPr lang="en-US" altLang="zh-CN" sz="2800" b="1" i="1" dirty="0" err="1">
                        <a:solidFill>
                          <a:srgbClr val="0070C0"/>
                        </a:solidFill>
                        <a:latin typeface="Cambria Math" panose="02040503050406030204" pitchFamily="18" charset="0"/>
                        <a:cs typeface="Times New Roman" panose="02020603050405020304" pitchFamily="18" charset="0"/>
                      </a:rPr>
                      <m:t>◦</m:t>
                    </m:r>
                    <m:r>
                      <a:rPr lang="en-US" altLang="zh-CN" sz="2800" b="1" i="1" dirty="0" err="1">
                        <a:solidFill>
                          <a:srgbClr val="0070C0"/>
                        </a:solidFill>
                        <a:latin typeface="Cambria Math" panose="02040503050406030204" pitchFamily="18" charset="0"/>
                      </a:rPr>
                      <m:t>𝒇</m:t>
                    </m:r>
                  </m:oMath>
                </a14:m>
                <a:r>
                  <a:rPr kumimoji="1" lang="en-US" altLang="zh-CN" sz="2800" b="1" dirty="0">
                    <a:solidFill>
                      <a:srgbClr val="0070C0"/>
                    </a:solidFill>
                  </a:rPr>
                  <a:t> </a:t>
                </a:r>
                <a:r>
                  <a:rPr kumimoji="1" lang="en-US" altLang="zh-CN" sz="2800" b="1" dirty="0"/>
                  <a:t>and </a:t>
                </a:r>
                <a14:m>
                  <m:oMath xmlns:m="http://schemas.openxmlformats.org/officeDocument/2006/math">
                    <m:d>
                      <m:dPr>
                        <m:begChr m:val="⟨"/>
                        <m:endChr m:val="⟩"/>
                        <m:ctrlPr>
                          <a:rPr kumimoji="1" lang="en-US" altLang="zh-CN" sz="2800" b="1" i="1" dirty="0" smtClean="0">
                            <a:solidFill>
                              <a:srgbClr val="0070C0"/>
                            </a:solidFill>
                            <a:latin typeface="Cambria Math" panose="02040503050406030204" pitchFamily="18" charset="0"/>
                          </a:rPr>
                        </m:ctrlPr>
                      </m:dPr>
                      <m:e>
                        <m:r>
                          <a:rPr kumimoji="1" lang="en-US" altLang="zh-CN" sz="2800" b="1" i="1" dirty="0" smtClean="0">
                            <a:solidFill>
                              <a:srgbClr val="0070C0"/>
                            </a:solidFill>
                            <a:latin typeface="Cambria Math" panose="02040503050406030204" pitchFamily="18" charset="0"/>
                          </a:rPr>
                          <m:t>𝒙</m:t>
                        </m:r>
                        <m:r>
                          <a:rPr kumimoji="1" lang="en-US" altLang="zh-CN" sz="2800" b="1" i="1" dirty="0" smtClean="0">
                            <a:solidFill>
                              <a:srgbClr val="0070C0"/>
                            </a:solidFill>
                            <a:latin typeface="Cambria Math" panose="02040503050406030204" pitchFamily="18" charset="0"/>
                          </a:rPr>
                          <m:t>,</m:t>
                        </m:r>
                        <m:sSub>
                          <m:sSubPr>
                            <m:ctrlPr>
                              <a:rPr kumimoji="1" lang="en-US" altLang="zh-CN" sz="2800" b="1" i="1" dirty="0" smtClean="0">
                                <a:solidFill>
                                  <a:srgbClr val="0070C0"/>
                                </a:solidFill>
                                <a:latin typeface="Cambria Math" panose="02040503050406030204" pitchFamily="18" charset="0"/>
                              </a:rPr>
                            </m:ctrlPr>
                          </m:sSubPr>
                          <m:e>
                            <m:r>
                              <a:rPr kumimoji="1" lang="en-US" altLang="zh-CN" sz="2800" b="1" i="1" dirty="0" smtClean="0">
                                <a:solidFill>
                                  <a:srgbClr val="0070C0"/>
                                </a:solidFill>
                                <a:latin typeface="Cambria Math" panose="02040503050406030204" pitchFamily="18" charset="0"/>
                              </a:rPr>
                              <m:t>𝒛</m:t>
                            </m:r>
                          </m:e>
                          <m:sub>
                            <m:r>
                              <a:rPr kumimoji="1" lang="en-US" altLang="zh-CN" sz="2800" b="1" i="1" dirty="0" smtClean="0">
                                <a:solidFill>
                                  <a:srgbClr val="0070C0"/>
                                </a:solidFill>
                                <a:latin typeface="Cambria Math" panose="02040503050406030204" pitchFamily="18" charset="0"/>
                              </a:rPr>
                              <m:t>𝟐</m:t>
                            </m:r>
                          </m:sub>
                        </m:sSub>
                      </m:e>
                    </m:d>
                    <m:r>
                      <a:rPr kumimoji="1" lang="en-US" altLang="zh-CN" sz="2800" b="1" i="1" dirty="0">
                        <a:solidFill>
                          <a:srgbClr val="0070C0"/>
                        </a:solidFill>
                        <a:latin typeface="Cambria Math" panose="02040503050406030204" pitchFamily="18" charset="0"/>
                      </a:rPr>
                      <m:t>∈</m:t>
                    </m:r>
                    <m:r>
                      <a:rPr lang="en-US" altLang="zh-CN" sz="2800" b="1" i="1" dirty="0" err="1">
                        <a:solidFill>
                          <a:srgbClr val="0070C0"/>
                        </a:solidFill>
                        <a:latin typeface="Cambria Math" panose="02040503050406030204" pitchFamily="18" charset="0"/>
                      </a:rPr>
                      <m:t>𝒈</m:t>
                    </m:r>
                    <m:r>
                      <a:rPr lang="en-US" altLang="zh-CN" sz="2800" b="1" i="1" dirty="0" err="1">
                        <a:solidFill>
                          <a:srgbClr val="0070C0"/>
                        </a:solidFill>
                        <a:latin typeface="Cambria Math" panose="02040503050406030204" pitchFamily="18" charset="0"/>
                        <a:cs typeface="Times New Roman" panose="02020603050405020304" pitchFamily="18" charset="0"/>
                      </a:rPr>
                      <m:t>◦</m:t>
                    </m:r>
                    <m:r>
                      <a:rPr lang="en-US" altLang="zh-CN" sz="2800" b="1" i="1" dirty="0" err="1">
                        <a:solidFill>
                          <a:srgbClr val="0070C0"/>
                        </a:solidFill>
                        <a:latin typeface="Cambria Math" panose="02040503050406030204" pitchFamily="18" charset="0"/>
                      </a:rPr>
                      <m:t>𝒇</m:t>
                    </m:r>
                  </m:oMath>
                </a14:m>
                <a:r>
                  <a:rPr kumimoji="1" lang="en-US" altLang="zh-CN" sz="2800" b="1" dirty="0"/>
                  <a:t>. This assumption requires </a:t>
                </a:r>
                <a:r>
                  <a:rPr lang="zh-CN" altLang="en-US" sz="2800" b="1" dirty="0"/>
                  <a:t>∃</a:t>
                </a:r>
                <a:r>
                  <a:rPr kumimoji="1" lang="en-US" altLang="zh-CN" sz="2800" b="1" dirty="0"/>
                  <a:t> </a:t>
                </a:r>
                <a14:m>
                  <m:oMath xmlns:m="http://schemas.openxmlformats.org/officeDocument/2006/math">
                    <m:r>
                      <a:rPr lang="en-US" altLang="zh-CN" sz="2800" b="1" i="1" dirty="0" smtClean="0">
                        <a:latin typeface="Cambria Math" panose="02040503050406030204" pitchFamily="18" charset="0"/>
                      </a:rPr>
                      <m:t>𝒚</m:t>
                    </m:r>
                    <m:r>
                      <a:rPr kumimoji="1"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𝒀</m:t>
                    </m:r>
                    <m:r>
                      <a:rPr lang="en-US" altLang="zh-CN" sz="2800" b="1" i="0" dirty="0" smtClean="0">
                        <a:latin typeface="Cambria Math" panose="02040503050406030204" pitchFamily="18" charset="0"/>
                      </a:rPr>
                      <m:t>,</m:t>
                    </m:r>
                  </m:oMath>
                </a14:m>
                <a:r>
                  <a:rPr kumimoji="1" lang="en-US" altLang="zh-CN" sz="2800" b="1" dirty="0"/>
                  <a:t> makes</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𝒚</m:t>
                    </m:r>
                    <m:r>
                      <a:rPr kumimoji="1"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𝒇</m:t>
                    </m:r>
                    <m:r>
                      <a:rPr kumimoji="1"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𝒙</m:t>
                    </m:r>
                    <m:r>
                      <a:rPr kumimoji="1" lang="en-US" altLang="zh-CN" sz="2800" b="1" i="1" dirty="0">
                        <a:solidFill>
                          <a:srgbClr val="0070C0"/>
                        </a:solidFill>
                        <a:latin typeface="Cambria Math" panose="02040503050406030204" pitchFamily="18" charset="0"/>
                      </a:rPr>
                      <m:t>)</m:t>
                    </m:r>
                  </m:oMath>
                </a14:m>
                <a:r>
                  <a:rPr kumimoji="1" lang="en-US" altLang="zh-CN" sz="2800" b="1" dirty="0">
                    <a:solidFill>
                      <a:srgbClr val="0070C0"/>
                    </a:solidFill>
                  </a:rPr>
                  <a:t>, </a:t>
                </a:r>
                <a14:m>
                  <m:oMath xmlns:m="http://schemas.openxmlformats.org/officeDocument/2006/math">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𝒛</m:t>
                        </m:r>
                      </m:e>
                      <m:sub>
                        <m:r>
                          <a:rPr lang="en-US" altLang="zh-CN" sz="2800" b="1" i="1" dirty="0" smtClean="0">
                            <a:solidFill>
                              <a:srgbClr val="0070C0"/>
                            </a:solidFill>
                            <a:latin typeface="Cambria Math" panose="02040503050406030204" pitchFamily="18" charset="0"/>
                          </a:rPr>
                          <m:t>𝟏</m:t>
                        </m:r>
                      </m:sub>
                    </m:sSub>
                    <m:r>
                      <a:rPr kumimoji="1"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𝒈</m:t>
                    </m:r>
                    <m:r>
                      <a:rPr kumimoji="1"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𝒚</m:t>
                    </m:r>
                    <m:r>
                      <a:rPr kumimoji="1" lang="en-US" altLang="zh-CN" sz="2800" b="1" i="1" dirty="0">
                        <a:solidFill>
                          <a:srgbClr val="0070C0"/>
                        </a:solidFill>
                        <a:latin typeface="Cambria Math" panose="02040503050406030204" pitchFamily="18" charset="0"/>
                      </a:rPr>
                      <m:t>)</m:t>
                    </m:r>
                  </m:oMath>
                </a14:m>
                <a:r>
                  <a:rPr kumimoji="1" lang="en-US" altLang="zh-CN" sz="2800" b="1" dirty="0">
                    <a:solidFill>
                      <a:srgbClr val="0070C0"/>
                    </a:solidFill>
                  </a:rPr>
                  <a:t> </a:t>
                </a:r>
                <a:r>
                  <a:rPr kumimoji="1" lang="en-US" altLang="zh-CN" sz="2800" b="1" dirty="0"/>
                  <a:t>and </a:t>
                </a:r>
                <a14:m>
                  <m:oMath xmlns:m="http://schemas.openxmlformats.org/officeDocument/2006/math">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𝒛</m:t>
                        </m:r>
                      </m:e>
                      <m:sub>
                        <m:r>
                          <a:rPr lang="en-US" altLang="zh-CN" sz="2800" b="1" i="1" dirty="0" smtClean="0">
                            <a:solidFill>
                              <a:srgbClr val="0070C0"/>
                            </a:solidFill>
                            <a:latin typeface="Cambria Math" panose="02040503050406030204" pitchFamily="18" charset="0"/>
                          </a:rPr>
                          <m:t>𝟐</m:t>
                        </m:r>
                      </m:sub>
                    </m:sSub>
                    <m:r>
                      <a:rPr kumimoji="1"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𝒈</m:t>
                    </m:r>
                    <m:r>
                      <a:rPr kumimoji="1"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𝒚</m:t>
                    </m:r>
                    <m:r>
                      <a:rPr kumimoji="1" lang="en-US" altLang="zh-CN" sz="2800" b="1" i="1" dirty="0">
                        <a:solidFill>
                          <a:srgbClr val="0070C0"/>
                        </a:solidFill>
                        <a:latin typeface="Cambria Math" panose="02040503050406030204" pitchFamily="18" charset="0"/>
                      </a:rPr>
                      <m:t>)</m:t>
                    </m:r>
                  </m:oMath>
                </a14:m>
                <a:r>
                  <a:rPr kumimoji="1" lang="en-US" altLang="zh-CN" sz="2800" b="1" dirty="0">
                    <a:solidFill>
                      <a:srgbClr val="0070C0"/>
                    </a:solidFill>
                  </a:rPr>
                  <a:t>. </a:t>
                </a:r>
                <a:endParaRPr kumimoji="1" lang="en-US" altLang="zh-CN" sz="2800" b="1" dirty="0"/>
              </a:p>
              <a:p>
                <a:pPr eaLnBrk="1" hangingPunct="1"/>
                <a:r>
                  <a:rPr kumimoji="1" lang="en-US" altLang="zh-CN" sz="2800" b="1" dirty="0"/>
                  <a:t>Because </a:t>
                </a:r>
                <a14:m>
                  <m:oMath xmlns:m="http://schemas.openxmlformats.org/officeDocument/2006/math">
                    <m:r>
                      <a:rPr lang="en-US" altLang="zh-CN" sz="2800" b="1" i="1" dirty="0">
                        <a:latin typeface="Cambria Math" panose="02040503050406030204" pitchFamily="18" charset="0"/>
                      </a:rPr>
                      <m:t>𝒈</m:t>
                    </m:r>
                  </m:oMath>
                </a14:m>
                <a:r>
                  <a:rPr kumimoji="1" lang="zh-CN" altLang="en-US" sz="2800" b="1" dirty="0"/>
                  <a:t> </a:t>
                </a:r>
                <a:r>
                  <a:rPr kumimoji="1" lang="en-US" altLang="zh-CN" sz="2800" b="1" dirty="0"/>
                  <a:t>is a function, so </a:t>
                </a:r>
                <a:r>
                  <a:rPr lang="en-US" altLang="zh-CN" sz="2800" b="1" dirty="0"/>
                  <a:t>from the uniqueness of the value of the function, unless </a:t>
                </a:r>
                <a14:m>
                  <m:oMath xmlns:m="http://schemas.openxmlformats.org/officeDocument/2006/math">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𝒛</m:t>
                        </m:r>
                      </m:e>
                      <m:sub>
                        <m:r>
                          <a:rPr lang="en-US" altLang="zh-CN" sz="2800" b="1" i="1" dirty="0" smtClean="0">
                            <a:solidFill>
                              <a:srgbClr val="0070C0"/>
                            </a:solidFill>
                            <a:latin typeface="Cambria Math" panose="02040503050406030204" pitchFamily="18" charset="0"/>
                          </a:rPr>
                          <m:t>𝟏</m:t>
                        </m:r>
                      </m:sub>
                    </m:sSub>
                    <m:r>
                      <a:rPr kumimoji="1" lang="en-US" altLang="zh-CN" sz="2800" b="1" i="1" dirty="0">
                        <a:solidFill>
                          <a:srgbClr val="0070C0"/>
                        </a:solidFill>
                        <a:latin typeface="Cambria Math" panose="02040503050406030204" pitchFamily="18" charset="0"/>
                      </a:rPr>
                      <m:t>=</m:t>
                    </m:r>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𝒛</m:t>
                        </m:r>
                      </m:e>
                      <m:sub>
                        <m:r>
                          <a:rPr lang="en-US" altLang="zh-CN" sz="2800" b="1" i="1" dirty="0" smtClean="0">
                            <a:solidFill>
                              <a:srgbClr val="0070C0"/>
                            </a:solidFill>
                            <a:latin typeface="Cambria Math" panose="02040503050406030204" pitchFamily="18" charset="0"/>
                          </a:rPr>
                          <m:t>𝟐</m:t>
                        </m:r>
                      </m:sub>
                    </m:sSub>
                  </m:oMath>
                </a14:m>
                <a:r>
                  <a:rPr kumimoji="1" lang="en-US" altLang="zh-CN" sz="2800" b="1" dirty="0"/>
                  <a:t>, it is impossible to have </a:t>
                </a: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𝒛</m:t>
                        </m:r>
                      </m:e>
                      <m:sub>
                        <m:r>
                          <a:rPr lang="en-US" altLang="zh-CN" sz="2800" b="1" i="1" dirty="0" smtClean="0">
                            <a:latin typeface="Cambria Math" panose="02040503050406030204" pitchFamily="18" charset="0"/>
                          </a:rPr>
                          <m:t>𝟏</m:t>
                        </m:r>
                      </m:sub>
                    </m:sSub>
                    <m:r>
                      <a:rPr kumimoji="1" lang="en-US" altLang="zh-CN" sz="2800" b="1" i="1" dirty="0">
                        <a:latin typeface="Cambria Math" panose="02040503050406030204" pitchFamily="18" charset="0"/>
                      </a:rPr>
                      <m:t>=</m:t>
                    </m:r>
                    <m:r>
                      <a:rPr lang="en-US" altLang="zh-CN" sz="2800" b="1" i="1" dirty="0">
                        <a:latin typeface="Cambria Math" panose="02040503050406030204" pitchFamily="18" charset="0"/>
                      </a:rPr>
                      <m:t>𝒈</m:t>
                    </m:r>
                    <m:r>
                      <a:rPr kumimoji="1" lang="en-US" altLang="zh-CN" sz="2800" b="1" i="1" dirty="0">
                        <a:latin typeface="Cambria Math" panose="02040503050406030204" pitchFamily="18" charset="0"/>
                      </a:rPr>
                      <m:t>(</m:t>
                    </m:r>
                    <m:r>
                      <a:rPr lang="en-US" altLang="zh-CN" sz="2800" b="1" i="1" dirty="0">
                        <a:latin typeface="Cambria Math" panose="02040503050406030204" pitchFamily="18" charset="0"/>
                      </a:rPr>
                      <m:t>𝒚</m:t>
                    </m:r>
                    <m:r>
                      <a:rPr kumimoji="1" lang="en-US" altLang="zh-CN" sz="2800" b="1" i="1" dirty="0">
                        <a:latin typeface="Cambria Math" panose="02040503050406030204" pitchFamily="18" charset="0"/>
                      </a:rPr>
                      <m:t>)</m:t>
                    </m:r>
                  </m:oMath>
                </a14:m>
                <a:r>
                  <a:rPr kumimoji="1" lang="zh-CN" altLang="en-US" sz="2800" b="1" dirty="0"/>
                  <a:t> </a:t>
                </a:r>
                <a:r>
                  <a:rPr kumimoji="1" lang="en-US" altLang="zh-CN" sz="2800" b="1" dirty="0"/>
                  <a:t>and</a:t>
                </a:r>
                <a14:m>
                  <m:oMath xmlns:m="http://schemas.openxmlformats.org/officeDocument/2006/math">
                    <m:r>
                      <a:rPr lang="en-US" altLang="zh-CN" sz="2800" b="1" i="0" dirty="0" smtClean="0">
                        <a:latin typeface="Cambria Math" panose="02040503050406030204" pitchFamily="18" charset="0"/>
                      </a:rPr>
                      <m:t> </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𝒛</m:t>
                        </m:r>
                      </m:e>
                      <m:sub>
                        <m:r>
                          <a:rPr lang="en-US" altLang="zh-CN" sz="2800" b="1" i="1" dirty="0" smtClean="0">
                            <a:latin typeface="Cambria Math" panose="02040503050406030204" pitchFamily="18" charset="0"/>
                          </a:rPr>
                          <m:t>𝟐</m:t>
                        </m:r>
                      </m:sub>
                    </m:sSub>
                    <m:r>
                      <a:rPr kumimoji="1" lang="en-US" altLang="zh-CN" sz="2800" b="1" i="1" dirty="0">
                        <a:latin typeface="Cambria Math" panose="02040503050406030204" pitchFamily="18" charset="0"/>
                      </a:rPr>
                      <m:t>=</m:t>
                    </m:r>
                    <m:r>
                      <a:rPr lang="en-US" altLang="zh-CN" sz="2800" b="1" i="1" dirty="0">
                        <a:latin typeface="Cambria Math" panose="02040503050406030204" pitchFamily="18" charset="0"/>
                      </a:rPr>
                      <m:t>𝒈</m:t>
                    </m:r>
                    <m:r>
                      <a:rPr kumimoji="1" lang="en-US" altLang="zh-CN" sz="2800" b="1" i="1" dirty="0">
                        <a:latin typeface="Cambria Math" panose="02040503050406030204" pitchFamily="18" charset="0"/>
                      </a:rPr>
                      <m:t>(</m:t>
                    </m:r>
                    <m:r>
                      <a:rPr lang="en-US" altLang="zh-CN" sz="2800" b="1" i="1" dirty="0">
                        <a:latin typeface="Cambria Math" panose="02040503050406030204" pitchFamily="18" charset="0"/>
                      </a:rPr>
                      <m:t>𝒚</m:t>
                    </m:r>
                    <m:r>
                      <a:rPr kumimoji="1" lang="en-US" altLang="zh-CN" sz="2800" b="1" i="1" dirty="0">
                        <a:latin typeface="Cambria Math" panose="02040503050406030204" pitchFamily="18" charset="0"/>
                      </a:rPr>
                      <m:t>)</m:t>
                    </m:r>
                  </m:oMath>
                </a14:m>
                <a:r>
                  <a:rPr kumimoji="1" lang="en-US" altLang="zh-CN" sz="2800" b="1" dirty="0"/>
                  <a:t>. </a:t>
                </a:r>
              </a:p>
              <a:p>
                <a:pPr eaLnBrk="1" hangingPunct="1"/>
                <a:r>
                  <a:rPr kumimoji="1" lang="en-US" altLang="zh-CN" sz="2800" b="1" dirty="0"/>
                  <a:t>That’s to say, there is only</a:t>
                </a:r>
                <a14:m>
                  <m:oMath xmlns:m="http://schemas.openxmlformats.org/officeDocument/2006/math">
                    <m:r>
                      <a:rPr lang="en-US" altLang="zh-CN" sz="2800" b="1" i="0" dirty="0" smtClean="0">
                        <a:latin typeface="Cambria Math" panose="02040503050406030204" pitchFamily="18" charset="0"/>
                      </a:rPr>
                      <m:t> </m:t>
                    </m:r>
                    <m:sSub>
                      <m:sSubPr>
                        <m:ctrlPr>
                          <a:rPr lang="en-US" altLang="zh-CN" sz="2800" b="1" i="1" dirty="0" smtClean="0">
                            <a:solidFill>
                              <a:schemeClr val="accent1"/>
                            </a:solidFill>
                            <a:latin typeface="Cambria Math" panose="02040503050406030204" pitchFamily="18" charset="0"/>
                          </a:rPr>
                        </m:ctrlPr>
                      </m:sSubPr>
                      <m:e>
                        <m:r>
                          <a:rPr lang="en-US" altLang="zh-CN" sz="2800" b="1" i="1" dirty="0" smtClean="0">
                            <a:solidFill>
                              <a:schemeClr val="accent1"/>
                            </a:solidFill>
                            <a:latin typeface="Cambria Math" panose="02040503050406030204" pitchFamily="18" charset="0"/>
                          </a:rPr>
                          <m:t>𝒛</m:t>
                        </m:r>
                      </m:e>
                      <m:sub>
                        <m:r>
                          <a:rPr lang="en-US" altLang="zh-CN" sz="2800" b="1" i="1" dirty="0" smtClean="0">
                            <a:solidFill>
                              <a:schemeClr val="accent1"/>
                            </a:solidFill>
                            <a:latin typeface="Cambria Math" panose="02040503050406030204" pitchFamily="18" charset="0"/>
                          </a:rPr>
                          <m:t>𝟏</m:t>
                        </m:r>
                      </m:sub>
                    </m:sSub>
                    <m:r>
                      <a:rPr kumimoji="1" lang="en-US" altLang="zh-CN" sz="2800" b="1" i="1" dirty="0">
                        <a:solidFill>
                          <a:schemeClr val="accent1"/>
                        </a:solidFill>
                        <a:latin typeface="Cambria Math" panose="02040503050406030204" pitchFamily="18" charset="0"/>
                      </a:rPr>
                      <m:t>=</m:t>
                    </m:r>
                    <m:sSub>
                      <m:sSubPr>
                        <m:ctrlPr>
                          <a:rPr lang="en-US" altLang="zh-CN" sz="2800" b="1" i="1" dirty="0" smtClean="0">
                            <a:solidFill>
                              <a:schemeClr val="accent1"/>
                            </a:solidFill>
                            <a:latin typeface="Cambria Math" panose="02040503050406030204" pitchFamily="18" charset="0"/>
                          </a:rPr>
                        </m:ctrlPr>
                      </m:sSubPr>
                      <m:e>
                        <m:r>
                          <a:rPr lang="en-US" altLang="zh-CN" sz="2800" b="1" i="1" dirty="0" smtClean="0">
                            <a:solidFill>
                              <a:schemeClr val="accent1"/>
                            </a:solidFill>
                            <a:latin typeface="Cambria Math" panose="02040503050406030204" pitchFamily="18" charset="0"/>
                          </a:rPr>
                          <m:t>𝒛</m:t>
                        </m:r>
                      </m:e>
                      <m:sub>
                        <m:r>
                          <a:rPr lang="en-US" altLang="zh-CN" sz="2800" b="1" i="1" dirty="0" smtClean="0">
                            <a:solidFill>
                              <a:schemeClr val="accent1"/>
                            </a:solidFill>
                            <a:latin typeface="Cambria Math" panose="02040503050406030204" pitchFamily="18" charset="0"/>
                          </a:rPr>
                          <m:t>𝟐</m:t>
                        </m:r>
                      </m:sub>
                    </m:sSub>
                    <m:r>
                      <a:rPr kumimoji="1" lang="en-US" altLang="zh-CN" sz="2800" b="1" i="1" dirty="0">
                        <a:solidFill>
                          <a:schemeClr val="accent1"/>
                        </a:solidFill>
                        <a:latin typeface="Cambria Math" panose="02040503050406030204" pitchFamily="18" charset="0"/>
                      </a:rPr>
                      <m:t>=</m:t>
                    </m:r>
                    <m:r>
                      <a:rPr lang="en-US" altLang="zh-CN" sz="2800" b="1" i="1" dirty="0">
                        <a:solidFill>
                          <a:schemeClr val="accent1"/>
                        </a:solidFill>
                        <a:latin typeface="Cambria Math" panose="02040503050406030204" pitchFamily="18" charset="0"/>
                      </a:rPr>
                      <m:t>𝒛</m:t>
                    </m:r>
                  </m:oMath>
                </a14:m>
                <a:r>
                  <a:rPr kumimoji="1" lang="zh-CN" altLang="en-US" sz="2800" b="1" dirty="0">
                    <a:solidFill>
                      <a:schemeClr val="accent1"/>
                    </a:solidFill>
                  </a:rPr>
                  <a:t> </a:t>
                </a:r>
                <a:r>
                  <a:rPr kumimoji="1" lang="en-US" altLang="zh-CN" sz="2800" b="1" dirty="0"/>
                  <a:t>and</a:t>
                </a:r>
                <a14:m>
                  <m:oMath xmlns:m="http://schemas.openxmlformats.org/officeDocument/2006/math">
                    <m:r>
                      <a:rPr kumimoji="1" lang="en-US" altLang="zh-CN" sz="2800" b="1" i="0" dirty="0" smtClean="0">
                        <a:latin typeface="Cambria Math" panose="02040503050406030204" pitchFamily="18" charset="0"/>
                      </a:rPr>
                      <m:t> </m:t>
                    </m:r>
                    <m:d>
                      <m:dPr>
                        <m:begChr m:val="⟨"/>
                        <m:endChr m:val="⟩"/>
                        <m:ctrlPr>
                          <a:rPr kumimoji="1" lang="en-US" altLang="zh-CN" sz="2800" b="1" i="1" dirty="0" smtClean="0">
                            <a:solidFill>
                              <a:srgbClr val="0070C0"/>
                            </a:solidFill>
                            <a:latin typeface="Cambria Math" panose="02040503050406030204" pitchFamily="18" charset="0"/>
                          </a:rPr>
                        </m:ctrlPr>
                      </m:dPr>
                      <m:e>
                        <m:r>
                          <a:rPr kumimoji="1" lang="en-US" altLang="zh-CN" sz="2800" b="1" i="1" dirty="0" smtClean="0">
                            <a:solidFill>
                              <a:srgbClr val="0070C0"/>
                            </a:solidFill>
                            <a:latin typeface="Cambria Math" panose="02040503050406030204" pitchFamily="18" charset="0"/>
                          </a:rPr>
                          <m:t>𝒙</m:t>
                        </m:r>
                        <m:r>
                          <a:rPr kumimoji="1" lang="en-US" altLang="zh-CN" sz="2800" b="1" i="1" dirty="0" smtClean="0">
                            <a:solidFill>
                              <a:srgbClr val="0070C0"/>
                            </a:solidFill>
                            <a:latin typeface="Cambria Math" panose="02040503050406030204" pitchFamily="18" charset="0"/>
                          </a:rPr>
                          <m:t>,</m:t>
                        </m:r>
                        <m:r>
                          <a:rPr kumimoji="1" lang="en-US" altLang="zh-CN" sz="2800" b="1" i="1" dirty="0" smtClean="0">
                            <a:solidFill>
                              <a:srgbClr val="0070C0"/>
                            </a:solidFill>
                            <a:latin typeface="Cambria Math" panose="02040503050406030204" pitchFamily="18" charset="0"/>
                          </a:rPr>
                          <m:t>𝒛</m:t>
                        </m:r>
                      </m:e>
                    </m:d>
                    <m:r>
                      <a:rPr kumimoji="1" lang="en-US" altLang="zh-CN" sz="2800" b="1" i="1" dirty="0" smtClean="0">
                        <a:solidFill>
                          <a:srgbClr val="0070C0"/>
                        </a:solidFill>
                        <a:latin typeface="Cambria Math" panose="02040503050406030204" pitchFamily="18" charset="0"/>
                      </a:rPr>
                      <m:t>∈</m:t>
                    </m:r>
                    <m:r>
                      <a:rPr lang="en-US" altLang="zh-CN" sz="2800" b="1" i="1" dirty="0" err="1">
                        <a:solidFill>
                          <a:srgbClr val="0070C0"/>
                        </a:solidFill>
                        <a:latin typeface="Cambria Math" panose="02040503050406030204" pitchFamily="18" charset="0"/>
                      </a:rPr>
                      <m:t>𝒈</m:t>
                    </m:r>
                    <m:r>
                      <a:rPr kumimoji="1" lang="en-US" altLang="zh-CN" sz="2800" b="1" i="1" dirty="0" err="1">
                        <a:solidFill>
                          <a:srgbClr val="0070C0"/>
                        </a:solidFill>
                        <a:latin typeface="Cambria Math" panose="02040503050406030204" pitchFamily="18" charset="0"/>
                      </a:rPr>
                      <m:t>◦</m:t>
                    </m:r>
                    <m:r>
                      <a:rPr lang="en-US" altLang="zh-CN" sz="2800" b="1" i="1" dirty="0" err="1">
                        <a:solidFill>
                          <a:srgbClr val="0070C0"/>
                        </a:solidFill>
                        <a:latin typeface="Cambria Math" panose="02040503050406030204" pitchFamily="18" charset="0"/>
                      </a:rPr>
                      <m:t>𝒇</m:t>
                    </m:r>
                  </m:oMath>
                </a14:m>
                <a:r>
                  <a:rPr kumimoji="1" lang="en-US" altLang="zh-CN" sz="2800" b="1" dirty="0"/>
                  <a:t>.</a:t>
                </a:r>
                <a:r>
                  <a:rPr kumimoji="1" lang="zh-CN" altLang="en-US" sz="2800" b="1" dirty="0"/>
                  <a:t> </a:t>
                </a:r>
                <a:r>
                  <a:rPr kumimoji="1" lang="en-US" altLang="zh-CN" sz="2800" b="1" dirty="0"/>
                  <a:t>So </a:t>
                </a:r>
                <a14:m>
                  <m:oMath xmlns:m="http://schemas.openxmlformats.org/officeDocument/2006/math">
                    <m:r>
                      <a:rPr lang="en-US" altLang="zh-CN" sz="2800" b="1" i="1" dirty="0" smtClean="0">
                        <a:solidFill>
                          <a:srgbClr val="0070C0"/>
                        </a:solidFill>
                        <a:latin typeface="Cambria Math" panose="02040503050406030204" pitchFamily="18" charset="0"/>
                      </a:rPr>
                      <m:t>𝒈</m:t>
                    </m:r>
                    <m:r>
                      <a:rPr kumimoji="1" lang="en-US" altLang="zh-CN" sz="2800" b="1" i="1" dirty="0" err="1" smtClean="0">
                        <a:solidFill>
                          <a:srgbClr val="0070C0"/>
                        </a:solidFill>
                        <a:latin typeface="Cambria Math" panose="02040503050406030204" pitchFamily="18" charset="0"/>
                        <a:ea typeface="Cambria Math" panose="02040503050406030204" pitchFamily="18" charset="0"/>
                      </a:rPr>
                      <m:t>∘</m:t>
                    </m:r>
                    <m:r>
                      <a:rPr lang="en-US" altLang="zh-CN" sz="2800" b="1" i="1" dirty="0" err="1">
                        <a:solidFill>
                          <a:srgbClr val="0070C0"/>
                        </a:solidFill>
                        <a:latin typeface="Cambria Math" panose="02040503050406030204" pitchFamily="18" charset="0"/>
                      </a:rPr>
                      <m:t>𝒇</m:t>
                    </m:r>
                  </m:oMath>
                </a14:m>
                <a:r>
                  <a:rPr kumimoji="1" lang="zh-CN" altLang="en-US" sz="2800" b="1" dirty="0">
                    <a:solidFill>
                      <a:srgbClr val="0070C0"/>
                    </a:solidFill>
                  </a:rPr>
                  <a:t> </a:t>
                </a:r>
                <a:r>
                  <a:rPr kumimoji="1" lang="en-US" altLang="zh-CN" sz="2800" b="1" dirty="0">
                    <a:solidFill>
                      <a:srgbClr val="0070C0"/>
                    </a:solidFill>
                  </a:rPr>
                  <a:t>is a function from</a:t>
                </a:r>
                <a:r>
                  <a:rPr kumimoji="1" lang="zh-CN" altLang="en-US" sz="2800" b="1" dirty="0">
                    <a:solidFill>
                      <a:srgbClr val="0070C0"/>
                    </a:solidFill>
                  </a:rPr>
                  <a:t> </a:t>
                </a:r>
                <a:r>
                  <a:rPr lang="en-US" altLang="zh-CN" sz="2800" b="1" i="1" dirty="0">
                    <a:solidFill>
                      <a:srgbClr val="0070C0"/>
                    </a:solidFill>
                  </a:rPr>
                  <a:t>X</a:t>
                </a:r>
                <a:r>
                  <a:rPr kumimoji="1" lang="zh-CN" altLang="en-US" sz="2800" b="1" dirty="0">
                    <a:solidFill>
                      <a:srgbClr val="0070C0"/>
                    </a:solidFill>
                  </a:rPr>
                  <a:t> </a:t>
                </a:r>
                <a:r>
                  <a:rPr kumimoji="1" lang="en-US" altLang="zh-CN" sz="2800" b="1" dirty="0">
                    <a:solidFill>
                      <a:srgbClr val="0070C0"/>
                    </a:solidFill>
                  </a:rPr>
                  <a:t>to </a:t>
                </a:r>
                <a:r>
                  <a:rPr lang="en-US" altLang="zh-CN" sz="2800" b="1" i="1" dirty="0">
                    <a:solidFill>
                      <a:srgbClr val="0070C0"/>
                    </a:solidFill>
                  </a:rPr>
                  <a:t>Z </a:t>
                </a:r>
                <a:r>
                  <a:rPr lang="en-US" altLang="zh-CN" sz="2800" b="1" dirty="0"/>
                  <a:t>and</a:t>
                </a:r>
                <a:endParaRPr kumimoji="1" lang="zh-CN" altLang="en-US" sz="2800" b="1" dirty="0"/>
              </a:p>
              <a:p>
                <a:pPr algn="ctr" eaLnBrk="1" hangingPunct="1"/>
                <a:r>
                  <a:rPr kumimoji="1" lang="en-US" altLang="zh-CN" sz="2800" b="1" dirty="0">
                    <a:solidFill>
                      <a:srgbClr val="0070C0"/>
                    </a:solidFill>
                  </a:rPr>
                  <a:t> </a:t>
                </a:r>
                <a14:m>
                  <m:oMath xmlns:m="http://schemas.openxmlformats.org/officeDocument/2006/math">
                    <m:r>
                      <a:rPr kumimoji="1" lang="en-US" altLang="zh-CN" sz="2800" b="1" i="1" dirty="0" smtClean="0">
                        <a:solidFill>
                          <a:srgbClr val="0070C0"/>
                        </a:solidFill>
                        <a:latin typeface="Cambria Math" panose="02040503050406030204" pitchFamily="18" charset="0"/>
                      </a:rPr>
                      <m:t>(</m:t>
                    </m:r>
                    <m:r>
                      <a:rPr kumimoji="1" lang="en-US" altLang="zh-CN" sz="2800" b="1" i="1" dirty="0" err="1">
                        <a:solidFill>
                          <a:srgbClr val="0070C0"/>
                        </a:solidFill>
                        <a:latin typeface="Cambria Math" panose="02040503050406030204" pitchFamily="18" charset="0"/>
                      </a:rPr>
                      <m:t>𝒈</m:t>
                    </m:r>
                    <m:r>
                      <a:rPr kumimoji="1" lang="en-US" altLang="zh-CN" sz="2800" b="1" i="1" dirty="0" err="1">
                        <a:solidFill>
                          <a:srgbClr val="0070C0"/>
                        </a:solidFill>
                        <a:latin typeface="Cambria Math" panose="02040503050406030204" pitchFamily="18" charset="0"/>
                      </a:rPr>
                      <m:t>◦</m:t>
                    </m:r>
                    <m:r>
                      <a:rPr kumimoji="1" lang="en-US" altLang="zh-CN" sz="2800" b="1" i="1" dirty="0" err="1">
                        <a:solidFill>
                          <a:srgbClr val="0070C0"/>
                        </a:solidFill>
                        <a:latin typeface="Cambria Math" panose="02040503050406030204" pitchFamily="18" charset="0"/>
                      </a:rPr>
                      <m:t>𝒇</m:t>
                    </m:r>
                    <m:r>
                      <a:rPr kumimoji="1" lang="en-US" altLang="zh-CN" sz="2800" b="1" i="1" dirty="0">
                        <a:solidFill>
                          <a:srgbClr val="0070C0"/>
                        </a:solidFill>
                        <a:latin typeface="Cambria Math" panose="02040503050406030204" pitchFamily="18" charset="0"/>
                      </a:rPr>
                      <m:t>)(</m:t>
                    </m:r>
                    <m:r>
                      <a:rPr kumimoji="1" lang="en-US" altLang="zh-CN" sz="2800" b="1" i="1" dirty="0">
                        <a:solidFill>
                          <a:srgbClr val="0070C0"/>
                        </a:solidFill>
                        <a:latin typeface="Cambria Math" panose="02040503050406030204" pitchFamily="18" charset="0"/>
                      </a:rPr>
                      <m:t>𝒙</m:t>
                    </m:r>
                    <m:r>
                      <a:rPr kumimoji="1" lang="en-US" altLang="zh-CN" sz="2800" b="1" i="1" dirty="0">
                        <a:solidFill>
                          <a:srgbClr val="0070C0"/>
                        </a:solidFill>
                        <a:latin typeface="Cambria Math" panose="02040503050406030204" pitchFamily="18" charset="0"/>
                      </a:rPr>
                      <m:t>)=</m:t>
                    </m:r>
                    <m:r>
                      <a:rPr kumimoji="1" lang="en-US" altLang="zh-CN" sz="2800" b="1" i="1" dirty="0">
                        <a:solidFill>
                          <a:srgbClr val="0070C0"/>
                        </a:solidFill>
                        <a:latin typeface="Cambria Math" panose="02040503050406030204" pitchFamily="18" charset="0"/>
                      </a:rPr>
                      <m:t>𝒛</m:t>
                    </m:r>
                    <m:r>
                      <a:rPr kumimoji="1" lang="en-US" altLang="zh-CN" sz="2800" b="1" i="1" dirty="0">
                        <a:solidFill>
                          <a:srgbClr val="0070C0"/>
                        </a:solidFill>
                        <a:latin typeface="Cambria Math" panose="02040503050406030204" pitchFamily="18" charset="0"/>
                      </a:rPr>
                      <m:t>=</m:t>
                    </m:r>
                    <m:r>
                      <a:rPr kumimoji="1" lang="en-US" altLang="zh-CN" sz="2800" b="1" i="1" dirty="0">
                        <a:solidFill>
                          <a:srgbClr val="0070C0"/>
                        </a:solidFill>
                        <a:latin typeface="Cambria Math" panose="02040503050406030204" pitchFamily="18" charset="0"/>
                      </a:rPr>
                      <m:t>𝒈</m:t>
                    </m:r>
                    <m:r>
                      <a:rPr kumimoji="1" lang="en-US" altLang="zh-CN" sz="2800" b="1" i="1" dirty="0">
                        <a:solidFill>
                          <a:srgbClr val="0070C0"/>
                        </a:solidFill>
                        <a:latin typeface="Cambria Math" panose="02040503050406030204" pitchFamily="18" charset="0"/>
                      </a:rPr>
                      <m:t>(</m:t>
                    </m:r>
                    <m:r>
                      <a:rPr kumimoji="1" lang="en-US" altLang="zh-CN" sz="2800" b="1" i="1" dirty="0">
                        <a:solidFill>
                          <a:srgbClr val="0070C0"/>
                        </a:solidFill>
                        <a:latin typeface="Cambria Math" panose="02040503050406030204" pitchFamily="18" charset="0"/>
                      </a:rPr>
                      <m:t>𝒚</m:t>
                    </m:r>
                    <m:r>
                      <a:rPr kumimoji="1" lang="en-US" altLang="zh-CN" sz="2800" b="1" i="1" dirty="0">
                        <a:solidFill>
                          <a:srgbClr val="0070C0"/>
                        </a:solidFill>
                        <a:latin typeface="Cambria Math" panose="02040503050406030204" pitchFamily="18" charset="0"/>
                      </a:rPr>
                      <m:t>)=</m:t>
                    </m:r>
                    <m:r>
                      <a:rPr kumimoji="1" lang="en-US" altLang="zh-CN" sz="2800" b="1" i="1" dirty="0">
                        <a:solidFill>
                          <a:srgbClr val="0070C0"/>
                        </a:solidFill>
                        <a:latin typeface="Cambria Math" panose="02040503050406030204" pitchFamily="18" charset="0"/>
                      </a:rPr>
                      <m:t>𝒈</m:t>
                    </m:r>
                    <m:r>
                      <a:rPr kumimoji="1" lang="en-US" altLang="zh-CN" sz="2800" b="1" i="1" dirty="0">
                        <a:solidFill>
                          <a:srgbClr val="0070C0"/>
                        </a:solidFill>
                        <a:latin typeface="Cambria Math" panose="02040503050406030204" pitchFamily="18" charset="0"/>
                      </a:rPr>
                      <m:t>(</m:t>
                    </m:r>
                    <m:r>
                      <a:rPr kumimoji="1" lang="en-US" altLang="zh-CN" sz="2800" b="1" i="1" dirty="0">
                        <a:solidFill>
                          <a:srgbClr val="0070C0"/>
                        </a:solidFill>
                        <a:latin typeface="Cambria Math" panose="02040503050406030204" pitchFamily="18" charset="0"/>
                      </a:rPr>
                      <m:t>𝒇</m:t>
                    </m:r>
                    <m:r>
                      <a:rPr kumimoji="1" lang="en-US" altLang="zh-CN" sz="2800" b="1" i="1" dirty="0">
                        <a:solidFill>
                          <a:srgbClr val="0070C0"/>
                        </a:solidFill>
                        <a:latin typeface="Cambria Math" panose="02040503050406030204" pitchFamily="18" charset="0"/>
                      </a:rPr>
                      <m:t>(</m:t>
                    </m:r>
                    <m:r>
                      <a:rPr kumimoji="1" lang="en-US" altLang="zh-CN" sz="2800" b="1" i="1" dirty="0">
                        <a:solidFill>
                          <a:srgbClr val="0070C0"/>
                        </a:solidFill>
                        <a:latin typeface="Cambria Math" panose="02040503050406030204" pitchFamily="18" charset="0"/>
                      </a:rPr>
                      <m:t>𝒙</m:t>
                    </m:r>
                    <m:r>
                      <a:rPr kumimoji="1" lang="en-US" altLang="zh-CN" sz="2800" b="1" i="1" dirty="0">
                        <a:solidFill>
                          <a:srgbClr val="0070C0"/>
                        </a:solidFill>
                        <a:latin typeface="Cambria Math" panose="02040503050406030204" pitchFamily="18" charset="0"/>
                      </a:rPr>
                      <m:t>))</m:t>
                    </m:r>
                  </m:oMath>
                </a14:m>
                <a:endParaRPr kumimoji="1" lang="en-US" altLang="zh-CN" sz="2800" b="1" dirty="0">
                  <a:solidFill>
                    <a:srgbClr val="0070C0"/>
                  </a:solidFill>
                </a:endParaRPr>
              </a:p>
            </p:txBody>
          </p:sp>
        </mc:Choice>
        <mc:Fallback xmlns="">
          <p:sp>
            <p:nvSpPr>
              <p:cNvPr id="13" name="Text Box 5">
                <a:extLst>
                  <a:ext uri="{FF2B5EF4-FFF2-40B4-BE49-F238E27FC236}">
                    <a16:creationId xmlns:a16="http://schemas.microsoft.com/office/drawing/2014/main" id="{2102E667-747C-F517-5DDA-3938213ADF31}"/>
                  </a:ext>
                </a:extLst>
              </p:cNvPr>
              <p:cNvSpPr txBox="1">
                <a:spLocks noRot="1" noChangeAspect="1" noMove="1" noResize="1" noEditPoints="1" noAdjustHandles="1" noChangeArrowheads="1" noChangeShapeType="1" noTextEdit="1"/>
              </p:cNvSpPr>
              <p:nvPr/>
            </p:nvSpPr>
            <p:spPr bwMode="auto">
              <a:xfrm>
                <a:off x="1832418" y="1216297"/>
                <a:ext cx="10404020" cy="4462760"/>
              </a:xfrm>
              <a:prstGeom prst="rect">
                <a:avLst/>
              </a:prstGeom>
              <a:blipFill>
                <a:blip r:embed="rId3"/>
                <a:stretch>
                  <a:fillRect l="-1524" t="-19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07319166-07AF-807F-1575-E18D506123F3}"/>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合成函数</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6092763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24</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Composition of functions and properties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7" name="Text Box 5">
                <a:extLst>
                  <a:ext uri="{FF2B5EF4-FFF2-40B4-BE49-F238E27FC236}">
                    <a16:creationId xmlns:a16="http://schemas.microsoft.com/office/drawing/2014/main" id="{8BF76EA9-29F7-E380-B0F6-12C8B515BF9F}"/>
                  </a:ext>
                </a:extLst>
              </p:cNvPr>
              <p:cNvSpPr txBox="1">
                <a:spLocks noChangeArrowheads="1"/>
              </p:cNvSpPr>
              <p:nvPr/>
            </p:nvSpPr>
            <p:spPr bwMode="auto">
              <a:xfrm>
                <a:off x="2024856" y="1374552"/>
                <a:ext cx="9775258" cy="49427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800" b="1" dirty="0">
                    <a:solidFill>
                      <a:schemeClr val="accent1"/>
                    </a:solidFill>
                  </a:rPr>
                  <a:t>Proof: </a:t>
                </a:r>
              </a:p>
              <a:p>
                <a:pPr eaLnBrk="1" hangingPunct="1">
                  <a:spcBef>
                    <a:spcPct val="0"/>
                  </a:spcBef>
                </a:pPr>
                <a:r>
                  <a:rPr lang="en-US" altLang="zh-CN" sz="2400" b="1" dirty="0"/>
                  <a:t>(2) for </a:t>
                </a:r>
                <a14:m>
                  <m:oMath xmlns:m="http://schemas.openxmlformats.org/officeDocument/2006/math">
                    <m:r>
                      <a:rPr lang="en-US" altLang="zh-CN" sz="2400" b="1" i="1" dirty="0" smtClean="0">
                        <a:solidFill>
                          <a:srgbClr val="0070C0"/>
                        </a:solidFill>
                        <a:latin typeface="Cambria Math" panose="02040503050406030204" pitchFamily="18" charset="0"/>
                      </a:rPr>
                      <m:t>𝒙</m:t>
                    </m:r>
                    <m:r>
                      <a:rPr kumimoji="1" lang="en-US" altLang="zh-CN" sz="2400" b="1" i="1" dirty="0" smtClean="0">
                        <a:solidFill>
                          <a:srgbClr val="0070C0"/>
                        </a:solidFill>
                        <a:latin typeface="Cambria Math" panose="02040503050406030204" pitchFamily="18" charset="0"/>
                      </a:rPr>
                      <m:t>∈</m:t>
                    </m:r>
                    <m:sSub>
                      <m:sSubPr>
                        <m:ctrlPr>
                          <a:rPr kumimoji="1" lang="en-US" altLang="zh-CN" sz="2400" b="1" i="1" dirty="0" smtClean="0">
                            <a:solidFill>
                              <a:srgbClr val="0070C0"/>
                            </a:solidFill>
                            <a:latin typeface="Cambria Math" panose="02040503050406030204" pitchFamily="18" charset="0"/>
                          </a:rPr>
                        </m:ctrlPr>
                      </m:sSubPr>
                      <m:e>
                        <m:r>
                          <a:rPr kumimoji="1" lang="en-US" altLang="zh-CN" sz="2400" b="1" i="1" dirty="0" smtClean="0">
                            <a:solidFill>
                              <a:srgbClr val="0070C0"/>
                            </a:solidFill>
                            <a:latin typeface="Cambria Math" panose="02040503050406030204" pitchFamily="18" charset="0"/>
                          </a:rPr>
                          <m:t>𝑫</m:t>
                        </m:r>
                      </m:e>
                      <m:sub>
                        <m:r>
                          <a:rPr kumimoji="1" lang="en-US" altLang="zh-CN" sz="2400" b="1" i="1" dirty="0" smtClean="0">
                            <a:solidFill>
                              <a:srgbClr val="0070C0"/>
                            </a:solidFill>
                            <a:latin typeface="Cambria Math" panose="02040503050406030204" pitchFamily="18" charset="0"/>
                          </a:rPr>
                          <m:t>𝒈</m:t>
                        </m:r>
                        <m:r>
                          <a:rPr kumimoji="1" lang="en-US" altLang="zh-CN" sz="2400" b="1" i="1" dirty="0" smtClean="0">
                            <a:solidFill>
                              <a:srgbClr val="0070C0"/>
                            </a:solidFill>
                            <a:latin typeface="Cambria Math" panose="02040503050406030204" pitchFamily="18" charset="0"/>
                            <a:ea typeface="Cambria Math" panose="02040503050406030204" pitchFamily="18" charset="0"/>
                          </a:rPr>
                          <m:t>∘</m:t>
                        </m:r>
                        <m:r>
                          <a:rPr kumimoji="1" lang="en-US" altLang="zh-CN" sz="2400" b="1" i="1" dirty="0" smtClean="0">
                            <a:solidFill>
                              <a:srgbClr val="0070C0"/>
                            </a:solidFill>
                            <a:latin typeface="Cambria Math" panose="02040503050406030204" pitchFamily="18" charset="0"/>
                            <a:ea typeface="Cambria Math" panose="02040503050406030204" pitchFamily="18" charset="0"/>
                          </a:rPr>
                          <m:t>𝒇</m:t>
                        </m:r>
                      </m:sub>
                    </m:sSub>
                  </m:oMath>
                </a14:m>
                <a:r>
                  <a:rPr lang="en-US" altLang="zh-CN" sz="2400" b="1" dirty="0"/>
                  <a:t>, then ∃ </a:t>
                </a:r>
                <a14:m>
                  <m:oMath xmlns:m="http://schemas.openxmlformats.org/officeDocument/2006/math">
                    <m:r>
                      <a:rPr lang="en-US" altLang="zh-CN" sz="2400" b="1" i="1" dirty="0" smtClean="0">
                        <a:latin typeface="Cambria Math" panose="02040503050406030204" pitchFamily="18" charset="0"/>
                      </a:rPr>
                      <m:t>𝒛</m:t>
                    </m:r>
                    <m:r>
                      <a:rPr kumimoji="1" lang="en-US" altLang="zh-CN" sz="2400" b="1" i="1" dirty="0" err="1">
                        <a:latin typeface="Cambria Math" panose="02040503050406030204" pitchFamily="18" charset="0"/>
                      </a:rPr>
                      <m:t>∈</m:t>
                    </m:r>
                    <m:r>
                      <a:rPr lang="en-US" altLang="zh-CN" sz="2400" b="1" i="1" dirty="0" err="1">
                        <a:latin typeface="Cambria Math" panose="02040503050406030204" pitchFamily="18" charset="0"/>
                      </a:rPr>
                      <m:t>𝒁</m:t>
                    </m:r>
                  </m:oMath>
                </a14:m>
                <a:r>
                  <a:rPr lang="zh-CN" altLang="en-US" sz="2400" b="1" dirty="0"/>
                  <a:t> </a:t>
                </a:r>
                <a14:m>
                  <m:oMath xmlns:m="http://schemas.openxmlformats.org/officeDocument/2006/math">
                    <m:r>
                      <a:rPr lang="en-US" altLang="zh-CN" sz="2400" b="1" i="0" dirty="0" smtClean="0">
                        <a:latin typeface="Cambria Math" panose="02040503050406030204" pitchFamily="18" charset="0"/>
                      </a:rPr>
                      <m:t>𝐦𝐚𝐤𝐞𝐬</m:t>
                    </m:r>
                    <m:r>
                      <a:rPr lang="en-US" altLang="zh-CN" sz="2400" b="1" i="0" dirty="0" smtClean="0">
                        <a:latin typeface="Cambria Math" panose="02040503050406030204" pitchFamily="18" charset="0"/>
                      </a:rPr>
                      <m:t> </m:t>
                    </m:r>
                    <m:d>
                      <m:dPr>
                        <m:begChr m:val="⟨"/>
                        <m:endChr m:val="⟩"/>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𝒙</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𝒛</m:t>
                        </m:r>
                      </m:e>
                    </m:d>
                    <m:r>
                      <a:rPr kumimoji="1" lang="en-US" altLang="zh-CN" sz="2400" b="1" i="1" dirty="0" smtClean="0">
                        <a:solidFill>
                          <a:srgbClr val="0070C0"/>
                        </a:solidFill>
                        <a:latin typeface="Cambria Math" panose="02040503050406030204" pitchFamily="18" charset="0"/>
                      </a:rPr>
                      <m:t>∈</m:t>
                    </m:r>
                    <m:r>
                      <a:rPr lang="en-US" altLang="zh-CN" sz="2400" b="1" i="1" dirty="0" err="1">
                        <a:solidFill>
                          <a:srgbClr val="0070C0"/>
                        </a:solidFill>
                        <a:latin typeface="Cambria Math" panose="02040503050406030204" pitchFamily="18" charset="0"/>
                      </a:rPr>
                      <m:t>𝒈</m:t>
                    </m:r>
                    <m:r>
                      <a:rPr lang="en-US" altLang="zh-CN" sz="2400" b="1" i="1" dirty="0" err="1">
                        <a:solidFill>
                          <a:srgbClr val="0070C0"/>
                        </a:solidFill>
                        <a:latin typeface="Cambria Math" panose="02040503050406030204" pitchFamily="18" charset="0"/>
                      </a:rPr>
                      <m:t>◦</m:t>
                    </m:r>
                    <m:r>
                      <a:rPr lang="en-US" altLang="zh-CN" sz="2400" b="1" i="1" dirty="0" err="1">
                        <a:solidFill>
                          <a:srgbClr val="0070C0"/>
                        </a:solidFill>
                        <a:latin typeface="Cambria Math" panose="02040503050406030204" pitchFamily="18" charset="0"/>
                      </a:rPr>
                      <m:t>𝒇</m:t>
                    </m:r>
                  </m:oMath>
                </a14:m>
                <a:r>
                  <a:rPr lang="en-US" altLang="zh-CN" sz="2400" b="1" dirty="0"/>
                  <a:t>. </a:t>
                </a:r>
              </a:p>
              <a:p>
                <a:pPr eaLnBrk="1" hangingPunct="1">
                  <a:spcBef>
                    <a:spcPct val="0"/>
                  </a:spcBef>
                </a:pPr>
                <a:r>
                  <a:rPr lang="en-US" altLang="zh-CN" sz="2400" b="1" dirty="0"/>
                  <a:t>Then there must be </a:t>
                </a:r>
                <a14:m>
                  <m:oMath xmlns:m="http://schemas.openxmlformats.org/officeDocument/2006/math">
                    <m:r>
                      <a:rPr lang="en-US" altLang="zh-CN" sz="2400" b="1" i="1" dirty="0" smtClean="0">
                        <a:latin typeface="Cambria Math" panose="02040503050406030204" pitchFamily="18" charset="0"/>
                      </a:rPr>
                      <m:t>𝒚</m:t>
                    </m:r>
                    <m:r>
                      <a:rPr kumimoji="1" lang="en-US" altLang="zh-CN" sz="2400" b="1" i="1" dirty="0" err="1">
                        <a:latin typeface="Cambria Math" panose="02040503050406030204" pitchFamily="18" charset="0"/>
                      </a:rPr>
                      <m:t>∈</m:t>
                    </m:r>
                    <m:r>
                      <a:rPr lang="en-US" altLang="zh-CN" sz="2400" b="1" i="1" dirty="0" err="1">
                        <a:latin typeface="Cambria Math" panose="02040503050406030204" pitchFamily="18" charset="0"/>
                      </a:rPr>
                      <m:t>𝒀</m:t>
                    </m:r>
                  </m:oMath>
                </a14:m>
                <a:r>
                  <a:rPr lang="en-US" altLang="zh-CN" sz="2400" b="1" dirty="0"/>
                  <a:t> that </a:t>
                </a:r>
                <a14:m>
                  <m:oMath xmlns:m="http://schemas.openxmlformats.org/officeDocument/2006/math">
                    <m:d>
                      <m:dPr>
                        <m:begChr m:val="⟨"/>
                        <m:endChr m:val="⟩"/>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𝒙</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𝒚</m:t>
                        </m:r>
                      </m:e>
                    </m:d>
                    <m:r>
                      <a:rPr kumimoji="1"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𝒇</m:t>
                    </m:r>
                  </m:oMath>
                </a14:m>
                <a:r>
                  <a:rPr lang="en-US" altLang="zh-CN" sz="2400" b="1" dirty="0"/>
                  <a:t>and </a:t>
                </a:r>
                <a14:m>
                  <m:oMath xmlns:m="http://schemas.openxmlformats.org/officeDocument/2006/math">
                    <m:d>
                      <m:dPr>
                        <m:begChr m:val="⟨"/>
                        <m:endChr m:val="⟩"/>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𝒚</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𝒛</m:t>
                        </m:r>
                      </m:e>
                    </m:d>
                    <m:r>
                      <a:rPr kumimoji="1"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𝒈</m:t>
                    </m:r>
                  </m:oMath>
                </a14:m>
                <a:r>
                  <a:rPr lang="en-US" altLang="zh-CN" sz="2400" b="1" dirty="0"/>
                  <a:t>. </a:t>
                </a:r>
              </a:p>
              <a:p>
                <a:pPr eaLnBrk="1" hangingPunct="1">
                  <a:spcBef>
                    <a:spcPct val="0"/>
                  </a:spcBef>
                </a:pPr>
                <a:r>
                  <a:rPr lang="en-US" altLang="zh-CN" sz="2400" b="1" dirty="0"/>
                  <a:t>From </a:t>
                </a:r>
                <a14:m>
                  <m:oMath xmlns:m="http://schemas.openxmlformats.org/officeDocument/2006/math">
                    <m:d>
                      <m:dPr>
                        <m:begChr m:val="⟨"/>
                        <m:endChr m:val="⟩"/>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𝒚</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𝒛</m:t>
                        </m:r>
                      </m:e>
                    </m:d>
                    <m:r>
                      <a:rPr kumimoji="1"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𝒈</m:t>
                    </m:r>
                  </m:oMath>
                </a14:m>
                <a:r>
                  <a:rPr lang="en-US" altLang="zh-CN" sz="2400" b="1" dirty="0"/>
                  <a:t>,we can know</a:t>
                </a:r>
                <a:r>
                  <a:rPr lang="zh-CN" altLang="en-US" sz="2400" b="1" dirty="0"/>
                  <a:t> </a:t>
                </a:r>
                <a14:m>
                  <m:oMath xmlns:m="http://schemas.openxmlformats.org/officeDocument/2006/math">
                    <m:r>
                      <a:rPr lang="en-US" altLang="zh-CN" sz="2400" b="1" i="1" dirty="0" smtClean="0">
                        <a:solidFill>
                          <a:srgbClr val="0070C0"/>
                        </a:solidFill>
                        <a:latin typeface="Cambria Math" panose="02040503050406030204" pitchFamily="18" charset="0"/>
                      </a:rPr>
                      <m:t>𝒚</m:t>
                    </m:r>
                    <m:r>
                      <a:rPr kumimoji="1" lang="en-US" altLang="zh-CN" sz="2400" b="1" i="1" dirty="0" err="1">
                        <a:solidFill>
                          <a:srgbClr val="0070C0"/>
                        </a:solidFill>
                        <a:latin typeface="Cambria Math" panose="02040503050406030204" pitchFamily="18" charset="0"/>
                      </a:rPr>
                      <m:t>∈</m:t>
                    </m:r>
                    <m:sSub>
                      <m:sSubPr>
                        <m:ctrlPr>
                          <a:rPr kumimoji="1" lang="en-US" altLang="zh-CN" sz="2400" b="1" i="1" dirty="0" smtClean="0">
                            <a:solidFill>
                              <a:srgbClr val="0070C0"/>
                            </a:solidFill>
                            <a:latin typeface="Cambria Math" panose="02040503050406030204" pitchFamily="18" charset="0"/>
                          </a:rPr>
                        </m:ctrlPr>
                      </m:sSubPr>
                      <m:e>
                        <m:r>
                          <a:rPr kumimoji="1" lang="en-US" altLang="zh-CN" sz="2400" b="1" i="1" dirty="0" smtClean="0">
                            <a:solidFill>
                              <a:srgbClr val="0070C0"/>
                            </a:solidFill>
                            <a:latin typeface="Cambria Math" panose="02040503050406030204" pitchFamily="18" charset="0"/>
                          </a:rPr>
                          <m:t>𝑫</m:t>
                        </m:r>
                      </m:e>
                      <m:sub>
                        <m:r>
                          <a:rPr kumimoji="1" lang="en-US" altLang="zh-CN" sz="2400" b="1" i="1" dirty="0" smtClean="0">
                            <a:solidFill>
                              <a:srgbClr val="0070C0"/>
                            </a:solidFill>
                            <a:latin typeface="Cambria Math" panose="02040503050406030204" pitchFamily="18" charset="0"/>
                          </a:rPr>
                          <m:t>𝒈</m:t>
                        </m:r>
                      </m:sub>
                    </m:sSub>
                  </m:oMath>
                </a14:m>
                <a:r>
                  <a:rPr lang="en-US" altLang="zh-CN" sz="2400" b="1" dirty="0"/>
                  <a:t>, from </a:t>
                </a:r>
                <a14:m>
                  <m:oMath xmlns:m="http://schemas.openxmlformats.org/officeDocument/2006/math">
                    <m:d>
                      <m:dPr>
                        <m:begChr m:val="⟨"/>
                        <m:endChr m:val="⟩"/>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𝒙</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𝒚</m:t>
                        </m:r>
                      </m:e>
                    </m:d>
                    <m:r>
                      <a:rPr kumimoji="1" lang="en-US" altLang="zh-CN" sz="2400" b="1" i="1" dirty="0" smtClean="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𝒇</m:t>
                    </m:r>
                  </m:oMath>
                </a14:m>
                <a:r>
                  <a:rPr kumimoji="1" lang="en-US" altLang="zh-CN" sz="2400" b="1" dirty="0"/>
                  <a:t>, we have</a:t>
                </a:r>
                <a14:m>
                  <m:oMath xmlns:m="http://schemas.openxmlformats.org/officeDocument/2006/math">
                    <m:r>
                      <a:rPr kumimoji="1" lang="en-US" altLang="zh-CN" sz="2400" b="1" i="0" dirty="0" smtClean="0">
                        <a:latin typeface="Cambria Math" panose="02040503050406030204" pitchFamily="18" charset="0"/>
                      </a:rPr>
                      <m:t> </m:t>
                    </m:r>
                    <m:r>
                      <a:rPr kumimoji="1" lang="en-US" altLang="zh-CN" sz="2400" b="1" i="1" dirty="0" smtClean="0">
                        <a:solidFill>
                          <a:srgbClr val="0070C0"/>
                        </a:solidFill>
                        <a:latin typeface="Cambria Math" panose="02040503050406030204" pitchFamily="18" charset="0"/>
                      </a:rPr>
                      <m:t>𝒙</m:t>
                    </m:r>
                    <m:r>
                      <a:rPr kumimoji="1" lang="en-US" altLang="zh-CN" sz="2400" b="1" i="1" dirty="0" smtClean="0">
                        <a:solidFill>
                          <a:srgbClr val="0070C0"/>
                        </a:solidFill>
                        <a:latin typeface="Cambria Math" panose="02040503050406030204" pitchFamily="18" charset="0"/>
                      </a:rPr>
                      <m:t>∈</m:t>
                    </m:r>
                    <m:sSup>
                      <m:sSupPr>
                        <m:ctrlPr>
                          <a:rPr kumimoji="1" lang="en-US" altLang="zh-CN" sz="2400" b="1" i="1" dirty="0" smtClean="0">
                            <a:solidFill>
                              <a:srgbClr val="0070C0"/>
                            </a:solidFill>
                            <a:latin typeface="Cambria Math" panose="02040503050406030204" pitchFamily="18" charset="0"/>
                          </a:rPr>
                        </m:ctrlPr>
                      </m:sSupPr>
                      <m:e>
                        <m:r>
                          <a:rPr kumimoji="1" lang="en-US" altLang="zh-CN" sz="2400" b="1" i="1" dirty="0" smtClean="0">
                            <a:solidFill>
                              <a:srgbClr val="0070C0"/>
                            </a:solidFill>
                            <a:latin typeface="Cambria Math" panose="02040503050406030204" pitchFamily="18" charset="0"/>
                          </a:rPr>
                          <m:t>𝒇</m:t>
                        </m:r>
                      </m:e>
                      <m:sup>
                        <m:r>
                          <a:rPr kumimoji="1" lang="en-US" altLang="zh-CN" sz="2400" b="1" i="1" dirty="0" smtClean="0">
                            <a:solidFill>
                              <a:srgbClr val="0070C0"/>
                            </a:solidFill>
                            <a:latin typeface="Cambria Math" panose="02040503050406030204" pitchFamily="18" charset="0"/>
                          </a:rPr>
                          <m:t>−</m:t>
                        </m:r>
                        <m:r>
                          <a:rPr kumimoji="1" lang="en-US" altLang="zh-CN" sz="2400" b="1" i="1" dirty="0" smtClean="0">
                            <a:solidFill>
                              <a:srgbClr val="0070C0"/>
                            </a:solidFill>
                            <a:latin typeface="Cambria Math" panose="02040503050406030204" pitchFamily="18" charset="0"/>
                          </a:rPr>
                          <m:t>𝟏</m:t>
                        </m:r>
                      </m:sup>
                    </m:sSup>
                    <m:d>
                      <m:dPr>
                        <m:begChr m:val="["/>
                        <m:endChr m:val="]"/>
                        <m:ctrlPr>
                          <a:rPr kumimoji="1" lang="en-US" altLang="zh-CN" sz="2400" b="1" i="1" dirty="0" smtClean="0">
                            <a:solidFill>
                              <a:srgbClr val="0070C0"/>
                            </a:solidFill>
                            <a:latin typeface="Cambria Math" panose="02040503050406030204" pitchFamily="18" charset="0"/>
                          </a:rPr>
                        </m:ctrlPr>
                      </m:dPr>
                      <m:e>
                        <m:sSub>
                          <m:sSubPr>
                            <m:ctrlPr>
                              <a:rPr kumimoji="1" lang="en-US" altLang="zh-CN" sz="2400" b="1" i="1" dirty="0" smtClean="0">
                                <a:solidFill>
                                  <a:srgbClr val="0070C0"/>
                                </a:solidFill>
                                <a:latin typeface="Cambria Math" panose="02040503050406030204" pitchFamily="18" charset="0"/>
                              </a:rPr>
                            </m:ctrlPr>
                          </m:sSubPr>
                          <m:e>
                            <m:r>
                              <a:rPr kumimoji="1" lang="en-US" altLang="zh-CN" sz="2400" b="1" i="1" dirty="0" smtClean="0">
                                <a:solidFill>
                                  <a:srgbClr val="0070C0"/>
                                </a:solidFill>
                                <a:latin typeface="Cambria Math" panose="02040503050406030204" pitchFamily="18" charset="0"/>
                              </a:rPr>
                              <m:t>𝑫</m:t>
                            </m:r>
                          </m:e>
                          <m:sub>
                            <m:r>
                              <a:rPr kumimoji="1" lang="en-US" altLang="zh-CN" sz="2400" b="1" i="1" dirty="0" smtClean="0">
                                <a:solidFill>
                                  <a:srgbClr val="0070C0"/>
                                </a:solidFill>
                                <a:latin typeface="Cambria Math" panose="02040503050406030204" pitchFamily="18" charset="0"/>
                              </a:rPr>
                              <m:t>𝒈</m:t>
                            </m:r>
                          </m:sub>
                        </m:sSub>
                      </m:e>
                    </m:d>
                    <m:r>
                      <a:rPr kumimoji="1" lang="en-US" altLang="zh-CN" sz="2400" b="1" i="0" dirty="0" smtClean="0">
                        <a:latin typeface="Cambria Math" panose="02040503050406030204" pitchFamily="18" charset="0"/>
                      </a:rPr>
                      <m:t>, </m:t>
                    </m:r>
                    <m:r>
                      <a:rPr kumimoji="1" lang="en-US" altLang="zh-CN" sz="2400" b="1" i="0" dirty="0" smtClean="0">
                        <a:latin typeface="Cambria Math" panose="02040503050406030204" pitchFamily="18" charset="0"/>
                      </a:rPr>
                      <m:t>𝐧𝐚𝐦𝐞𝐥𝐲</m:t>
                    </m:r>
                    <m:r>
                      <a:rPr kumimoji="1" lang="en-US" altLang="zh-CN" sz="2400" b="1" i="0" dirty="0" smtClean="0">
                        <a:latin typeface="Cambria Math" panose="02040503050406030204" pitchFamily="18" charset="0"/>
                      </a:rPr>
                      <m:t> </m:t>
                    </m:r>
                    <m:sSub>
                      <m:sSubPr>
                        <m:ctrlPr>
                          <a:rPr lang="en-US" altLang="zh-CN" sz="2400" b="1" i="1" dirty="0">
                            <a:solidFill>
                              <a:srgbClr val="7030A0"/>
                            </a:solidFill>
                            <a:latin typeface="Cambria Math" panose="02040503050406030204" pitchFamily="18" charset="0"/>
                          </a:rPr>
                        </m:ctrlPr>
                      </m:sSubPr>
                      <m:e>
                        <m:r>
                          <a:rPr lang="en-US" altLang="zh-CN" sz="2400" b="1" i="1" dirty="0">
                            <a:solidFill>
                              <a:srgbClr val="7030A0"/>
                            </a:solidFill>
                            <a:latin typeface="Cambria Math" panose="02040503050406030204" pitchFamily="18" charset="0"/>
                          </a:rPr>
                          <m:t>𝑫</m:t>
                        </m:r>
                      </m:e>
                      <m:sub>
                        <m:r>
                          <a:rPr lang="en-US" altLang="zh-CN" sz="2400" b="1" i="1" dirty="0">
                            <a:solidFill>
                              <a:srgbClr val="7030A0"/>
                            </a:solidFill>
                            <a:latin typeface="Cambria Math" panose="02040503050406030204" pitchFamily="18" charset="0"/>
                          </a:rPr>
                          <m:t>𝒈</m:t>
                        </m:r>
                        <m:r>
                          <a:rPr lang="en-US" altLang="zh-CN" sz="2400" b="1" i="1" dirty="0">
                            <a:solidFill>
                              <a:srgbClr val="7030A0"/>
                            </a:solidFill>
                            <a:latin typeface="Cambria Math" panose="02040503050406030204" pitchFamily="18" charset="0"/>
                            <a:ea typeface="Cambria Math" panose="02040503050406030204" pitchFamily="18" charset="0"/>
                          </a:rPr>
                          <m:t>∘</m:t>
                        </m:r>
                        <m:r>
                          <a:rPr lang="en-US" altLang="zh-CN" sz="2400" b="1" i="1" dirty="0">
                            <a:solidFill>
                              <a:srgbClr val="7030A0"/>
                            </a:solidFill>
                            <a:latin typeface="Cambria Math" panose="02040503050406030204" pitchFamily="18" charset="0"/>
                            <a:ea typeface="Cambria Math" panose="02040503050406030204" pitchFamily="18" charset="0"/>
                          </a:rPr>
                          <m:t>𝒇</m:t>
                        </m:r>
                      </m:sub>
                    </m:sSub>
                    <m:r>
                      <a:rPr lang="en-US" altLang="zh-CN" sz="2400" b="1" i="1" dirty="0">
                        <a:solidFill>
                          <a:srgbClr val="7030A0"/>
                        </a:solidFill>
                        <a:latin typeface="Cambria Math" panose="02040503050406030204" pitchFamily="18" charset="0"/>
                        <a:ea typeface="Cambria Math" panose="02040503050406030204" pitchFamily="18" charset="0"/>
                      </a:rPr>
                      <m:t>⊆</m:t>
                    </m:r>
                    <m:sSup>
                      <m:sSupPr>
                        <m:ctrlPr>
                          <a:rPr lang="en-US" altLang="zh-CN" sz="2400" b="1" i="1" dirty="0">
                            <a:solidFill>
                              <a:srgbClr val="7030A0"/>
                            </a:solidFill>
                            <a:latin typeface="Cambria Math" panose="02040503050406030204" pitchFamily="18" charset="0"/>
                          </a:rPr>
                        </m:ctrlPr>
                      </m:sSupPr>
                      <m:e>
                        <m:r>
                          <a:rPr lang="en-US" altLang="zh-CN" sz="2400" b="1" i="1" dirty="0">
                            <a:solidFill>
                              <a:srgbClr val="7030A0"/>
                            </a:solidFill>
                            <a:latin typeface="Cambria Math" panose="02040503050406030204" pitchFamily="18" charset="0"/>
                          </a:rPr>
                          <m:t>𝒇</m:t>
                        </m:r>
                      </m:e>
                      <m:sup>
                        <m:r>
                          <a:rPr lang="en-US" altLang="zh-CN" sz="2400" b="1" i="1" dirty="0">
                            <a:solidFill>
                              <a:srgbClr val="7030A0"/>
                            </a:solidFill>
                            <a:latin typeface="Cambria Math" panose="02040503050406030204" pitchFamily="18" charset="0"/>
                          </a:rPr>
                          <m:t>−</m:t>
                        </m:r>
                        <m:r>
                          <a:rPr lang="en-US" altLang="zh-CN" sz="2400" b="1" i="1" dirty="0">
                            <a:solidFill>
                              <a:srgbClr val="7030A0"/>
                            </a:solidFill>
                            <a:latin typeface="Cambria Math" panose="02040503050406030204" pitchFamily="18" charset="0"/>
                          </a:rPr>
                          <m:t>𝟏</m:t>
                        </m:r>
                      </m:sup>
                    </m:sSup>
                    <m:r>
                      <a:rPr lang="en-US" altLang="zh-CN" sz="2400" b="1" i="1" dirty="0">
                        <a:solidFill>
                          <a:srgbClr val="7030A0"/>
                        </a:solidFill>
                        <a:latin typeface="Cambria Math" panose="02040503050406030204" pitchFamily="18" charset="0"/>
                      </a:rPr>
                      <m:t> [</m:t>
                    </m:r>
                    <m:sSub>
                      <m:sSubPr>
                        <m:ctrlPr>
                          <a:rPr lang="en-US" altLang="zh-CN" sz="2400" b="1" i="1" dirty="0">
                            <a:solidFill>
                              <a:srgbClr val="7030A0"/>
                            </a:solidFill>
                            <a:latin typeface="Cambria Math" panose="02040503050406030204" pitchFamily="18" charset="0"/>
                          </a:rPr>
                        </m:ctrlPr>
                      </m:sSubPr>
                      <m:e>
                        <m:r>
                          <a:rPr lang="en-US" altLang="zh-CN" sz="2400" b="1" i="1" dirty="0">
                            <a:solidFill>
                              <a:srgbClr val="7030A0"/>
                            </a:solidFill>
                            <a:latin typeface="Cambria Math" panose="02040503050406030204" pitchFamily="18" charset="0"/>
                          </a:rPr>
                          <m:t>𝑫</m:t>
                        </m:r>
                      </m:e>
                      <m:sub>
                        <m:r>
                          <a:rPr lang="en-US" altLang="zh-CN" sz="2400" b="1" i="1" dirty="0">
                            <a:solidFill>
                              <a:srgbClr val="7030A0"/>
                            </a:solidFill>
                            <a:latin typeface="Cambria Math" panose="02040503050406030204" pitchFamily="18" charset="0"/>
                          </a:rPr>
                          <m:t>𝒈</m:t>
                        </m:r>
                      </m:sub>
                    </m:sSub>
                    <m:r>
                      <a:rPr lang="en-US" altLang="zh-CN" sz="2400" b="1" i="1" dirty="0">
                        <a:solidFill>
                          <a:srgbClr val="7030A0"/>
                        </a:solidFill>
                        <a:latin typeface="Cambria Math" panose="02040503050406030204" pitchFamily="18" charset="0"/>
                      </a:rPr>
                      <m:t>]</m:t>
                    </m:r>
                  </m:oMath>
                </a14:m>
                <a:endParaRPr lang="en-US" altLang="zh-CN" sz="2400" b="1" dirty="0"/>
              </a:p>
              <a:p>
                <a:pPr eaLnBrk="1" hangingPunct="1">
                  <a:spcBef>
                    <a:spcPct val="0"/>
                  </a:spcBef>
                </a:pPr>
                <a:endParaRPr lang="en-US" altLang="zh-CN" sz="2400" b="1" dirty="0"/>
              </a:p>
              <a:p>
                <a:pPr eaLnBrk="1" hangingPunct="1">
                  <a:spcBef>
                    <a:spcPct val="0"/>
                  </a:spcBef>
                </a:pPr>
                <a:r>
                  <a:rPr lang="en-US" altLang="zh-CN" sz="2400" b="1" dirty="0"/>
                  <a:t>On the other hand, if </a:t>
                </a:r>
                <a14:m>
                  <m:oMath xmlns:m="http://schemas.openxmlformats.org/officeDocument/2006/math">
                    <m:r>
                      <a:rPr kumimoji="1" lang="en-US" altLang="zh-CN" sz="2400" b="1" i="1" dirty="0" smtClean="0">
                        <a:solidFill>
                          <a:srgbClr val="0070C0"/>
                        </a:solidFill>
                        <a:latin typeface="Cambria Math" panose="02040503050406030204" pitchFamily="18" charset="0"/>
                      </a:rPr>
                      <m:t>𝒙</m:t>
                    </m:r>
                    <m:r>
                      <a:rPr kumimoji="1" lang="en-US" altLang="zh-CN" sz="2400" b="1" i="1" dirty="0" smtClean="0">
                        <a:solidFill>
                          <a:srgbClr val="0070C0"/>
                        </a:solidFill>
                        <a:latin typeface="Cambria Math" panose="02040503050406030204" pitchFamily="18" charset="0"/>
                      </a:rPr>
                      <m:t>∈</m:t>
                    </m:r>
                    <m:sSup>
                      <m:sSupPr>
                        <m:ctrlPr>
                          <a:rPr kumimoji="1" lang="en-US" altLang="zh-CN" sz="2400" b="1" i="1" dirty="0" smtClean="0">
                            <a:solidFill>
                              <a:srgbClr val="0070C0"/>
                            </a:solidFill>
                            <a:latin typeface="Cambria Math" panose="02040503050406030204" pitchFamily="18" charset="0"/>
                          </a:rPr>
                        </m:ctrlPr>
                      </m:sSupPr>
                      <m:e>
                        <m:r>
                          <a:rPr kumimoji="1" lang="en-US" altLang="zh-CN" sz="2400" b="1" i="1" dirty="0" smtClean="0">
                            <a:solidFill>
                              <a:srgbClr val="0070C0"/>
                            </a:solidFill>
                            <a:latin typeface="Cambria Math" panose="02040503050406030204" pitchFamily="18" charset="0"/>
                          </a:rPr>
                          <m:t>𝒇</m:t>
                        </m:r>
                      </m:e>
                      <m:sup>
                        <m:r>
                          <a:rPr kumimoji="1" lang="en-US" altLang="zh-CN" sz="2400" b="1" i="1" dirty="0" smtClean="0">
                            <a:solidFill>
                              <a:srgbClr val="0070C0"/>
                            </a:solidFill>
                            <a:latin typeface="Cambria Math" panose="02040503050406030204" pitchFamily="18" charset="0"/>
                          </a:rPr>
                          <m:t>−</m:t>
                        </m:r>
                        <m:r>
                          <a:rPr kumimoji="1" lang="en-US" altLang="zh-CN" sz="2400" b="1" i="1" dirty="0" smtClean="0">
                            <a:solidFill>
                              <a:srgbClr val="0070C0"/>
                            </a:solidFill>
                            <a:latin typeface="Cambria Math" panose="02040503050406030204" pitchFamily="18" charset="0"/>
                          </a:rPr>
                          <m:t>𝟏</m:t>
                        </m:r>
                      </m:sup>
                    </m:sSup>
                    <m:r>
                      <a:rPr kumimoji="1" lang="en-US" altLang="zh-CN" sz="2400" b="1" i="1" dirty="0" smtClean="0">
                        <a:solidFill>
                          <a:srgbClr val="0070C0"/>
                        </a:solidFill>
                        <a:latin typeface="Cambria Math" panose="02040503050406030204" pitchFamily="18" charset="0"/>
                      </a:rPr>
                      <m:t>[</m:t>
                    </m:r>
                    <m:sSub>
                      <m:sSubPr>
                        <m:ctrlPr>
                          <a:rPr kumimoji="1" lang="en-US" altLang="zh-CN" sz="2400" b="1" i="1" dirty="0" smtClean="0">
                            <a:solidFill>
                              <a:srgbClr val="0070C0"/>
                            </a:solidFill>
                            <a:latin typeface="Cambria Math" panose="02040503050406030204" pitchFamily="18" charset="0"/>
                          </a:rPr>
                        </m:ctrlPr>
                      </m:sSubPr>
                      <m:e>
                        <m:r>
                          <a:rPr kumimoji="1" lang="en-US" altLang="zh-CN" sz="2400" b="1" i="1" dirty="0" smtClean="0">
                            <a:solidFill>
                              <a:srgbClr val="0070C0"/>
                            </a:solidFill>
                            <a:latin typeface="Cambria Math" panose="02040503050406030204" pitchFamily="18" charset="0"/>
                          </a:rPr>
                          <m:t>𝑫</m:t>
                        </m:r>
                      </m:e>
                      <m:sub>
                        <m:r>
                          <a:rPr kumimoji="1" lang="en-US" altLang="zh-CN" sz="2400" b="1" i="1" dirty="0" smtClean="0">
                            <a:solidFill>
                              <a:srgbClr val="0070C0"/>
                            </a:solidFill>
                            <a:latin typeface="Cambria Math" panose="02040503050406030204" pitchFamily="18" charset="0"/>
                          </a:rPr>
                          <m:t>𝒈</m:t>
                        </m:r>
                      </m:sub>
                    </m:sSub>
                    <m:r>
                      <a:rPr kumimoji="1" lang="en-US" altLang="zh-CN" sz="2400" b="1" i="1" dirty="0" smtClean="0">
                        <a:solidFill>
                          <a:srgbClr val="0070C0"/>
                        </a:solidFill>
                        <a:latin typeface="Cambria Math" panose="02040503050406030204" pitchFamily="18" charset="0"/>
                      </a:rPr>
                      <m:t>] </m:t>
                    </m:r>
                  </m:oMath>
                </a14:m>
                <a:r>
                  <a:rPr lang="en-US" altLang="zh-CN" sz="2400" b="1" dirty="0"/>
                  <a:t>, then</a:t>
                </a:r>
                <a14:m>
                  <m:oMath xmlns:m="http://schemas.openxmlformats.org/officeDocument/2006/math">
                    <m:r>
                      <a:rPr lang="en-US" altLang="zh-CN" sz="2400" b="1" i="0" dirty="0" smtClean="0">
                        <a:latin typeface="Cambria Math" panose="02040503050406030204" pitchFamily="18" charset="0"/>
                      </a:rPr>
                      <m:t> </m:t>
                    </m:r>
                    <m:r>
                      <a:rPr lang="en-US" altLang="zh-CN" sz="2400" b="1" i="1" dirty="0" smtClean="0">
                        <a:solidFill>
                          <a:srgbClr val="0070C0"/>
                        </a:solidFill>
                        <a:latin typeface="Cambria Math" panose="02040503050406030204" pitchFamily="18" charset="0"/>
                      </a:rPr>
                      <m:t>𝒚</m:t>
                    </m:r>
                    <m:r>
                      <a:rPr kumimoji="1" lang="en-US" altLang="zh-CN" sz="2400" b="1" i="1" dirty="0" err="1">
                        <a:solidFill>
                          <a:srgbClr val="0070C0"/>
                        </a:solidFill>
                        <a:latin typeface="Cambria Math" panose="02040503050406030204" pitchFamily="18" charset="0"/>
                      </a:rPr>
                      <m:t>∈</m:t>
                    </m:r>
                    <m:sSub>
                      <m:sSubPr>
                        <m:ctrlPr>
                          <a:rPr kumimoji="1" lang="en-US" altLang="zh-CN" sz="2400" b="1" i="1" dirty="0" smtClean="0">
                            <a:solidFill>
                              <a:srgbClr val="0070C0"/>
                            </a:solidFill>
                            <a:latin typeface="Cambria Math" panose="02040503050406030204" pitchFamily="18" charset="0"/>
                          </a:rPr>
                        </m:ctrlPr>
                      </m:sSubPr>
                      <m:e>
                        <m:r>
                          <a:rPr kumimoji="1" lang="en-US" altLang="zh-CN" sz="2400" b="1" i="1" dirty="0" smtClean="0">
                            <a:solidFill>
                              <a:srgbClr val="0070C0"/>
                            </a:solidFill>
                            <a:latin typeface="Cambria Math" panose="02040503050406030204" pitchFamily="18" charset="0"/>
                          </a:rPr>
                          <m:t>𝑫</m:t>
                        </m:r>
                      </m:e>
                      <m:sub>
                        <m:r>
                          <a:rPr kumimoji="1" lang="en-US" altLang="zh-CN" sz="2400" b="1" i="1" dirty="0" smtClean="0">
                            <a:solidFill>
                              <a:srgbClr val="0070C0"/>
                            </a:solidFill>
                            <a:latin typeface="Cambria Math" panose="02040503050406030204" pitchFamily="18" charset="0"/>
                          </a:rPr>
                          <m:t>𝒈</m:t>
                        </m:r>
                      </m:sub>
                    </m:sSub>
                  </m:oMath>
                </a14:m>
                <a:r>
                  <a:rPr lang="en-US" altLang="zh-CN" sz="2400" b="1" dirty="0"/>
                  <a:t> that makes </a:t>
                </a:r>
                <a14:m>
                  <m:oMath xmlns:m="http://schemas.openxmlformats.org/officeDocument/2006/math">
                    <m:d>
                      <m:dPr>
                        <m:begChr m:val="⟨"/>
                        <m:endChr m:val="⟩"/>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𝒙</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𝒚</m:t>
                        </m:r>
                      </m:e>
                    </m:d>
                    <m:r>
                      <a:rPr kumimoji="1" lang="en-US" altLang="zh-CN" sz="2400" b="1" i="1" dirty="0" smtClean="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𝒇</m:t>
                    </m:r>
                  </m:oMath>
                </a14:m>
                <a:r>
                  <a:rPr lang="en-US" altLang="zh-CN" sz="2400" b="1" dirty="0"/>
                  <a:t>. </a:t>
                </a:r>
              </a:p>
              <a:p>
                <a:pPr eaLnBrk="1" hangingPunct="1">
                  <a:spcBef>
                    <a:spcPct val="0"/>
                  </a:spcBef>
                </a:pPr>
                <a:r>
                  <a:rPr lang="en-US" altLang="zh-CN" sz="2400" b="1" dirty="0"/>
                  <a:t>While from </a:t>
                </a:r>
                <a14:m>
                  <m:oMath xmlns:m="http://schemas.openxmlformats.org/officeDocument/2006/math">
                    <m:r>
                      <a:rPr lang="en-US" altLang="zh-CN" sz="2400" b="1" i="1" dirty="0" smtClean="0">
                        <a:solidFill>
                          <a:srgbClr val="0070C0"/>
                        </a:solidFill>
                        <a:latin typeface="Cambria Math" panose="02040503050406030204" pitchFamily="18" charset="0"/>
                      </a:rPr>
                      <m:t>𝒚</m:t>
                    </m:r>
                    <m:r>
                      <a:rPr kumimoji="1" lang="en-US" altLang="zh-CN" sz="2400" b="1" i="1" dirty="0" err="1">
                        <a:solidFill>
                          <a:srgbClr val="0070C0"/>
                        </a:solidFill>
                        <a:latin typeface="Cambria Math" panose="02040503050406030204" pitchFamily="18" charset="0"/>
                      </a:rPr>
                      <m:t>∈</m:t>
                    </m:r>
                    <m:sSub>
                      <m:sSubPr>
                        <m:ctrlPr>
                          <a:rPr kumimoji="1" lang="en-US" altLang="zh-CN" sz="2400" b="1" i="1" dirty="0" smtClean="0">
                            <a:solidFill>
                              <a:srgbClr val="0070C0"/>
                            </a:solidFill>
                            <a:latin typeface="Cambria Math" panose="02040503050406030204" pitchFamily="18" charset="0"/>
                          </a:rPr>
                        </m:ctrlPr>
                      </m:sSubPr>
                      <m:e>
                        <m:r>
                          <a:rPr kumimoji="1" lang="en-US" altLang="zh-CN" sz="2400" b="1" i="1" dirty="0" smtClean="0">
                            <a:solidFill>
                              <a:srgbClr val="0070C0"/>
                            </a:solidFill>
                            <a:latin typeface="Cambria Math" panose="02040503050406030204" pitchFamily="18" charset="0"/>
                          </a:rPr>
                          <m:t>𝑫</m:t>
                        </m:r>
                      </m:e>
                      <m:sub>
                        <m:r>
                          <a:rPr kumimoji="1" lang="en-US" altLang="zh-CN" sz="2400" b="1" i="1" dirty="0" smtClean="0">
                            <a:solidFill>
                              <a:srgbClr val="0070C0"/>
                            </a:solidFill>
                            <a:latin typeface="Cambria Math" panose="02040503050406030204" pitchFamily="18" charset="0"/>
                          </a:rPr>
                          <m:t>𝒈</m:t>
                        </m:r>
                      </m:sub>
                    </m:sSub>
                  </m:oMath>
                </a14:m>
                <a:r>
                  <a:rPr lang="en-US" altLang="zh-CN" sz="2400" b="1" dirty="0"/>
                  <a:t>, there is</a:t>
                </a:r>
                <a14:m>
                  <m:oMath xmlns:m="http://schemas.openxmlformats.org/officeDocument/2006/math">
                    <m:r>
                      <a:rPr lang="en-US" altLang="zh-CN" sz="2400" b="1" i="0" dirty="0" smtClean="0">
                        <a:latin typeface="Cambria Math" panose="02040503050406030204" pitchFamily="18" charset="0"/>
                      </a:rPr>
                      <m:t> </m:t>
                    </m:r>
                    <m:r>
                      <a:rPr lang="en-US" altLang="zh-CN" sz="2400" b="1" i="1" dirty="0" smtClean="0">
                        <a:latin typeface="Cambria Math" panose="02040503050406030204" pitchFamily="18" charset="0"/>
                      </a:rPr>
                      <m:t>𝒛</m:t>
                    </m:r>
                    <m:r>
                      <a:rPr kumimoji="1" lang="en-US" altLang="zh-CN" sz="2400" b="1" i="1" dirty="0" err="1">
                        <a:latin typeface="Cambria Math" panose="02040503050406030204" pitchFamily="18" charset="0"/>
                      </a:rPr>
                      <m:t>∈</m:t>
                    </m:r>
                    <m:r>
                      <a:rPr lang="en-US" altLang="zh-CN" sz="2400" b="1" i="1" dirty="0" err="1">
                        <a:latin typeface="Cambria Math" panose="02040503050406030204" pitchFamily="18" charset="0"/>
                      </a:rPr>
                      <m:t>𝒁</m:t>
                    </m:r>
                  </m:oMath>
                </a14:m>
                <a:r>
                  <a:rPr lang="en-US" altLang="zh-CN" sz="2400" b="1" dirty="0"/>
                  <a:t> that</a:t>
                </a:r>
                <a14:m>
                  <m:oMath xmlns:m="http://schemas.openxmlformats.org/officeDocument/2006/math">
                    <m:r>
                      <a:rPr lang="en-US" altLang="zh-CN" sz="2400" b="1" i="0" dirty="0" smtClean="0">
                        <a:latin typeface="Cambria Math" panose="02040503050406030204" pitchFamily="18" charset="0"/>
                      </a:rPr>
                      <m:t> </m:t>
                    </m:r>
                    <m:d>
                      <m:dPr>
                        <m:begChr m:val="⟨"/>
                        <m:endChr m:val="⟩"/>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𝒚</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𝒛</m:t>
                        </m:r>
                      </m:e>
                    </m:d>
                    <m:r>
                      <a:rPr kumimoji="1"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𝒈</m:t>
                    </m:r>
                  </m:oMath>
                </a14:m>
                <a:r>
                  <a:rPr lang="en-US" altLang="zh-CN" sz="2400" b="1" dirty="0"/>
                  <a:t>, so</a:t>
                </a:r>
              </a:p>
              <a:p>
                <a:pPr eaLnBrk="1" hangingPunct="1">
                  <a:spcBef>
                    <a:spcPct val="0"/>
                  </a:spcBef>
                </a:pPr>
                <a14:m>
                  <m:oMath xmlns:m="http://schemas.openxmlformats.org/officeDocument/2006/math">
                    <m:d>
                      <m:dPr>
                        <m:begChr m:val="⟨"/>
                        <m:endChr m:val="⟩"/>
                        <m:ctrlPr>
                          <a:rPr lang="en-US" altLang="zh-CN" sz="2400" b="1" i="1" dirty="0" smtClean="0">
                            <a:solidFill>
                              <a:srgbClr val="0070C0"/>
                            </a:solidFill>
                            <a:latin typeface="Cambria Math" panose="02040503050406030204" pitchFamily="18" charset="0"/>
                          </a:rPr>
                        </m:ctrlPr>
                      </m:dPr>
                      <m:e>
                        <m:r>
                          <a:rPr lang="en-US" altLang="zh-CN" sz="2400" b="1" i="1" dirty="0" smtClean="0">
                            <a:solidFill>
                              <a:srgbClr val="0070C0"/>
                            </a:solidFill>
                            <a:latin typeface="Cambria Math" panose="02040503050406030204" pitchFamily="18" charset="0"/>
                          </a:rPr>
                          <m:t>𝒙</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𝒛</m:t>
                        </m:r>
                      </m:e>
                    </m:d>
                    <m:r>
                      <a:rPr kumimoji="1" lang="en-US" altLang="zh-CN" sz="2400" b="1" i="1" dirty="0" smtClean="0">
                        <a:solidFill>
                          <a:srgbClr val="0070C0"/>
                        </a:solidFill>
                        <a:latin typeface="Cambria Math" panose="02040503050406030204" pitchFamily="18" charset="0"/>
                      </a:rPr>
                      <m:t>∈</m:t>
                    </m:r>
                    <m:r>
                      <a:rPr lang="en-US" altLang="zh-CN" sz="2400" b="1" i="1" dirty="0" err="1">
                        <a:solidFill>
                          <a:srgbClr val="0070C0"/>
                        </a:solidFill>
                        <a:latin typeface="Cambria Math" panose="02040503050406030204" pitchFamily="18" charset="0"/>
                      </a:rPr>
                      <m:t>𝒈</m:t>
                    </m:r>
                    <m:r>
                      <a:rPr lang="en-US" altLang="zh-CN" sz="2400" b="1" i="1" dirty="0" err="1">
                        <a:solidFill>
                          <a:srgbClr val="0070C0"/>
                        </a:solidFill>
                        <a:latin typeface="Cambria Math" panose="02040503050406030204" pitchFamily="18" charset="0"/>
                      </a:rPr>
                      <m:t>◦</m:t>
                    </m:r>
                    <m:r>
                      <a:rPr lang="en-US" altLang="zh-CN" sz="2400" b="1" i="1" dirty="0" err="1">
                        <a:solidFill>
                          <a:srgbClr val="0070C0"/>
                        </a:solidFill>
                        <a:latin typeface="Cambria Math" panose="02040503050406030204" pitchFamily="18" charset="0"/>
                      </a:rPr>
                      <m:t>𝒇</m:t>
                    </m:r>
                  </m:oMath>
                </a14:m>
                <a:r>
                  <a:rPr lang="en-US" altLang="zh-CN" sz="2400" b="1" dirty="0"/>
                  <a:t>, that is </a:t>
                </a:r>
                <a14:m>
                  <m:oMath xmlns:m="http://schemas.openxmlformats.org/officeDocument/2006/math">
                    <m:r>
                      <a:rPr lang="en-US" altLang="zh-CN" sz="2400" b="1" i="1" dirty="0" smtClean="0">
                        <a:solidFill>
                          <a:srgbClr val="0070C0"/>
                        </a:solidFill>
                        <a:latin typeface="Cambria Math" panose="02040503050406030204" pitchFamily="18" charset="0"/>
                      </a:rPr>
                      <m:t>𝒙</m:t>
                    </m:r>
                    <m:r>
                      <a:rPr kumimoji="1" lang="en-US" altLang="zh-CN" sz="2400" b="1" i="1" dirty="0" err="1">
                        <a:solidFill>
                          <a:srgbClr val="0070C0"/>
                        </a:solidFill>
                        <a:latin typeface="Cambria Math" panose="02040503050406030204" pitchFamily="18" charset="0"/>
                      </a:rPr>
                      <m:t>∈</m:t>
                    </m:r>
                    <m:sSub>
                      <m:sSubPr>
                        <m:ctrlPr>
                          <a:rPr kumimoji="1" lang="en-US" altLang="zh-CN" sz="2400" b="1" i="1" dirty="0" smtClean="0">
                            <a:solidFill>
                              <a:srgbClr val="0070C0"/>
                            </a:solidFill>
                            <a:latin typeface="Cambria Math" panose="02040503050406030204" pitchFamily="18" charset="0"/>
                          </a:rPr>
                        </m:ctrlPr>
                      </m:sSubPr>
                      <m:e>
                        <m:r>
                          <a:rPr kumimoji="1" lang="en-US" altLang="zh-CN" sz="2400" b="1" i="1" dirty="0" smtClean="0">
                            <a:solidFill>
                              <a:srgbClr val="0070C0"/>
                            </a:solidFill>
                            <a:latin typeface="Cambria Math" panose="02040503050406030204" pitchFamily="18" charset="0"/>
                          </a:rPr>
                          <m:t>𝑫</m:t>
                        </m:r>
                      </m:e>
                      <m:sub>
                        <m:r>
                          <a:rPr kumimoji="1" lang="en-US" altLang="zh-CN" sz="2400" b="1" i="1" dirty="0" smtClean="0">
                            <a:solidFill>
                              <a:srgbClr val="0070C0"/>
                            </a:solidFill>
                            <a:latin typeface="Cambria Math" panose="02040503050406030204" pitchFamily="18" charset="0"/>
                          </a:rPr>
                          <m:t>𝒈</m:t>
                        </m:r>
                        <m:r>
                          <a:rPr kumimoji="1" lang="en-US" altLang="zh-CN" sz="2400" b="1" i="1" dirty="0" smtClean="0">
                            <a:solidFill>
                              <a:srgbClr val="0070C0"/>
                            </a:solidFill>
                            <a:latin typeface="Cambria Math" panose="02040503050406030204" pitchFamily="18" charset="0"/>
                            <a:ea typeface="Cambria Math" panose="02040503050406030204" pitchFamily="18" charset="0"/>
                          </a:rPr>
                          <m:t>∘</m:t>
                        </m:r>
                        <m:r>
                          <a:rPr kumimoji="1" lang="en-US" altLang="zh-CN" sz="2400" b="1" i="1" dirty="0" smtClean="0">
                            <a:solidFill>
                              <a:srgbClr val="0070C0"/>
                            </a:solidFill>
                            <a:latin typeface="Cambria Math" panose="02040503050406030204" pitchFamily="18" charset="0"/>
                            <a:ea typeface="Cambria Math" panose="02040503050406030204" pitchFamily="18" charset="0"/>
                          </a:rPr>
                          <m:t>𝒇</m:t>
                        </m:r>
                      </m:sub>
                    </m:sSub>
                    <m:r>
                      <a:rPr kumimoji="1" lang="en-US" altLang="zh-CN" sz="2400" b="1" i="0" dirty="0" smtClean="0">
                        <a:latin typeface="Cambria Math" panose="02040503050406030204" pitchFamily="18" charset="0"/>
                        <a:ea typeface="Cambria Math" panose="02040503050406030204" pitchFamily="18" charset="0"/>
                      </a:rPr>
                      <m:t>, </m:t>
                    </m:r>
                    <m:r>
                      <a:rPr kumimoji="1" lang="en-US" altLang="zh-CN" sz="2400" b="1" i="0" dirty="0" smtClean="0">
                        <a:latin typeface="Cambria Math" panose="02040503050406030204" pitchFamily="18" charset="0"/>
                        <a:ea typeface="Cambria Math" panose="02040503050406030204" pitchFamily="18" charset="0"/>
                      </a:rPr>
                      <m:t>𝐧𝐚𝐦𝐞𝐥𝐲</m:t>
                    </m:r>
                    <m:r>
                      <a:rPr kumimoji="1" lang="en-US" altLang="zh-CN" sz="2400" b="1" i="0" dirty="0" smtClean="0">
                        <a:latin typeface="Cambria Math" panose="02040503050406030204" pitchFamily="18" charset="0"/>
                        <a:ea typeface="Cambria Math" panose="02040503050406030204" pitchFamily="18" charset="0"/>
                      </a:rPr>
                      <m:t> </m:t>
                    </m:r>
                    <m:sSup>
                      <m:sSupPr>
                        <m:ctrlPr>
                          <a:rPr lang="en-US" altLang="zh-CN" sz="2400" b="1" i="1" dirty="0">
                            <a:solidFill>
                              <a:srgbClr val="7030A0"/>
                            </a:solidFill>
                            <a:latin typeface="Cambria Math" panose="02040503050406030204" pitchFamily="18" charset="0"/>
                          </a:rPr>
                        </m:ctrlPr>
                      </m:sSupPr>
                      <m:e>
                        <m:r>
                          <a:rPr lang="en-US" altLang="zh-CN" sz="2400" b="1" i="1" dirty="0">
                            <a:solidFill>
                              <a:srgbClr val="7030A0"/>
                            </a:solidFill>
                            <a:latin typeface="Cambria Math" panose="02040503050406030204" pitchFamily="18" charset="0"/>
                          </a:rPr>
                          <m:t>𝒇</m:t>
                        </m:r>
                      </m:e>
                      <m:sup>
                        <m:r>
                          <a:rPr lang="en-US" altLang="zh-CN" sz="2400" b="1" i="1" dirty="0">
                            <a:solidFill>
                              <a:srgbClr val="7030A0"/>
                            </a:solidFill>
                            <a:latin typeface="Cambria Math" panose="02040503050406030204" pitchFamily="18" charset="0"/>
                          </a:rPr>
                          <m:t>−</m:t>
                        </m:r>
                        <m:r>
                          <a:rPr lang="en-US" altLang="zh-CN" sz="2400" b="1" i="1" dirty="0">
                            <a:solidFill>
                              <a:srgbClr val="7030A0"/>
                            </a:solidFill>
                            <a:latin typeface="Cambria Math" panose="02040503050406030204" pitchFamily="18" charset="0"/>
                          </a:rPr>
                          <m:t>𝟏</m:t>
                        </m:r>
                      </m:sup>
                    </m:sSup>
                    <m:r>
                      <a:rPr lang="en-US" altLang="zh-CN" sz="2400" b="1" i="1" dirty="0">
                        <a:solidFill>
                          <a:srgbClr val="7030A0"/>
                        </a:solidFill>
                        <a:latin typeface="Cambria Math" panose="02040503050406030204" pitchFamily="18" charset="0"/>
                      </a:rPr>
                      <m:t> [</m:t>
                    </m:r>
                    <m:sSub>
                      <m:sSubPr>
                        <m:ctrlPr>
                          <a:rPr lang="en-US" altLang="zh-CN" sz="2400" b="1" i="1" dirty="0">
                            <a:solidFill>
                              <a:srgbClr val="7030A0"/>
                            </a:solidFill>
                            <a:latin typeface="Cambria Math" panose="02040503050406030204" pitchFamily="18" charset="0"/>
                          </a:rPr>
                        </m:ctrlPr>
                      </m:sSubPr>
                      <m:e>
                        <m:r>
                          <a:rPr lang="en-US" altLang="zh-CN" sz="2400" b="1" i="1" dirty="0">
                            <a:solidFill>
                              <a:srgbClr val="7030A0"/>
                            </a:solidFill>
                            <a:latin typeface="Cambria Math" panose="02040503050406030204" pitchFamily="18" charset="0"/>
                          </a:rPr>
                          <m:t>𝑫</m:t>
                        </m:r>
                      </m:e>
                      <m:sub>
                        <m:r>
                          <a:rPr lang="en-US" altLang="zh-CN" sz="2400" b="1" i="1" dirty="0">
                            <a:solidFill>
                              <a:srgbClr val="7030A0"/>
                            </a:solidFill>
                            <a:latin typeface="Cambria Math" panose="02040503050406030204" pitchFamily="18" charset="0"/>
                          </a:rPr>
                          <m:t>𝒈</m:t>
                        </m:r>
                      </m:sub>
                    </m:sSub>
                    <m:r>
                      <a:rPr lang="en-US" altLang="zh-CN" sz="2400" b="1" i="1" dirty="0">
                        <a:solidFill>
                          <a:srgbClr val="7030A0"/>
                        </a:solidFill>
                        <a:latin typeface="Cambria Math" panose="02040503050406030204" pitchFamily="18" charset="0"/>
                      </a:rPr>
                      <m:t>]</m:t>
                    </m:r>
                  </m:oMath>
                </a14:m>
                <a:r>
                  <a:rPr lang="en-US" altLang="zh-CN" sz="2400" b="1" i="1" dirty="0">
                    <a:solidFill>
                      <a:srgbClr val="7030A0"/>
                    </a:solidFill>
                    <a:latin typeface="Cambria Math" panose="02040503050406030204" pitchFamily="18" charset="0"/>
                  </a:rPr>
                  <a:t> </a:t>
                </a:r>
                <a14:m>
                  <m:oMath xmlns:m="http://schemas.openxmlformats.org/officeDocument/2006/math">
                    <m:r>
                      <a:rPr lang="en-US" altLang="zh-CN" sz="2400" b="1" i="1" dirty="0">
                        <a:solidFill>
                          <a:srgbClr val="7030A0"/>
                        </a:solidFill>
                        <a:latin typeface="Cambria Math" panose="02040503050406030204" pitchFamily="18" charset="0"/>
                      </a:rPr>
                      <m:t>⊆</m:t>
                    </m:r>
                    <m:sSub>
                      <m:sSubPr>
                        <m:ctrlPr>
                          <a:rPr lang="en-US" altLang="zh-CN" sz="2400" b="1" i="1" dirty="0">
                            <a:solidFill>
                              <a:srgbClr val="7030A0"/>
                            </a:solidFill>
                            <a:latin typeface="Cambria Math" panose="02040503050406030204" pitchFamily="18" charset="0"/>
                          </a:rPr>
                        </m:ctrlPr>
                      </m:sSubPr>
                      <m:e>
                        <m:r>
                          <a:rPr lang="en-US" altLang="zh-CN" sz="2400" b="1" i="1" dirty="0">
                            <a:solidFill>
                              <a:srgbClr val="7030A0"/>
                            </a:solidFill>
                            <a:latin typeface="Cambria Math" panose="02040503050406030204" pitchFamily="18" charset="0"/>
                          </a:rPr>
                          <m:t>𝑫</m:t>
                        </m:r>
                      </m:e>
                      <m:sub>
                        <m:r>
                          <a:rPr lang="en-US" altLang="zh-CN" sz="2400" b="1" i="1" dirty="0">
                            <a:solidFill>
                              <a:srgbClr val="7030A0"/>
                            </a:solidFill>
                            <a:latin typeface="Cambria Math" panose="02040503050406030204" pitchFamily="18" charset="0"/>
                          </a:rPr>
                          <m:t>𝒈</m:t>
                        </m:r>
                        <m:r>
                          <a:rPr lang="en-US" altLang="zh-CN" sz="2400" b="1" i="1" dirty="0">
                            <a:solidFill>
                              <a:srgbClr val="7030A0"/>
                            </a:solidFill>
                            <a:latin typeface="Cambria Math" panose="02040503050406030204" pitchFamily="18" charset="0"/>
                          </a:rPr>
                          <m:t>∘</m:t>
                        </m:r>
                        <m:r>
                          <a:rPr lang="en-US" altLang="zh-CN" sz="2400" b="1" i="1" dirty="0">
                            <a:solidFill>
                              <a:srgbClr val="7030A0"/>
                            </a:solidFill>
                            <a:latin typeface="Cambria Math" panose="02040503050406030204" pitchFamily="18" charset="0"/>
                          </a:rPr>
                          <m:t>𝒇</m:t>
                        </m:r>
                      </m:sub>
                    </m:sSub>
                  </m:oMath>
                </a14:m>
                <a:r>
                  <a:rPr lang="en-US" altLang="zh-CN" sz="2400" b="1" dirty="0"/>
                  <a:t>.</a:t>
                </a:r>
              </a:p>
              <a:p>
                <a:pPr eaLnBrk="1" hangingPunct="1">
                  <a:spcBef>
                    <a:spcPct val="0"/>
                  </a:spcBef>
                </a:pPr>
                <a14:m>
                  <m:oMathPara xmlns:m="http://schemas.openxmlformats.org/officeDocument/2006/math">
                    <m:oMathParaPr>
                      <m:jc m:val="centerGroup"/>
                    </m:oMathParaPr>
                    <m:oMath xmlns:m="http://schemas.openxmlformats.org/officeDocument/2006/math">
                      <m:sSub>
                        <m:sSubPr>
                          <m:ctrlPr>
                            <a:rPr lang="en-US" altLang="zh-CN" sz="2400" b="1" i="1" dirty="0">
                              <a:solidFill>
                                <a:srgbClr val="C00000"/>
                              </a:solidFill>
                              <a:latin typeface="Cambria Math" panose="02040503050406030204" pitchFamily="18" charset="0"/>
                            </a:rPr>
                          </m:ctrlPr>
                        </m:sSubPr>
                        <m:e>
                          <m:r>
                            <a:rPr lang="en-US" altLang="zh-CN" sz="2400" b="1" i="1" dirty="0">
                              <a:solidFill>
                                <a:srgbClr val="C00000"/>
                              </a:solidFill>
                              <a:latin typeface="Cambria Math" panose="02040503050406030204" pitchFamily="18" charset="0"/>
                            </a:rPr>
                            <m:t>𝑫</m:t>
                          </m:r>
                        </m:e>
                        <m:sub>
                          <m:r>
                            <a:rPr lang="en-US" altLang="zh-CN" sz="2400" b="1" i="1" dirty="0">
                              <a:solidFill>
                                <a:srgbClr val="C00000"/>
                              </a:solidFill>
                              <a:latin typeface="Cambria Math" panose="02040503050406030204" pitchFamily="18" charset="0"/>
                            </a:rPr>
                            <m:t>𝒈</m:t>
                          </m:r>
                          <m:r>
                            <a:rPr lang="en-US" altLang="zh-CN" sz="2400" b="1" i="1" dirty="0">
                              <a:solidFill>
                                <a:srgbClr val="C00000"/>
                              </a:solidFill>
                              <a:latin typeface="Cambria Math" panose="02040503050406030204" pitchFamily="18" charset="0"/>
                              <a:ea typeface="Cambria Math" panose="02040503050406030204" pitchFamily="18" charset="0"/>
                            </a:rPr>
                            <m:t>∘</m:t>
                          </m:r>
                          <m:r>
                            <a:rPr lang="en-US" altLang="zh-CN" sz="2400" b="1" i="1" dirty="0">
                              <a:solidFill>
                                <a:srgbClr val="C00000"/>
                              </a:solidFill>
                              <a:latin typeface="Cambria Math" panose="02040503050406030204" pitchFamily="18" charset="0"/>
                            </a:rPr>
                            <m:t>𝒇</m:t>
                          </m:r>
                        </m:sub>
                      </m:sSub>
                      <m:r>
                        <a:rPr lang="en-US" altLang="zh-CN" sz="2400" b="1" i="1" dirty="0">
                          <a:solidFill>
                            <a:srgbClr val="C00000"/>
                          </a:solidFill>
                          <a:latin typeface="Cambria Math" panose="02040503050406030204" pitchFamily="18" charset="0"/>
                        </a:rPr>
                        <m:t>=</m:t>
                      </m:r>
                      <m:sSup>
                        <m:sSupPr>
                          <m:ctrlPr>
                            <a:rPr lang="en-US" altLang="zh-CN" sz="2400" b="1" i="1" dirty="0">
                              <a:solidFill>
                                <a:srgbClr val="C00000"/>
                              </a:solidFill>
                              <a:latin typeface="Cambria Math" panose="02040503050406030204" pitchFamily="18" charset="0"/>
                            </a:rPr>
                          </m:ctrlPr>
                        </m:sSupPr>
                        <m:e>
                          <m:r>
                            <a:rPr lang="en-US" altLang="zh-CN" sz="2400" b="1" i="1" dirty="0">
                              <a:solidFill>
                                <a:srgbClr val="C00000"/>
                              </a:solidFill>
                              <a:latin typeface="Cambria Math" panose="02040503050406030204" pitchFamily="18" charset="0"/>
                            </a:rPr>
                            <m:t>𝒇</m:t>
                          </m:r>
                        </m:e>
                        <m:sup>
                          <m:r>
                            <a:rPr lang="en-US" altLang="zh-CN" sz="2400" b="1" i="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𝟏</m:t>
                          </m:r>
                        </m:sup>
                      </m:sSup>
                      <m:d>
                        <m:dPr>
                          <m:begChr m:val="["/>
                          <m:endChr m:val="]"/>
                          <m:ctrlPr>
                            <a:rPr lang="en-US" altLang="zh-CN" sz="2400" b="1" i="1" dirty="0">
                              <a:solidFill>
                                <a:srgbClr val="C00000"/>
                              </a:solidFill>
                              <a:latin typeface="Cambria Math" panose="02040503050406030204" pitchFamily="18" charset="0"/>
                            </a:rPr>
                          </m:ctrlPr>
                        </m:dPr>
                        <m:e>
                          <m:r>
                            <a:rPr lang="en-US" altLang="zh-CN" sz="2400" b="1" i="1" dirty="0">
                              <a:solidFill>
                                <a:srgbClr val="C00000"/>
                              </a:solidFill>
                              <a:latin typeface="Cambria Math" panose="02040503050406030204" pitchFamily="18" charset="0"/>
                            </a:rPr>
                            <m:t>𝑫</m:t>
                          </m:r>
                          <m:r>
                            <a:rPr lang="en-US" altLang="zh-CN" sz="2400" b="1" i="1" baseline="-25000" dirty="0">
                              <a:solidFill>
                                <a:srgbClr val="C00000"/>
                              </a:solidFill>
                              <a:latin typeface="Cambria Math" panose="02040503050406030204" pitchFamily="18" charset="0"/>
                            </a:rPr>
                            <m:t>𝒈</m:t>
                          </m:r>
                        </m:e>
                      </m:d>
                    </m:oMath>
                  </m:oMathPara>
                </a14:m>
                <a:endParaRPr lang="en-US" altLang="zh-CN" sz="2400" b="1" dirty="0"/>
              </a:p>
              <a:p>
                <a:pPr eaLnBrk="1" hangingPunct="1">
                  <a:spcBef>
                    <a:spcPct val="0"/>
                  </a:spcBef>
                </a:pPr>
                <a:endParaRPr lang="zh-CN" altLang="en-US" sz="2400" b="1" dirty="0"/>
              </a:p>
              <a:p>
                <a:pPr eaLnBrk="1" hangingPunct="1">
                  <a:spcBef>
                    <a:spcPct val="0"/>
                  </a:spcBef>
                </a:pPr>
                <a:r>
                  <a:rPr lang="en-US" altLang="zh-CN" sz="2400" b="1" dirty="0"/>
                  <a:t>Similarly, </a:t>
                </a:r>
                <a14:m>
                  <m:oMath xmlns:m="http://schemas.openxmlformats.org/officeDocument/2006/math">
                    <m:sSub>
                      <m:sSubPr>
                        <m:ctrlPr>
                          <a:rPr kumimoji="1" lang="en-US" altLang="zh-CN" sz="2400" b="1" i="1" dirty="0" smtClean="0">
                            <a:solidFill>
                              <a:srgbClr val="C00000"/>
                            </a:solidFill>
                            <a:latin typeface="Cambria Math" panose="02040503050406030204" pitchFamily="18" charset="0"/>
                          </a:rPr>
                        </m:ctrlPr>
                      </m:sSubPr>
                      <m:e>
                        <m:r>
                          <a:rPr kumimoji="1" lang="en-US" altLang="zh-CN" sz="2400" b="1" i="1" dirty="0" smtClean="0">
                            <a:solidFill>
                              <a:srgbClr val="C00000"/>
                            </a:solidFill>
                            <a:latin typeface="Cambria Math" panose="02040503050406030204" pitchFamily="18" charset="0"/>
                          </a:rPr>
                          <m:t>𝑹</m:t>
                        </m:r>
                      </m:e>
                      <m:sub>
                        <m:r>
                          <a:rPr kumimoji="1" lang="en-US" altLang="zh-CN" sz="2400" b="1" i="1" dirty="0" smtClean="0">
                            <a:solidFill>
                              <a:srgbClr val="C00000"/>
                            </a:solidFill>
                            <a:latin typeface="Cambria Math" panose="02040503050406030204" pitchFamily="18" charset="0"/>
                          </a:rPr>
                          <m:t>𝒈</m:t>
                        </m:r>
                        <m:r>
                          <a:rPr kumimoji="1" lang="en-US" altLang="zh-CN" sz="2400" b="1" i="1" dirty="0" smtClean="0">
                            <a:solidFill>
                              <a:srgbClr val="C00000"/>
                            </a:solidFill>
                            <a:latin typeface="Cambria Math" panose="02040503050406030204" pitchFamily="18" charset="0"/>
                            <a:ea typeface="Cambria Math" panose="02040503050406030204" pitchFamily="18" charset="0"/>
                          </a:rPr>
                          <m:t>∘</m:t>
                        </m:r>
                        <m:r>
                          <a:rPr kumimoji="1" lang="en-US" altLang="zh-CN" sz="2400" b="1" i="1" dirty="0" smtClean="0">
                            <a:solidFill>
                              <a:srgbClr val="C00000"/>
                            </a:solidFill>
                            <a:latin typeface="Cambria Math" panose="02040503050406030204" pitchFamily="18" charset="0"/>
                            <a:ea typeface="Cambria Math" panose="02040503050406030204" pitchFamily="18" charset="0"/>
                          </a:rPr>
                          <m:t>𝒇</m:t>
                        </m:r>
                      </m:sub>
                    </m:sSub>
                    <m:r>
                      <a:rPr kumimoji="1" lang="en-US" altLang="zh-CN" sz="2400" b="1" i="1" dirty="0" smtClean="0">
                        <a:solidFill>
                          <a:srgbClr val="C00000"/>
                        </a:solidFill>
                        <a:latin typeface="Cambria Math" panose="02040503050406030204" pitchFamily="18" charset="0"/>
                        <a:ea typeface="Cambria Math" panose="02040503050406030204" pitchFamily="18" charset="0"/>
                      </a:rPr>
                      <m:t>=</m:t>
                    </m:r>
                    <m:r>
                      <a:rPr kumimoji="1" lang="en-US" altLang="zh-CN" sz="2400" b="1" i="1" dirty="0" smtClean="0">
                        <a:solidFill>
                          <a:srgbClr val="C00000"/>
                        </a:solidFill>
                        <a:latin typeface="Cambria Math" panose="02040503050406030204" pitchFamily="18" charset="0"/>
                        <a:ea typeface="Cambria Math" panose="02040503050406030204" pitchFamily="18" charset="0"/>
                      </a:rPr>
                      <m:t>𝒈</m:t>
                    </m:r>
                    <m:r>
                      <a:rPr kumimoji="1" lang="en-US" altLang="zh-CN" sz="2400" b="1" i="1" dirty="0" smtClean="0">
                        <a:solidFill>
                          <a:srgbClr val="C00000"/>
                        </a:solidFill>
                        <a:latin typeface="Cambria Math" panose="02040503050406030204" pitchFamily="18" charset="0"/>
                        <a:ea typeface="Cambria Math" panose="02040503050406030204" pitchFamily="18" charset="0"/>
                      </a:rPr>
                      <m:t>[</m:t>
                    </m:r>
                    <m:sSub>
                      <m:sSubPr>
                        <m:ctrlPr>
                          <a:rPr kumimoji="1" lang="en-US" altLang="zh-CN" sz="2400" b="1" i="1" dirty="0" smtClean="0">
                            <a:solidFill>
                              <a:srgbClr val="C00000"/>
                            </a:solidFill>
                            <a:latin typeface="Cambria Math" panose="02040503050406030204" pitchFamily="18" charset="0"/>
                            <a:ea typeface="Cambria Math" panose="02040503050406030204" pitchFamily="18" charset="0"/>
                          </a:rPr>
                        </m:ctrlPr>
                      </m:sSubPr>
                      <m:e>
                        <m:r>
                          <a:rPr kumimoji="1" lang="en-US" altLang="zh-CN" sz="2400" b="1" i="1" dirty="0" smtClean="0">
                            <a:solidFill>
                              <a:srgbClr val="C00000"/>
                            </a:solidFill>
                            <a:latin typeface="Cambria Math" panose="02040503050406030204" pitchFamily="18" charset="0"/>
                            <a:ea typeface="Cambria Math" panose="02040503050406030204" pitchFamily="18" charset="0"/>
                          </a:rPr>
                          <m:t>𝑹</m:t>
                        </m:r>
                      </m:e>
                      <m:sub>
                        <m:r>
                          <a:rPr kumimoji="1" lang="en-US" altLang="zh-CN" sz="2400" b="1" i="1" dirty="0" smtClean="0">
                            <a:solidFill>
                              <a:srgbClr val="C00000"/>
                            </a:solidFill>
                            <a:latin typeface="Cambria Math" panose="02040503050406030204" pitchFamily="18" charset="0"/>
                            <a:ea typeface="Cambria Math" panose="02040503050406030204" pitchFamily="18" charset="0"/>
                          </a:rPr>
                          <m:t>𝒇</m:t>
                        </m:r>
                      </m:sub>
                    </m:sSub>
                    <m:r>
                      <a:rPr kumimoji="1" lang="en-US" altLang="zh-CN" sz="2400" b="1" i="1" dirty="0" smtClean="0">
                        <a:solidFill>
                          <a:srgbClr val="C00000"/>
                        </a:solidFill>
                        <a:latin typeface="Cambria Math" panose="02040503050406030204" pitchFamily="18" charset="0"/>
                        <a:ea typeface="Cambria Math" panose="02040503050406030204" pitchFamily="18" charset="0"/>
                      </a:rPr>
                      <m:t>]</m:t>
                    </m:r>
                  </m:oMath>
                </a14:m>
                <a:r>
                  <a:rPr lang="en-US" altLang="zh-CN" sz="2400" b="1" dirty="0"/>
                  <a:t>.</a:t>
                </a:r>
                <a:r>
                  <a:rPr lang="zh-CN" altLang="en-US" sz="2400" b="1" dirty="0"/>
                  <a:t> </a:t>
                </a:r>
                <a:endParaRPr lang="en-US" altLang="zh-CN" sz="2400" b="1" dirty="0"/>
              </a:p>
            </p:txBody>
          </p:sp>
        </mc:Choice>
        <mc:Fallback xmlns="">
          <p:sp>
            <p:nvSpPr>
              <p:cNvPr id="17" name="Text Box 5">
                <a:extLst>
                  <a:ext uri="{FF2B5EF4-FFF2-40B4-BE49-F238E27FC236}">
                    <a16:creationId xmlns:a16="http://schemas.microsoft.com/office/drawing/2014/main" id="{8BF76EA9-29F7-E380-B0F6-12C8B515BF9F}"/>
                  </a:ext>
                </a:extLst>
              </p:cNvPr>
              <p:cNvSpPr txBox="1">
                <a:spLocks noRot="1" noChangeAspect="1" noMove="1" noResize="1" noEditPoints="1" noAdjustHandles="1" noChangeArrowheads="1" noChangeShapeType="1" noTextEdit="1"/>
              </p:cNvSpPr>
              <p:nvPr/>
            </p:nvSpPr>
            <p:spPr bwMode="auto">
              <a:xfrm>
                <a:off x="2024856" y="1374552"/>
                <a:ext cx="9775258" cy="4942763"/>
              </a:xfrm>
              <a:prstGeom prst="rect">
                <a:avLst/>
              </a:prstGeom>
              <a:blipFill>
                <a:blip r:embed="rId3"/>
                <a:stretch>
                  <a:fillRect l="-1247" t="-1233" b="-11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FE173326-4F63-3820-D478-3E42B985B13B}"/>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合成函数</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02128420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25</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Composition of functions and properties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2458CA2C-2C52-4BC3-6F5D-03EE1EABAF86}"/>
                  </a:ext>
                </a:extLst>
              </p:cNvPr>
              <p:cNvSpPr txBox="1">
                <a:spLocks noChangeArrowheads="1"/>
              </p:cNvSpPr>
              <p:nvPr/>
            </p:nvSpPr>
            <p:spPr bwMode="auto">
              <a:xfrm>
                <a:off x="1876855" y="960233"/>
                <a:ext cx="10359583"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2"/>
                    </a:solidFill>
                    <a:latin typeface="+mn-lt"/>
                  </a:rPr>
                  <a:t>Example</a:t>
                </a:r>
                <a:r>
                  <a:rPr lang="en-US" altLang="zh-CN" sz="2800" dirty="0">
                    <a:solidFill>
                      <a:schemeClr val="accent2"/>
                    </a:solidFill>
                    <a:latin typeface="+mn-lt"/>
                  </a:rPr>
                  <a:t>:</a:t>
                </a:r>
                <a14:m>
                  <m:oMath xmlns:m="http://schemas.openxmlformats.org/officeDocument/2006/math">
                    <m:r>
                      <a:rPr lang="en-US" altLang="zh-CN" sz="2800" b="1" i="1" dirty="0" smtClean="0">
                        <a:latin typeface="Cambria Math" panose="02040503050406030204" pitchFamily="18" charset="0"/>
                      </a:rPr>
                      <m:t>𝑿</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𝒙</m:t>
                    </m:r>
                    <m:r>
                      <a:rPr lang="en-US" altLang="zh-CN" sz="2800" b="1" i="1" baseline="-25000" dirty="0">
                        <a:latin typeface="Cambria Math" panose="02040503050406030204" pitchFamily="18" charset="0"/>
                      </a:rPr>
                      <m:t>𝟏</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𝒙</m:t>
                    </m:r>
                    <m:r>
                      <a:rPr lang="en-US" altLang="zh-CN" sz="2800" b="1" i="1" baseline="-25000" dirty="0">
                        <a:latin typeface="Cambria Math" panose="02040503050406030204" pitchFamily="18" charset="0"/>
                      </a:rPr>
                      <m:t>𝟐</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𝒙</m:t>
                    </m:r>
                    <m:r>
                      <a:rPr lang="en-US" altLang="zh-CN" sz="2800" b="1" i="1" baseline="-25000" dirty="0">
                        <a:latin typeface="Cambria Math" panose="02040503050406030204" pitchFamily="18" charset="0"/>
                      </a:rPr>
                      <m:t>𝟑</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𝒙</m:t>
                    </m:r>
                    <m:r>
                      <a:rPr lang="en-US" altLang="zh-CN" sz="2800" b="1" i="1" baseline="-25000" dirty="0">
                        <a:latin typeface="Cambria Math" panose="02040503050406030204" pitchFamily="18" charset="0"/>
                      </a:rPr>
                      <m:t>𝟒</m:t>
                    </m:r>
                    <m:r>
                      <a:rPr lang="en-US" altLang="zh-CN" sz="2800" b="1" i="1" dirty="0">
                        <a:latin typeface="Cambria Math" panose="02040503050406030204" pitchFamily="18" charset="0"/>
                      </a:rPr>
                      <m:t>}</m:t>
                    </m:r>
                  </m:oMath>
                </a14:m>
                <a:r>
                  <a:rPr lang="en-US" altLang="zh-CN" sz="2800" b="1" i="1" dirty="0"/>
                  <a:t>,</a:t>
                </a:r>
                <a14:m>
                  <m:oMath xmlns:m="http://schemas.openxmlformats.org/officeDocument/2006/math">
                    <m:r>
                      <a:rPr lang="en-US" altLang="zh-CN" sz="2800" b="1" i="1" dirty="0" smtClean="0">
                        <a:latin typeface="Cambria Math" panose="02040503050406030204" pitchFamily="18" charset="0"/>
                      </a:rPr>
                      <m:t>    </m:t>
                    </m:r>
                    <m:r>
                      <a:rPr lang="en-US" altLang="zh-CN" sz="2800" b="1" i="1" dirty="0" smtClean="0">
                        <a:latin typeface="Cambria Math" panose="02040503050406030204" pitchFamily="18" charset="0"/>
                      </a:rPr>
                      <m:t>𝒀</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𝒚</m:t>
                    </m:r>
                    <m:r>
                      <a:rPr lang="en-US" altLang="zh-CN" sz="2800" b="1" i="1" baseline="-25000" dirty="0">
                        <a:latin typeface="Cambria Math" panose="02040503050406030204" pitchFamily="18" charset="0"/>
                      </a:rPr>
                      <m:t>𝟏</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𝒚</m:t>
                    </m:r>
                    <m:r>
                      <a:rPr lang="en-US" altLang="zh-CN" sz="2800" b="1" i="1" baseline="-25000" dirty="0">
                        <a:latin typeface="Cambria Math" panose="02040503050406030204" pitchFamily="18" charset="0"/>
                      </a:rPr>
                      <m:t>𝟐</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𝒚</m:t>
                    </m:r>
                    <m:r>
                      <a:rPr lang="en-US" altLang="zh-CN" sz="2800" b="1" i="1" baseline="-25000" dirty="0">
                        <a:latin typeface="Cambria Math" panose="02040503050406030204" pitchFamily="18" charset="0"/>
                      </a:rPr>
                      <m:t>𝟑</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𝒚</m:t>
                    </m:r>
                    <m:r>
                      <a:rPr lang="en-US" altLang="zh-CN" sz="2800" b="1" i="1" baseline="-25000" dirty="0">
                        <a:latin typeface="Cambria Math" panose="02040503050406030204" pitchFamily="18" charset="0"/>
                      </a:rPr>
                      <m:t>𝟒</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𝒚</m:t>
                    </m:r>
                    <m:r>
                      <a:rPr lang="en-US" altLang="zh-CN" sz="2800" b="1" i="1" baseline="-25000" dirty="0">
                        <a:latin typeface="Cambria Math" panose="02040503050406030204" pitchFamily="18" charset="0"/>
                      </a:rPr>
                      <m:t>𝟓</m:t>
                    </m:r>
                    <m:r>
                      <a:rPr lang="en-US" altLang="zh-CN" sz="2800" b="1" i="1" dirty="0">
                        <a:latin typeface="Cambria Math" panose="02040503050406030204" pitchFamily="18" charset="0"/>
                      </a:rPr>
                      <m:t>}</m:t>
                    </m:r>
                  </m:oMath>
                </a14:m>
                <a:r>
                  <a:rPr lang="zh-CN" altLang="en-US" sz="2800" b="1" dirty="0"/>
                  <a:t>，</a:t>
                </a:r>
                <a14:m>
                  <m:oMath xmlns:m="http://schemas.openxmlformats.org/officeDocument/2006/math">
                    <m:r>
                      <a:rPr lang="en-US" altLang="zh-CN" sz="2800" b="1" i="1" dirty="0" smtClean="0">
                        <a:latin typeface="Cambria Math" panose="02040503050406030204" pitchFamily="18" charset="0"/>
                      </a:rPr>
                      <m:t>𝒁</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𝒛</m:t>
                    </m:r>
                    <m:r>
                      <a:rPr lang="en-US" altLang="zh-CN" sz="2800" b="1" i="1" baseline="-25000" dirty="0">
                        <a:latin typeface="Cambria Math" panose="02040503050406030204" pitchFamily="18" charset="0"/>
                      </a:rPr>
                      <m:t>𝟏</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𝒛</m:t>
                    </m:r>
                    <m:r>
                      <a:rPr lang="en-US" altLang="zh-CN" sz="2800" b="1" i="1" baseline="-25000" dirty="0">
                        <a:latin typeface="Cambria Math" panose="02040503050406030204" pitchFamily="18" charset="0"/>
                      </a:rPr>
                      <m:t>𝟐</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𝒛</m:t>
                    </m:r>
                    <m:r>
                      <a:rPr lang="en-US" altLang="zh-CN" sz="2800" b="1" i="1" baseline="-25000" dirty="0">
                        <a:latin typeface="Cambria Math" panose="02040503050406030204" pitchFamily="18" charset="0"/>
                      </a:rPr>
                      <m:t>𝟑</m:t>
                    </m:r>
                    <m:r>
                      <a:rPr lang="en-US" altLang="zh-CN" sz="2800" b="1" i="1" dirty="0">
                        <a:latin typeface="Cambria Math" panose="02040503050406030204" pitchFamily="18" charset="0"/>
                      </a:rPr>
                      <m:t>}</m:t>
                    </m:r>
                  </m:oMath>
                </a14:m>
                <a:r>
                  <a:rPr lang="en-US" altLang="zh-CN" sz="2800" b="1" dirty="0"/>
                  <a:t>.</a:t>
                </a:r>
                <a:r>
                  <a:rPr lang="zh-CN" altLang="en-US" sz="2800" b="1" dirty="0"/>
                  <a:t> </a:t>
                </a:r>
                <a:r>
                  <a:rPr lang="en-US" altLang="zh-CN" sz="2800" b="1" dirty="0"/>
                  <a:t> </a:t>
                </a:r>
                <a14:m>
                  <m:oMath xmlns:m="http://schemas.openxmlformats.org/officeDocument/2006/math">
                    <m:r>
                      <a:rPr lang="en-US" altLang="zh-CN" sz="2800" b="1" i="1" dirty="0"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𝑿</m:t>
                    </m:r>
                    <m:r>
                      <a:rPr lang="en-US" altLang="zh-CN" sz="2800" b="1" i="1" dirty="0">
                        <a:solidFill>
                          <a:srgbClr val="0070C0"/>
                        </a:solidFill>
                        <a:latin typeface="Cambria Math" panose="02040503050406030204" pitchFamily="18" charset="0"/>
                        <a:cs typeface="Times New Roman" panose="02020603050405020304" pitchFamily="18" charset="0"/>
                      </a:rPr>
                      <m:t>→</m:t>
                    </m:r>
                    <m:r>
                      <a:rPr lang="en-US" altLang="zh-CN" sz="2800" b="1" i="1" dirty="0">
                        <a:solidFill>
                          <a:srgbClr val="0070C0"/>
                        </a:solidFill>
                        <a:latin typeface="Cambria Math" panose="02040503050406030204" pitchFamily="18" charset="0"/>
                        <a:cs typeface="Times New Roman" panose="02020603050405020304" pitchFamily="18" charset="0"/>
                      </a:rPr>
                      <m:t>𝒀</m:t>
                    </m:r>
                    <m:r>
                      <a:rPr lang="en-US" altLang="zh-CN" sz="2800" b="1" i="0" dirty="0" smtClean="0">
                        <a:solidFill>
                          <a:srgbClr val="0070C0"/>
                        </a:solidFill>
                        <a:latin typeface="Cambria Math" panose="02040503050406030204" pitchFamily="18" charset="0"/>
                        <a:cs typeface="Times New Roman" panose="02020603050405020304" pitchFamily="18" charset="0"/>
                      </a:rPr>
                      <m:t>, </m:t>
                    </m:r>
                    <m:r>
                      <a:rPr lang="en-US" altLang="zh-CN" sz="2800" b="1" i="1" dirty="0" smtClean="0">
                        <a:solidFill>
                          <a:srgbClr val="0070C0"/>
                        </a:solidFill>
                        <a:latin typeface="Cambria Math" panose="02040503050406030204" pitchFamily="18" charset="0"/>
                        <a:cs typeface="Times New Roman" panose="02020603050405020304" pitchFamily="18" charset="0"/>
                      </a:rPr>
                      <m:t>𝒈</m:t>
                    </m:r>
                    <m:r>
                      <a:rPr lang="en-US" altLang="zh-CN" sz="2800" b="1" i="1" dirty="0" smtClean="0">
                        <a:solidFill>
                          <a:srgbClr val="0070C0"/>
                        </a:solidFill>
                        <a:latin typeface="Cambria Math" panose="02040503050406030204" pitchFamily="18" charset="0"/>
                        <a:cs typeface="Times New Roman" panose="02020603050405020304" pitchFamily="18" charset="0"/>
                      </a:rPr>
                      <m:t>:</m:t>
                    </m:r>
                    <m:r>
                      <a:rPr lang="en-US" altLang="zh-CN" sz="2800" b="1" i="1" dirty="0" smtClean="0">
                        <a:solidFill>
                          <a:srgbClr val="0070C0"/>
                        </a:solidFill>
                        <a:latin typeface="Cambria Math" panose="02040503050406030204" pitchFamily="18" charset="0"/>
                        <a:cs typeface="Times New Roman" panose="02020603050405020304" pitchFamily="18" charset="0"/>
                      </a:rPr>
                      <m:t>𝒀</m:t>
                    </m:r>
                    <m:r>
                      <a:rPr lang="en-US" altLang="zh-CN" sz="2800" b="1" i="1" dirty="0" smtClean="0">
                        <a:solidFill>
                          <a:srgbClr val="0070C0"/>
                        </a:solidFill>
                        <a:latin typeface="Cambria Math" panose="02040503050406030204" pitchFamily="18" charset="0"/>
                        <a:cs typeface="Times New Roman" panose="02020603050405020304" pitchFamily="18" charset="0"/>
                      </a:rPr>
                      <m:t>→</m:t>
                    </m:r>
                    <m:r>
                      <a:rPr lang="en-US" altLang="zh-CN" sz="2800" b="1" i="1" dirty="0" smtClean="0">
                        <a:solidFill>
                          <a:srgbClr val="0070C0"/>
                        </a:solidFill>
                        <a:latin typeface="Cambria Math" panose="02040503050406030204" pitchFamily="18" charset="0"/>
                        <a:cs typeface="Times New Roman" panose="02020603050405020304" pitchFamily="18" charset="0"/>
                      </a:rPr>
                      <m:t>𝒁</m:t>
                    </m:r>
                    <m:r>
                      <a:rPr lang="en-US" altLang="zh-CN" sz="2800" b="1" i="0" dirty="0" smtClean="0">
                        <a:solidFill>
                          <a:srgbClr val="0070C0"/>
                        </a:solidFill>
                        <a:latin typeface="Cambria Math" panose="02040503050406030204" pitchFamily="18" charset="0"/>
                        <a:cs typeface="Times New Roman" panose="02020603050405020304" pitchFamily="18" charset="0"/>
                      </a:rPr>
                      <m:t> </m:t>
                    </m:r>
                  </m:oMath>
                </a14:m>
                <a:r>
                  <a:rPr lang="en-US" altLang="zh-CN" sz="2800" b="1" dirty="0">
                    <a:cs typeface="Times New Roman" panose="02020603050405020304" pitchFamily="18" charset="0"/>
                  </a:rPr>
                  <a:t>are defined as </a:t>
                </a:r>
              </a:p>
              <a:p>
                <a:pPr eaLnBrk="1" hangingPunct="1"/>
                <a14:m>
                  <m:oMathPara xmlns:m="http://schemas.openxmlformats.org/officeDocument/2006/math">
                    <m:oMathParaPr>
                      <m:jc m:val="centerGroup"/>
                    </m:oMathParaPr>
                    <m:oMath xmlns:m="http://schemas.openxmlformats.org/officeDocument/2006/math">
                      <m:r>
                        <a:rPr lang="en-US" altLang="zh-CN" sz="2800" b="1" i="1" smtClean="0">
                          <a:solidFill>
                            <a:srgbClr val="0070C0"/>
                          </a:solidFill>
                          <a:latin typeface="Cambria Math" panose="02040503050406030204" pitchFamily="18" charset="0"/>
                          <a:cs typeface="Times New Roman" panose="02020603050405020304" pitchFamily="18" charset="0"/>
                        </a:rPr>
                        <m:t>𝒇</m:t>
                      </m:r>
                      <m:r>
                        <a:rPr lang="en-US" altLang="zh-CN" sz="2800" b="1"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𝒙</m:t>
                                  </m:r>
                                </m:e>
                                <m:sub>
                                  <m:r>
                                    <a:rPr lang="en-US" altLang="zh-CN" sz="2800" b="1" i="1" smtClean="0">
                                      <a:solidFill>
                                        <a:srgbClr val="0070C0"/>
                                      </a:solidFill>
                                      <a:latin typeface="Cambria Math" panose="02040503050406030204" pitchFamily="18" charset="0"/>
                                      <a:cs typeface="Times New Roman" panose="02020603050405020304" pitchFamily="18" charset="0"/>
                                    </a:rPr>
                                    <m:t>𝟏</m:t>
                                  </m:r>
                                </m:sub>
                              </m:sSub>
                              <m:r>
                                <a:rPr lang="en-US" altLang="zh-CN" sz="2800" b="1" i="1" smtClean="0">
                                  <a:solidFill>
                                    <a:srgbClr val="0070C0"/>
                                  </a:solidFill>
                                  <a:latin typeface="Cambria Math" panose="02040503050406030204" pitchFamily="18" charset="0"/>
                                  <a:cs typeface="Times New Roman" panose="02020603050405020304" pitchFamily="18" charset="0"/>
                                </a:rPr>
                                <m:t>,</m:t>
                              </m:r>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𝒚</m:t>
                                  </m:r>
                                </m:e>
                                <m:sub>
                                  <m:r>
                                    <a:rPr lang="en-US" altLang="zh-CN" sz="2800" b="1" i="1" smtClean="0">
                                      <a:solidFill>
                                        <a:srgbClr val="0070C0"/>
                                      </a:solidFill>
                                      <a:latin typeface="Cambria Math" panose="02040503050406030204" pitchFamily="18" charset="0"/>
                                      <a:cs typeface="Times New Roman" panose="02020603050405020304" pitchFamily="18" charset="0"/>
                                    </a:rPr>
                                    <m:t>𝟐</m:t>
                                  </m:r>
                                </m:sub>
                              </m:sSub>
                            </m:e>
                          </m:d>
                          <m:r>
                            <a:rPr lang="en-US" altLang="zh-CN" sz="2800" b="1"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𝒙</m:t>
                                  </m:r>
                                </m:e>
                                <m:sub>
                                  <m:r>
                                    <a:rPr lang="en-US" altLang="zh-CN" sz="2800" b="1" i="1" smtClean="0">
                                      <a:solidFill>
                                        <a:srgbClr val="0070C0"/>
                                      </a:solidFill>
                                      <a:latin typeface="Cambria Math" panose="02040503050406030204" pitchFamily="18" charset="0"/>
                                      <a:cs typeface="Times New Roman" panose="02020603050405020304" pitchFamily="18" charset="0"/>
                                    </a:rPr>
                                    <m:t>𝟐</m:t>
                                  </m:r>
                                </m:sub>
                              </m:sSub>
                              <m:r>
                                <a:rPr lang="en-US" altLang="zh-CN" sz="2800" b="1" i="1" smtClean="0">
                                  <a:solidFill>
                                    <a:srgbClr val="0070C0"/>
                                  </a:solidFill>
                                  <a:latin typeface="Cambria Math" panose="02040503050406030204" pitchFamily="18" charset="0"/>
                                  <a:cs typeface="Times New Roman" panose="02020603050405020304" pitchFamily="18" charset="0"/>
                                </a:rPr>
                                <m:t>,</m:t>
                              </m:r>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𝒚</m:t>
                                  </m:r>
                                </m:e>
                                <m:sub>
                                  <m:r>
                                    <a:rPr lang="en-US" altLang="zh-CN" sz="2800" b="1" i="1" smtClean="0">
                                      <a:solidFill>
                                        <a:srgbClr val="0070C0"/>
                                      </a:solidFill>
                                      <a:latin typeface="Cambria Math" panose="02040503050406030204" pitchFamily="18" charset="0"/>
                                      <a:cs typeface="Times New Roman" panose="02020603050405020304" pitchFamily="18" charset="0"/>
                                    </a:rPr>
                                    <m:t>𝟏</m:t>
                                  </m:r>
                                </m:sub>
                              </m:sSub>
                            </m:e>
                          </m:d>
                          <m:r>
                            <a:rPr lang="en-US" altLang="zh-CN" sz="2800" b="1"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𝒙</m:t>
                                  </m:r>
                                </m:e>
                                <m:sub>
                                  <m:r>
                                    <a:rPr lang="en-US" altLang="zh-CN" sz="2800" b="1" i="1" smtClean="0">
                                      <a:solidFill>
                                        <a:srgbClr val="0070C0"/>
                                      </a:solidFill>
                                      <a:latin typeface="Cambria Math" panose="02040503050406030204" pitchFamily="18" charset="0"/>
                                      <a:cs typeface="Times New Roman" panose="02020603050405020304" pitchFamily="18" charset="0"/>
                                    </a:rPr>
                                    <m:t>𝟑</m:t>
                                  </m:r>
                                </m:sub>
                              </m:sSub>
                              <m:r>
                                <a:rPr lang="en-US" altLang="zh-CN" sz="2800" b="1" i="1" smtClean="0">
                                  <a:solidFill>
                                    <a:srgbClr val="0070C0"/>
                                  </a:solidFill>
                                  <a:latin typeface="Cambria Math" panose="02040503050406030204" pitchFamily="18" charset="0"/>
                                  <a:cs typeface="Times New Roman" panose="02020603050405020304" pitchFamily="18" charset="0"/>
                                </a:rPr>
                                <m:t>,</m:t>
                              </m:r>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𝒚</m:t>
                                  </m:r>
                                </m:e>
                                <m:sub>
                                  <m:r>
                                    <a:rPr lang="en-US" altLang="zh-CN" sz="2800" b="1" i="1" smtClean="0">
                                      <a:solidFill>
                                        <a:srgbClr val="0070C0"/>
                                      </a:solidFill>
                                      <a:latin typeface="Cambria Math" panose="02040503050406030204" pitchFamily="18" charset="0"/>
                                      <a:cs typeface="Times New Roman" panose="02020603050405020304" pitchFamily="18" charset="0"/>
                                    </a:rPr>
                                    <m:t>𝟑</m:t>
                                  </m:r>
                                </m:sub>
                              </m:sSub>
                            </m:e>
                          </m:d>
                          <m:r>
                            <a:rPr lang="en-US" altLang="zh-CN" sz="2800" b="1"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𝒙</m:t>
                                  </m:r>
                                </m:e>
                                <m:sub>
                                  <m:r>
                                    <a:rPr lang="en-US" altLang="zh-CN" sz="2800" b="1" i="1" smtClean="0">
                                      <a:solidFill>
                                        <a:srgbClr val="0070C0"/>
                                      </a:solidFill>
                                      <a:latin typeface="Cambria Math" panose="02040503050406030204" pitchFamily="18" charset="0"/>
                                      <a:cs typeface="Times New Roman" panose="02020603050405020304" pitchFamily="18" charset="0"/>
                                    </a:rPr>
                                    <m:t>𝟒</m:t>
                                  </m:r>
                                </m:sub>
                              </m:sSub>
                              <m:r>
                                <a:rPr lang="en-US" altLang="zh-CN" sz="2800" b="1" i="1" smtClean="0">
                                  <a:solidFill>
                                    <a:srgbClr val="0070C0"/>
                                  </a:solidFill>
                                  <a:latin typeface="Cambria Math" panose="02040503050406030204" pitchFamily="18" charset="0"/>
                                  <a:cs typeface="Times New Roman" panose="02020603050405020304" pitchFamily="18" charset="0"/>
                                </a:rPr>
                                <m:t>,</m:t>
                              </m:r>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𝒚</m:t>
                                  </m:r>
                                </m:e>
                                <m:sub>
                                  <m:r>
                                    <a:rPr lang="en-US" altLang="zh-CN" sz="2800" b="1" i="1" smtClean="0">
                                      <a:solidFill>
                                        <a:srgbClr val="0070C0"/>
                                      </a:solidFill>
                                      <a:latin typeface="Cambria Math" panose="02040503050406030204" pitchFamily="18" charset="0"/>
                                      <a:cs typeface="Times New Roman" panose="02020603050405020304" pitchFamily="18" charset="0"/>
                                    </a:rPr>
                                    <m:t>𝟓</m:t>
                                  </m:r>
                                </m:sub>
                              </m:sSub>
                            </m:e>
                          </m:d>
                        </m:e>
                      </m:d>
                    </m:oMath>
                  </m:oMathPara>
                </a14:m>
                <a:endParaRPr lang="en-US" altLang="zh-CN" sz="2800" b="1" dirty="0">
                  <a:solidFill>
                    <a:srgbClr val="0070C0"/>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zh-CN" sz="2800" b="1" i="1" smtClean="0">
                          <a:solidFill>
                            <a:srgbClr val="0070C0"/>
                          </a:solidFill>
                          <a:latin typeface="Cambria Math" panose="02040503050406030204" pitchFamily="18" charset="0"/>
                          <a:cs typeface="Times New Roman" panose="02020603050405020304" pitchFamily="18" charset="0"/>
                        </a:rPr>
                        <m:t>𝒈</m:t>
                      </m:r>
                      <m:r>
                        <a:rPr lang="en-US" altLang="zh-CN" sz="2800" b="1"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𝒚</m:t>
                                  </m:r>
                                </m:e>
                                <m:sub>
                                  <m:r>
                                    <a:rPr lang="en-US" altLang="zh-CN" sz="2800" b="1" i="1" smtClean="0">
                                      <a:solidFill>
                                        <a:srgbClr val="0070C0"/>
                                      </a:solidFill>
                                      <a:latin typeface="Cambria Math" panose="02040503050406030204" pitchFamily="18" charset="0"/>
                                      <a:cs typeface="Times New Roman" panose="02020603050405020304" pitchFamily="18" charset="0"/>
                                    </a:rPr>
                                    <m:t>𝟏</m:t>
                                  </m:r>
                                </m:sub>
                              </m:sSub>
                              <m:r>
                                <a:rPr lang="en-US" altLang="zh-CN" sz="2800" b="1" i="1" smtClean="0">
                                  <a:solidFill>
                                    <a:srgbClr val="0070C0"/>
                                  </a:solidFill>
                                  <a:latin typeface="Cambria Math" panose="02040503050406030204" pitchFamily="18" charset="0"/>
                                  <a:cs typeface="Times New Roman" panose="02020603050405020304" pitchFamily="18" charset="0"/>
                                </a:rPr>
                                <m:t>,</m:t>
                              </m:r>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𝒛</m:t>
                                  </m:r>
                                </m:e>
                                <m:sub>
                                  <m:r>
                                    <a:rPr lang="en-US" altLang="zh-CN" sz="2800" b="1" i="1" smtClean="0">
                                      <a:solidFill>
                                        <a:srgbClr val="0070C0"/>
                                      </a:solidFill>
                                      <a:latin typeface="Cambria Math" panose="02040503050406030204" pitchFamily="18" charset="0"/>
                                      <a:cs typeface="Times New Roman" panose="02020603050405020304" pitchFamily="18" charset="0"/>
                                    </a:rPr>
                                    <m:t>𝟏</m:t>
                                  </m:r>
                                </m:sub>
                              </m:sSub>
                            </m:e>
                          </m:d>
                          <m:r>
                            <a:rPr lang="en-US" altLang="zh-CN" sz="2800" b="1"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𝒚</m:t>
                                  </m:r>
                                </m:e>
                                <m:sub>
                                  <m:r>
                                    <a:rPr lang="en-US" altLang="zh-CN" sz="2800" b="1" i="1" smtClean="0">
                                      <a:solidFill>
                                        <a:srgbClr val="0070C0"/>
                                      </a:solidFill>
                                      <a:latin typeface="Cambria Math" panose="02040503050406030204" pitchFamily="18" charset="0"/>
                                      <a:cs typeface="Times New Roman" panose="02020603050405020304" pitchFamily="18" charset="0"/>
                                    </a:rPr>
                                    <m:t>𝟐</m:t>
                                  </m:r>
                                </m:sub>
                              </m:sSub>
                              <m:r>
                                <a:rPr lang="en-US" altLang="zh-CN" sz="2800" b="1" i="1" smtClean="0">
                                  <a:solidFill>
                                    <a:srgbClr val="0070C0"/>
                                  </a:solidFill>
                                  <a:latin typeface="Cambria Math" panose="02040503050406030204" pitchFamily="18" charset="0"/>
                                  <a:cs typeface="Times New Roman" panose="02020603050405020304" pitchFamily="18" charset="0"/>
                                </a:rPr>
                                <m:t>,</m:t>
                              </m:r>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𝒛</m:t>
                                  </m:r>
                                </m:e>
                                <m:sub>
                                  <m:r>
                                    <a:rPr lang="en-US" altLang="zh-CN" sz="2800" b="1" i="1" smtClean="0">
                                      <a:solidFill>
                                        <a:srgbClr val="0070C0"/>
                                      </a:solidFill>
                                      <a:latin typeface="Cambria Math" panose="02040503050406030204" pitchFamily="18" charset="0"/>
                                      <a:cs typeface="Times New Roman" panose="02020603050405020304" pitchFamily="18" charset="0"/>
                                    </a:rPr>
                                    <m:t>𝟐</m:t>
                                  </m:r>
                                </m:sub>
                              </m:sSub>
                            </m:e>
                          </m:d>
                          <m:r>
                            <a:rPr lang="en-US" altLang="zh-CN" sz="2800" b="1"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𝒚</m:t>
                                  </m:r>
                                </m:e>
                                <m:sub>
                                  <m:r>
                                    <a:rPr lang="en-US" altLang="zh-CN" sz="2800" b="1" i="1" smtClean="0">
                                      <a:solidFill>
                                        <a:srgbClr val="0070C0"/>
                                      </a:solidFill>
                                      <a:latin typeface="Cambria Math" panose="02040503050406030204" pitchFamily="18" charset="0"/>
                                      <a:cs typeface="Times New Roman" panose="02020603050405020304" pitchFamily="18" charset="0"/>
                                    </a:rPr>
                                    <m:t>𝟑</m:t>
                                  </m:r>
                                </m:sub>
                              </m:sSub>
                              <m:r>
                                <a:rPr lang="en-US" altLang="zh-CN" sz="2800" b="1" i="1" smtClean="0">
                                  <a:solidFill>
                                    <a:srgbClr val="0070C0"/>
                                  </a:solidFill>
                                  <a:latin typeface="Cambria Math" panose="02040503050406030204" pitchFamily="18" charset="0"/>
                                  <a:cs typeface="Times New Roman" panose="02020603050405020304" pitchFamily="18" charset="0"/>
                                </a:rPr>
                                <m:t>,</m:t>
                              </m:r>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𝒛</m:t>
                                  </m:r>
                                </m:e>
                                <m:sub>
                                  <m:r>
                                    <a:rPr lang="en-US" altLang="zh-CN" sz="2800" b="1" i="1" smtClean="0">
                                      <a:solidFill>
                                        <a:srgbClr val="0070C0"/>
                                      </a:solidFill>
                                      <a:latin typeface="Cambria Math" panose="02040503050406030204" pitchFamily="18" charset="0"/>
                                      <a:cs typeface="Times New Roman" panose="02020603050405020304" pitchFamily="18" charset="0"/>
                                    </a:rPr>
                                    <m:t>𝟑</m:t>
                                  </m:r>
                                </m:sub>
                              </m:sSub>
                            </m:e>
                          </m:d>
                          <m:r>
                            <a:rPr lang="en-US" altLang="zh-CN" sz="2800" b="1"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𝒚</m:t>
                                  </m:r>
                                </m:e>
                                <m:sub>
                                  <m:r>
                                    <a:rPr lang="en-US" altLang="zh-CN" sz="2800" b="1" i="1" smtClean="0">
                                      <a:solidFill>
                                        <a:srgbClr val="0070C0"/>
                                      </a:solidFill>
                                      <a:latin typeface="Cambria Math" panose="02040503050406030204" pitchFamily="18" charset="0"/>
                                      <a:cs typeface="Times New Roman" panose="02020603050405020304" pitchFamily="18" charset="0"/>
                                    </a:rPr>
                                    <m:t>𝟒</m:t>
                                  </m:r>
                                </m:sub>
                              </m:sSub>
                              <m:r>
                                <a:rPr lang="en-US" altLang="zh-CN" sz="2800" b="1" i="1" smtClean="0">
                                  <a:solidFill>
                                    <a:srgbClr val="0070C0"/>
                                  </a:solidFill>
                                  <a:latin typeface="Cambria Math" panose="02040503050406030204" pitchFamily="18" charset="0"/>
                                  <a:cs typeface="Times New Roman" panose="02020603050405020304" pitchFamily="18" charset="0"/>
                                </a:rPr>
                                <m:t>,</m:t>
                              </m:r>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𝒛</m:t>
                                  </m:r>
                                </m:e>
                                <m:sub>
                                  <m:r>
                                    <a:rPr lang="en-US" altLang="zh-CN" sz="2800" b="1" i="1" smtClean="0">
                                      <a:solidFill>
                                        <a:srgbClr val="0070C0"/>
                                      </a:solidFill>
                                      <a:latin typeface="Cambria Math" panose="02040503050406030204" pitchFamily="18" charset="0"/>
                                      <a:cs typeface="Times New Roman" panose="02020603050405020304" pitchFamily="18" charset="0"/>
                                    </a:rPr>
                                    <m:t>𝟑</m:t>
                                  </m:r>
                                </m:sub>
                              </m:sSub>
                            </m:e>
                          </m:d>
                          <m:r>
                            <a:rPr lang="en-US" altLang="zh-CN" sz="2800" b="1" i="1" smtClean="0">
                              <a:solidFill>
                                <a:srgbClr val="0070C0"/>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cs typeface="Times New Roman" panose="02020603050405020304" pitchFamily="18" charset="0"/>
                                </a:rPr>
                              </m:ctrlPr>
                            </m:dPr>
                            <m:e>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𝒚</m:t>
                                  </m:r>
                                </m:e>
                                <m:sub>
                                  <m:r>
                                    <a:rPr lang="en-US" altLang="zh-CN" sz="2800" b="1" i="1" smtClean="0">
                                      <a:solidFill>
                                        <a:srgbClr val="0070C0"/>
                                      </a:solidFill>
                                      <a:latin typeface="Cambria Math" panose="02040503050406030204" pitchFamily="18" charset="0"/>
                                      <a:cs typeface="Times New Roman" panose="02020603050405020304" pitchFamily="18" charset="0"/>
                                    </a:rPr>
                                    <m:t>𝟓</m:t>
                                  </m:r>
                                </m:sub>
                              </m:sSub>
                              <m:r>
                                <a:rPr lang="en-US" altLang="zh-CN" sz="2800" b="1" i="1" smtClean="0">
                                  <a:solidFill>
                                    <a:srgbClr val="0070C0"/>
                                  </a:solidFill>
                                  <a:latin typeface="Cambria Math" panose="02040503050406030204" pitchFamily="18" charset="0"/>
                                  <a:cs typeface="Times New Roman" panose="02020603050405020304" pitchFamily="18" charset="0"/>
                                </a:rPr>
                                <m:t>,</m:t>
                              </m:r>
                              <m:sSub>
                                <m:sSubPr>
                                  <m:ctrlPr>
                                    <a:rPr lang="en-US" altLang="zh-CN" sz="2800" b="1" i="1" smtClean="0">
                                      <a:solidFill>
                                        <a:srgbClr val="0070C0"/>
                                      </a:solidFill>
                                      <a:latin typeface="Cambria Math" panose="02040503050406030204" pitchFamily="18" charset="0"/>
                                      <a:cs typeface="Times New Roman" panose="02020603050405020304" pitchFamily="18" charset="0"/>
                                    </a:rPr>
                                  </m:ctrlPr>
                                </m:sSubPr>
                                <m:e>
                                  <m:r>
                                    <a:rPr lang="en-US" altLang="zh-CN" sz="2800" b="1" i="1" smtClean="0">
                                      <a:solidFill>
                                        <a:srgbClr val="0070C0"/>
                                      </a:solidFill>
                                      <a:latin typeface="Cambria Math" panose="02040503050406030204" pitchFamily="18" charset="0"/>
                                      <a:cs typeface="Times New Roman" panose="02020603050405020304" pitchFamily="18" charset="0"/>
                                    </a:rPr>
                                    <m:t>𝒛</m:t>
                                  </m:r>
                                </m:e>
                                <m:sub>
                                  <m:r>
                                    <a:rPr lang="en-US" altLang="zh-CN" sz="2800" b="1" i="1" smtClean="0">
                                      <a:solidFill>
                                        <a:srgbClr val="0070C0"/>
                                      </a:solidFill>
                                      <a:latin typeface="Cambria Math" panose="02040503050406030204" pitchFamily="18" charset="0"/>
                                      <a:cs typeface="Times New Roman" panose="02020603050405020304" pitchFamily="18" charset="0"/>
                                    </a:rPr>
                                    <m:t>𝟐</m:t>
                                  </m:r>
                                </m:sub>
                              </m:sSub>
                            </m:e>
                          </m:d>
                        </m:e>
                      </m:d>
                    </m:oMath>
                  </m:oMathPara>
                </a14:m>
                <a:endParaRPr lang="zh-CN" altLang="en-US" sz="2800" b="1" dirty="0">
                  <a:cs typeface="Times New Roman" panose="02020603050405020304" pitchFamily="18" charset="0"/>
                </a:endParaRPr>
              </a:p>
            </p:txBody>
          </p:sp>
        </mc:Choice>
        <mc:Fallback xmlns="">
          <p:sp>
            <p:nvSpPr>
              <p:cNvPr id="13" name="Text Box 5">
                <a:extLst>
                  <a:ext uri="{FF2B5EF4-FFF2-40B4-BE49-F238E27FC236}">
                    <a16:creationId xmlns:a16="http://schemas.microsoft.com/office/drawing/2014/main" id="{2458CA2C-2C52-4BC3-6F5D-03EE1EABAF86}"/>
                  </a:ext>
                </a:extLst>
              </p:cNvPr>
              <p:cNvSpPr txBox="1">
                <a:spLocks noRot="1" noChangeAspect="1" noMove="1" noResize="1" noEditPoints="1" noAdjustHandles="1" noChangeArrowheads="1" noChangeShapeType="1" noTextEdit="1"/>
              </p:cNvSpPr>
              <p:nvPr/>
            </p:nvSpPr>
            <p:spPr bwMode="auto">
              <a:xfrm>
                <a:off x="1876855" y="960233"/>
                <a:ext cx="10359583" cy="1815882"/>
              </a:xfrm>
              <a:prstGeom prst="rect">
                <a:avLst/>
              </a:prstGeom>
              <a:blipFill>
                <a:blip r:embed="rId4"/>
                <a:stretch>
                  <a:fillRect l="-1236" t="-47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7">
                <a:extLst>
                  <a:ext uri="{FF2B5EF4-FFF2-40B4-BE49-F238E27FC236}">
                    <a16:creationId xmlns:a16="http://schemas.microsoft.com/office/drawing/2014/main" id="{D7DEB303-D601-16B8-D416-58ABEE61E00E}"/>
                  </a:ext>
                </a:extLst>
              </p:cNvPr>
              <p:cNvSpPr txBox="1">
                <a:spLocks noChangeArrowheads="1"/>
              </p:cNvSpPr>
              <p:nvPr/>
            </p:nvSpPr>
            <p:spPr bwMode="auto">
              <a:xfrm>
                <a:off x="1876855" y="2734771"/>
                <a:ext cx="8172450"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Show the  </a:t>
                </a:r>
                <a14:m>
                  <m:oMath xmlns:m="http://schemas.openxmlformats.org/officeDocument/2006/math">
                    <m:r>
                      <a:rPr lang="en-US" altLang="zh-CN" sz="2800" b="1" i="1" dirty="0" smtClean="0">
                        <a:solidFill>
                          <a:srgbClr val="0070C0"/>
                        </a:solidFill>
                        <a:latin typeface="Cambria Math" panose="02040503050406030204" pitchFamily="18" charset="0"/>
                      </a:rPr>
                      <m:t>𝒈</m:t>
                    </m:r>
                    <m:r>
                      <a:rPr lang="en-US" altLang="zh-CN" sz="2800" b="1" i="1" dirty="0" err="1">
                        <a:solidFill>
                          <a:srgbClr val="0070C0"/>
                        </a:solidFill>
                        <a:latin typeface="Cambria Math" panose="02040503050406030204" pitchFamily="18" charset="0"/>
                        <a:cs typeface="Times New Roman" panose="02020603050405020304" pitchFamily="18" charset="0"/>
                      </a:rPr>
                      <m:t>◦</m:t>
                    </m:r>
                    <m:r>
                      <a:rPr lang="en-US" altLang="zh-CN" sz="2800" b="1" i="1" dirty="0" err="1">
                        <a:solidFill>
                          <a:srgbClr val="0070C0"/>
                        </a:solidFill>
                        <a:latin typeface="Cambria Math" panose="02040503050406030204" pitchFamily="18" charset="0"/>
                      </a:rPr>
                      <m:t>𝒇</m:t>
                    </m:r>
                    <m:r>
                      <a:rPr lang="zh-CN" altLang="en-US" sz="2800" b="1" i="1" dirty="0" err="1">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𝑿</m:t>
                    </m:r>
                    <m:r>
                      <a:rPr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𝒁</m:t>
                    </m:r>
                  </m:oMath>
                </a14:m>
                <a:r>
                  <a:rPr lang="en-US" altLang="zh-CN" sz="2800" b="1" dirty="0"/>
                  <a:t>, and its graph.</a:t>
                </a:r>
                <a:r>
                  <a:rPr lang="zh-CN" altLang="en-US" sz="2800" b="1" dirty="0"/>
                  <a:t> </a:t>
                </a:r>
                <a:endParaRPr lang="en-US" altLang="zh-CN" sz="2800" b="1" dirty="0"/>
              </a:p>
            </p:txBody>
          </p:sp>
        </mc:Choice>
        <mc:Fallback xmlns="">
          <p:sp>
            <p:nvSpPr>
              <p:cNvPr id="14" name="Text Box 7">
                <a:extLst>
                  <a:ext uri="{FF2B5EF4-FFF2-40B4-BE49-F238E27FC236}">
                    <a16:creationId xmlns:a16="http://schemas.microsoft.com/office/drawing/2014/main" id="{D7DEB303-D601-16B8-D416-58ABEE61E00E}"/>
                  </a:ext>
                </a:extLst>
              </p:cNvPr>
              <p:cNvSpPr txBox="1">
                <a:spLocks noRot="1" noChangeAspect="1" noMove="1" noResize="1" noEditPoints="1" noAdjustHandles="1" noChangeArrowheads="1" noChangeShapeType="1" noTextEdit="1"/>
              </p:cNvSpPr>
              <p:nvPr/>
            </p:nvSpPr>
            <p:spPr bwMode="auto">
              <a:xfrm>
                <a:off x="1876855" y="2734771"/>
                <a:ext cx="8172450" cy="519113"/>
              </a:xfrm>
              <a:prstGeom prst="rect">
                <a:avLst/>
              </a:prstGeom>
              <a:blipFill>
                <a:blip r:embed="rId5"/>
                <a:stretch>
                  <a:fillRect l="-156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8">
                <a:extLst>
                  <a:ext uri="{FF2B5EF4-FFF2-40B4-BE49-F238E27FC236}">
                    <a16:creationId xmlns:a16="http://schemas.microsoft.com/office/drawing/2014/main" id="{29BAADF5-A7DB-F584-3257-D2744FF38D54}"/>
                  </a:ext>
                </a:extLst>
              </p:cNvPr>
              <p:cNvSpPr txBox="1">
                <a:spLocks noChangeArrowheads="1"/>
              </p:cNvSpPr>
              <p:nvPr/>
            </p:nvSpPr>
            <p:spPr bwMode="auto">
              <a:xfrm>
                <a:off x="1876855" y="3273507"/>
                <a:ext cx="918303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2"/>
                    </a:solidFill>
                    <a:latin typeface="+mn-lt"/>
                  </a:rPr>
                  <a:t>Solution: </a:t>
                </a:r>
                <a14:m>
                  <m:oMath xmlns:m="http://schemas.openxmlformats.org/officeDocument/2006/math">
                    <m:r>
                      <a:rPr lang="en-US" altLang="zh-CN" sz="2800" b="1" i="1" dirty="0" smtClean="0">
                        <a:latin typeface="Cambria Math" panose="02040503050406030204" pitchFamily="18" charset="0"/>
                      </a:rPr>
                      <m:t>𝒈</m:t>
                    </m:r>
                    <m:r>
                      <a:rPr lang="en-US" altLang="zh-CN" sz="2800" b="1" i="1" dirty="0" err="1">
                        <a:latin typeface="Cambria Math" panose="02040503050406030204" pitchFamily="18" charset="0"/>
                        <a:cs typeface="Times New Roman" panose="02020603050405020304" pitchFamily="18" charset="0"/>
                      </a:rPr>
                      <m:t>◦</m:t>
                    </m:r>
                    <m:r>
                      <a:rPr lang="en-US" altLang="zh-CN" sz="2800" b="1" i="1" smtClean="0">
                        <a:latin typeface="Cambria Math" panose="02040503050406030204" pitchFamily="18" charset="0"/>
                        <a:cs typeface="Times New Roman" panose="02020603050405020304" pitchFamily="18" charset="0"/>
                      </a:rPr>
                      <m:t>𝒇</m:t>
                    </m:r>
                    <m:r>
                      <a:rPr lang="en-US" altLang="zh-CN" sz="2800" b="1" i="1" smtClean="0">
                        <a:latin typeface="Cambria Math" panose="02040503050406030204" pitchFamily="18" charset="0"/>
                        <a:cs typeface="Times New Roman" panose="02020603050405020304" pitchFamily="18" charset="0"/>
                      </a:rPr>
                      <m:t>=</m:t>
                    </m:r>
                    <m:d>
                      <m:dPr>
                        <m:begChr m:val="{"/>
                        <m:endChr m:val="}"/>
                        <m:ctrlPr>
                          <a:rPr lang="en-US" altLang="zh-CN" sz="2800" b="1" i="1" smtClean="0">
                            <a:latin typeface="Cambria Math" panose="02040503050406030204" pitchFamily="18" charset="0"/>
                            <a:cs typeface="Times New Roman" panose="02020603050405020304" pitchFamily="18" charset="0"/>
                          </a:rPr>
                        </m:ctrlPr>
                      </m:dPr>
                      <m:e>
                        <m:d>
                          <m:dPr>
                            <m:begChr m:val="⟨"/>
                            <m:endChr m:val="⟩"/>
                            <m:ctrlPr>
                              <a:rPr lang="en-US" altLang="zh-CN" sz="2800" b="1" i="1" smtClean="0">
                                <a:latin typeface="Cambria Math" panose="02040503050406030204" pitchFamily="18" charset="0"/>
                                <a:cs typeface="Times New Roman" panose="02020603050405020304" pitchFamily="18" charset="0"/>
                              </a:rPr>
                            </m:ctrlPr>
                          </m:dPr>
                          <m:e>
                            <m:sSub>
                              <m:sSubPr>
                                <m:ctrlPr>
                                  <a:rPr lang="en-US" altLang="zh-CN" sz="2800" b="1" i="1" smtClean="0">
                                    <a:latin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cs typeface="Times New Roman" panose="02020603050405020304" pitchFamily="18" charset="0"/>
                                  </a:rPr>
                                  <m:t>𝒙</m:t>
                                </m:r>
                              </m:e>
                              <m:sub>
                                <m:r>
                                  <a:rPr lang="en-US" altLang="zh-CN" sz="2800" b="1" i="1" smtClean="0">
                                    <a:latin typeface="Cambria Math" panose="02040503050406030204" pitchFamily="18" charset="0"/>
                                    <a:cs typeface="Times New Roman" panose="02020603050405020304" pitchFamily="18" charset="0"/>
                                  </a:rPr>
                                  <m:t>𝟏</m:t>
                                </m:r>
                              </m:sub>
                            </m:sSub>
                            <m:r>
                              <a:rPr lang="en-US" altLang="zh-CN" sz="2800" b="1" i="1" smtClean="0">
                                <a:latin typeface="Cambria Math" panose="02040503050406030204" pitchFamily="18" charset="0"/>
                                <a:cs typeface="Times New Roman" panose="02020603050405020304" pitchFamily="18" charset="0"/>
                              </a:rPr>
                              <m:t>,</m:t>
                            </m:r>
                            <m:sSub>
                              <m:sSubPr>
                                <m:ctrlPr>
                                  <a:rPr lang="en-US" altLang="zh-CN" sz="2800" b="1" i="1" smtClean="0">
                                    <a:latin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cs typeface="Times New Roman" panose="02020603050405020304" pitchFamily="18" charset="0"/>
                                  </a:rPr>
                                  <m:t>𝒛</m:t>
                                </m:r>
                              </m:e>
                              <m:sub>
                                <m:r>
                                  <a:rPr lang="en-US" altLang="zh-CN" sz="2800" b="1" i="1" smtClean="0">
                                    <a:latin typeface="Cambria Math" panose="02040503050406030204" pitchFamily="18" charset="0"/>
                                    <a:cs typeface="Times New Roman" panose="02020603050405020304" pitchFamily="18" charset="0"/>
                                  </a:rPr>
                                  <m:t>𝟐</m:t>
                                </m:r>
                              </m:sub>
                            </m:sSub>
                          </m:e>
                        </m:d>
                        <m:r>
                          <a:rPr lang="en-US" altLang="zh-CN" sz="2800" b="1" i="1" smtClean="0">
                            <a:latin typeface="Cambria Math" panose="02040503050406030204" pitchFamily="18" charset="0"/>
                            <a:cs typeface="Times New Roman" panose="02020603050405020304" pitchFamily="18" charset="0"/>
                          </a:rPr>
                          <m:t>,</m:t>
                        </m:r>
                        <m:d>
                          <m:dPr>
                            <m:begChr m:val="⟨"/>
                            <m:endChr m:val="⟩"/>
                            <m:ctrlPr>
                              <a:rPr lang="en-US" altLang="zh-CN" sz="2800" b="1" i="1" smtClean="0">
                                <a:latin typeface="Cambria Math" panose="02040503050406030204" pitchFamily="18" charset="0"/>
                                <a:cs typeface="Times New Roman" panose="02020603050405020304" pitchFamily="18" charset="0"/>
                              </a:rPr>
                            </m:ctrlPr>
                          </m:dPr>
                          <m:e>
                            <m:sSub>
                              <m:sSubPr>
                                <m:ctrlPr>
                                  <a:rPr lang="en-US" altLang="zh-CN" sz="2800" b="1" i="1" smtClean="0">
                                    <a:latin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cs typeface="Times New Roman" panose="02020603050405020304" pitchFamily="18" charset="0"/>
                                  </a:rPr>
                                  <m:t>𝒙</m:t>
                                </m:r>
                              </m:e>
                              <m:sub>
                                <m:r>
                                  <a:rPr lang="en-US" altLang="zh-CN" sz="2800" b="1" i="1" smtClean="0">
                                    <a:latin typeface="Cambria Math" panose="02040503050406030204" pitchFamily="18" charset="0"/>
                                    <a:cs typeface="Times New Roman" panose="02020603050405020304" pitchFamily="18" charset="0"/>
                                  </a:rPr>
                                  <m:t>𝟐</m:t>
                                </m:r>
                              </m:sub>
                            </m:sSub>
                            <m:r>
                              <a:rPr lang="en-US" altLang="zh-CN" sz="2800" b="1" i="1" smtClean="0">
                                <a:latin typeface="Cambria Math" panose="02040503050406030204" pitchFamily="18" charset="0"/>
                                <a:cs typeface="Times New Roman" panose="02020603050405020304" pitchFamily="18" charset="0"/>
                              </a:rPr>
                              <m:t>,</m:t>
                            </m:r>
                            <m:sSub>
                              <m:sSubPr>
                                <m:ctrlPr>
                                  <a:rPr lang="en-US" altLang="zh-CN" sz="2800" b="1" i="1" smtClean="0">
                                    <a:latin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cs typeface="Times New Roman" panose="02020603050405020304" pitchFamily="18" charset="0"/>
                                  </a:rPr>
                                  <m:t>𝒛</m:t>
                                </m:r>
                              </m:e>
                              <m:sub>
                                <m:r>
                                  <a:rPr lang="en-US" altLang="zh-CN" sz="2800" b="1" i="1" smtClean="0">
                                    <a:latin typeface="Cambria Math" panose="02040503050406030204" pitchFamily="18" charset="0"/>
                                    <a:cs typeface="Times New Roman" panose="02020603050405020304" pitchFamily="18" charset="0"/>
                                  </a:rPr>
                                  <m:t>𝟏</m:t>
                                </m:r>
                              </m:sub>
                            </m:sSub>
                          </m:e>
                        </m:d>
                        <m:r>
                          <a:rPr lang="en-US" altLang="zh-CN" sz="2800" b="1" i="1" smtClean="0">
                            <a:latin typeface="Cambria Math" panose="02040503050406030204" pitchFamily="18" charset="0"/>
                            <a:cs typeface="Times New Roman" panose="02020603050405020304" pitchFamily="18" charset="0"/>
                          </a:rPr>
                          <m:t>,</m:t>
                        </m:r>
                        <m:d>
                          <m:dPr>
                            <m:begChr m:val="⟨"/>
                            <m:endChr m:val="⟩"/>
                            <m:ctrlPr>
                              <a:rPr lang="en-US" altLang="zh-CN" sz="2800" b="1" i="1" smtClean="0">
                                <a:latin typeface="Cambria Math" panose="02040503050406030204" pitchFamily="18" charset="0"/>
                                <a:cs typeface="Times New Roman" panose="02020603050405020304" pitchFamily="18" charset="0"/>
                              </a:rPr>
                            </m:ctrlPr>
                          </m:dPr>
                          <m:e>
                            <m:sSub>
                              <m:sSubPr>
                                <m:ctrlPr>
                                  <a:rPr lang="en-US" altLang="zh-CN" sz="2800" b="1" i="1" smtClean="0">
                                    <a:latin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cs typeface="Times New Roman" panose="02020603050405020304" pitchFamily="18" charset="0"/>
                                  </a:rPr>
                                  <m:t>𝒙</m:t>
                                </m:r>
                              </m:e>
                              <m:sub>
                                <m:r>
                                  <a:rPr lang="en-US" altLang="zh-CN" sz="2800" b="1" i="1" smtClean="0">
                                    <a:latin typeface="Cambria Math" panose="02040503050406030204" pitchFamily="18" charset="0"/>
                                    <a:cs typeface="Times New Roman" panose="02020603050405020304" pitchFamily="18" charset="0"/>
                                  </a:rPr>
                                  <m:t>𝟑</m:t>
                                </m:r>
                              </m:sub>
                            </m:sSub>
                            <m:r>
                              <a:rPr lang="en-US" altLang="zh-CN" sz="2800" b="1" i="1" smtClean="0">
                                <a:latin typeface="Cambria Math" panose="02040503050406030204" pitchFamily="18" charset="0"/>
                                <a:cs typeface="Times New Roman" panose="02020603050405020304" pitchFamily="18" charset="0"/>
                              </a:rPr>
                              <m:t>,</m:t>
                            </m:r>
                            <m:sSub>
                              <m:sSubPr>
                                <m:ctrlPr>
                                  <a:rPr lang="en-US" altLang="zh-CN" sz="2800" b="1" i="1" smtClean="0">
                                    <a:latin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cs typeface="Times New Roman" panose="02020603050405020304" pitchFamily="18" charset="0"/>
                                  </a:rPr>
                                  <m:t>𝒛</m:t>
                                </m:r>
                              </m:e>
                              <m:sub>
                                <m:r>
                                  <a:rPr lang="en-US" altLang="zh-CN" sz="2800" b="1" i="1" smtClean="0">
                                    <a:latin typeface="Cambria Math" panose="02040503050406030204" pitchFamily="18" charset="0"/>
                                    <a:cs typeface="Times New Roman" panose="02020603050405020304" pitchFamily="18" charset="0"/>
                                  </a:rPr>
                                  <m:t>𝟑</m:t>
                                </m:r>
                              </m:sub>
                            </m:sSub>
                          </m:e>
                        </m:d>
                        <m:r>
                          <a:rPr lang="en-US" altLang="zh-CN" sz="2800" b="1" i="1" smtClean="0">
                            <a:latin typeface="Cambria Math" panose="02040503050406030204" pitchFamily="18" charset="0"/>
                            <a:cs typeface="Times New Roman" panose="02020603050405020304" pitchFamily="18" charset="0"/>
                          </a:rPr>
                          <m:t>,</m:t>
                        </m:r>
                        <m:d>
                          <m:dPr>
                            <m:begChr m:val="⟨"/>
                            <m:endChr m:val="⟩"/>
                            <m:ctrlPr>
                              <a:rPr lang="en-US" altLang="zh-CN" sz="2800" b="1" i="1" smtClean="0">
                                <a:latin typeface="Cambria Math" panose="02040503050406030204" pitchFamily="18" charset="0"/>
                                <a:cs typeface="Times New Roman" panose="02020603050405020304" pitchFamily="18" charset="0"/>
                              </a:rPr>
                            </m:ctrlPr>
                          </m:dPr>
                          <m:e>
                            <m:sSub>
                              <m:sSubPr>
                                <m:ctrlPr>
                                  <a:rPr lang="en-US" altLang="zh-CN" sz="2800" b="1" i="1" smtClean="0">
                                    <a:latin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cs typeface="Times New Roman" panose="02020603050405020304" pitchFamily="18" charset="0"/>
                                  </a:rPr>
                                  <m:t>𝒙</m:t>
                                </m:r>
                              </m:e>
                              <m:sub>
                                <m:r>
                                  <a:rPr lang="en-US" altLang="zh-CN" sz="2800" b="1" i="1" smtClean="0">
                                    <a:latin typeface="Cambria Math" panose="02040503050406030204" pitchFamily="18" charset="0"/>
                                    <a:cs typeface="Times New Roman" panose="02020603050405020304" pitchFamily="18" charset="0"/>
                                  </a:rPr>
                                  <m:t>𝟒</m:t>
                                </m:r>
                              </m:sub>
                            </m:sSub>
                            <m:r>
                              <a:rPr lang="en-US" altLang="zh-CN" sz="2800" b="1" i="1" smtClean="0">
                                <a:latin typeface="Cambria Math" panose="02040503050406030204" pitchFamily="18" charset="0"/>
                                <a:cs typeface="Times New Roman" panose="02020603050405020304" pitchFamily="18" charset="0"/>
                              </a:rPr>
                              <m:t>,</m:t>
                            </m:r>
                            <m:sSub>
                              <m:sSubPr>
                                <m:ctrlPr>
                                  <a:rPr lang="en-US" altLang="zh-CN" sz="2800" b="1" i="1" smtClean="0">
                                    <a:latin typeface="Cambria Math" panose="02040503050406030204" pitchFamily="18" charset="0"/>
                                    <a:cs typeface="Times New Roman" panose="02020603050405020304" pitchFamily="18" charset="0"/>
                                  </a:rPr>
                                </m:ctrlPr>
                              </m:sSubPr>
                              <m:e>
                                <m:r>
                                  <a:rPr lang="en-US" altLang="zh-CN" sz="2800" b="1" i="1" smtClean="0">
                                    <a:latin typeface="Cambria Math" panose="02040503050406030204" pitchFamily="18" charset="0"/>
                                    <a:cs typeface="Times New Roman" panose="02020603050405020304" pitchFamily="18" charset="0"/>
                                  </a:rPr>
                                  <m:t>𝒛</m:t>
                                </m:r>
                              </m:e>
                              <m:sub>
                                <m:r>
                                  <a:rPr lang="en-US" altLang="zh-CN" sz="2800" b="1" i="1" smtClean="0">
                                    <a:latin typeface="Cambria Math" panose="02040503050406030204" pitchFamily="18" charset="0"/>
                                    <a:cs typeface="Times New Roman" panose="02020603050405020304" pitchFamily="18" charset="0"/>
                                  </a:rPr>
                                  <m:t>𝟐</m:t>
                                </m:r>
                              </m:sub>
                            </m:sSub>
                          </m:e>
                        </m:d>
                      </m:e>
                    </m:d>
                  </m:oMath>
                </a14:m>
                <a:endParaRPr lang="zh-CN" altLang="en-US" sz="2800" b="1" dirty="0"/>
              </a:p>
            </p:txBody>
          </p:sp>
        </mc:Choice>
        <mc:Fallback xmlns="">
          <p:sp>
            <p:nvSpPr>
              <p:cNvPr id="15" name="Text Box 8">
                <a:extLst>
                  <a:ext uri="{FF2B5EF4-FFF2-40B4-BE49-F238E27FC236}">
                    <a16:creationId xmlns:a16="http://schemas.microsoft.com/office/drawing/2014/main" id="{29BAADF5-A7DB-F584-3257-D2744FF38D54}"/>
                  </a:ext>
                </a:extLst>
              </p:cNvPr>
              <p:cNvSpPr txBox="1">
                <a:spLocks noRot="1" noChangeAspect="1" noMove="1" noResize="1" noEditPoints="1" noAdjustHandles="1" noChangeArrowheads="1" noChangeShapeType="1" noTextEdit="1"/>
              </p:cNvSpPr>
              <p:nvPr/>
            </p:nvSpPr>
            <p:spPr bwMode="auto">
              <a:xfrm>
                <a:off x="1876855" y="3273507"/>
                <a:ext cx="9183031" cy="523220"/>
              </a:xfrm>
              <a:prstGeom prst="rect">
                <a:avLst/>
              </a:prstGeom>
              <a:blipFill>
                <a:blip r:embed="rId6"/>
                <a:stretch>
                  <a:fillRect l="-1394" t="-13953" b="-30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6" name="Object 11">
            <a:extLst>
              <a:ext uri="{FF2B5EF4-FFF2-40B4-BE49-F238E27FC236}">
                <a16:creationId xmlns:a16="http://schemas.microsoft.com/office/drawing/2014/main" id="{CFFE8CBA-AB99-C055-05ED-ABC182C5082F}"/>
              </a:ext>
            </a:extLst>
          </p:cNvPr>
          <p:cNvGraphicFramePr>
            <a:graphicFrameLocks noChangeAspect="1"/>
          </p:cNvGraphicFramePr>
          <p:nvPr>
            <p:extLst>
              <p:ext uri="{D42A27DB-BD31-4B8C-83A1-F6EECF244321}">
                <p14:modId xmlns:p14="http://schemas.microsoft.com/office/powerpoint/2010/main" val="3477810886"/>
              </p:ext>
            </p:extLst>
          </p:nvPr>
        </p:nvGraphicFramePr>
        <p:xfrm>
          <a:off x="3706813" y="3816350"/>
          <a:ext cx="5832475" cy="3041650"/>
        </p:xfrm>
        <a:graphic>
          <a:graphicData uri="http://schemas.openxmlformats.org/presentationml/2006/ole">
            <mc:AlternateContent xmlns:mc="http://schemas.openxmlformats.org/markup-compatibility/2006">
              <mc:Choice xmlns:v="urn:schemas-microsoft-com:vml" Requires="v">
                <p:oleObj spid="_x0000_s2066" name="Visio" r:id="rId7" imgW="3482184" imgH="1817162" progId="">
                  <p:embed/>
                </p:oleObj>
              </mc:Choice>
              <mc:Fallback>
                <p:oleObj name="Visio" r:id="rId7" imgW="3482184" imgH="1817162" progId="">
                  <p:embed/>
                  <p:pic>
                    <p:nvPicPr>
                      <p:cNvPr id="922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6813" y="3816350"/>
                        <a:ext cx="5832475" cy="304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矩形 16">
            <a:extLst>
              <a:ext uri="{FF2B5EF4-FFF2-40B4-BE49-F238E27FC236}">
                <a16:creationId xmlns:a16="http://schemas.microsoft.com/office/drawing/2014/main" id="{BA06B81C-2D50-19CB-B83B-FA44452AD843}"/>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合成函数</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5818902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26</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Composition of functions and properties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88CAA173-6975-5463-FC31-FC435AF160C1}"/>
                  </a:ext>
                </a:extLst>
              </p:cNvPr>
              <p:cNvSpPr txBox="1">
                <a:spLocks noChangeArrowheads="1"/>
              </p:cNvSpPr>
              <p:nvPr/>
            </p:nvSpPr>
            <p:spPr bwMode="auto">
              <a:xfrm>
                <a:off x="1753035" y="1148701"/>
                <a:ext cx="10562783" cy="15081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FF0000"/>
                    </a:solidFill>
                    <a:latin typeface="+mn-lt"/>
                  </a:rPr>
                  <a:t>Theorem: </a:t>
                </a:r>
                <a:r>
                  <a:rPr lang="en-US" altLang="zh-CN" sz="2800" b="1" dirty="0">
                    <a:solidFill>
                      <a:srgbClr val="C00000"/>
                    </a:solidFill>
                    <a:cs typeface="Times New Roman" panose="02020603050405020304" pitchFamily="18" charset="0"/>
                  </a:rPr>
                  <a:t>The composition of functions </a:t>
                </a:r>
                <a:r>
                  <a:rPr lang="en-US" altLang="zh-CN" sz="2800" b="1" dirty="0">
                    <a:cs typeface="Times New Roman" panose="02020603050405020304" pitchFamily="18" charset="0"/>
                  </a:rPr>
                  <a:t>satisfies associative laws, that is, if </a:t>
                </a:r>
                <a:r>
                  <a:rPr lang="en-US" altLang="zh-CN" sz="2800" b="1" i="1" dirty="0" err="1"/>
                  <a:t>f,g,h</a:t>
                </a:r>
                <a:r>
                  <a:rPr lang="en-US" altLang="zh-CN" sz="2800" b="1" i="1" dirty="0"/>
                  <a:t> </a:t>
                </a:r>
                <a:r>
                  <a:rPr lang="en-US" altLang="zh-CN" sz="2800" b="1" dirty="0"/>
                  <a:t>are</a:t>
                </a:r>
                <a:r>
                  <a:rPr lang="zh-CN" altLang="en-US" sz="2800" b="1" dirty="0"/>
                  <a:t> </a:t>
                </a:r>
                <a:r>
                  <a:rPr lang="en-US" altLang="zh-CN" sz="2800" b="1" dirty="0"/>
                  <a:t>functions, then there should be</a:t>
                </a:r>
              </a:p>
              <a:p>
                <a:pPr eaLnBrk="1" hangingPunct="1"/>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𝒉</m:t>
                      </m:r>
                      <m:r>
                        <a:rPr lang="en-US" altLang="zh-CN" sz="3600" b="1" i="1" smtClean="0">
                          <a:solidFill>
                            <a:srgbClr val="C00000"/>
                          </a:solidFill>
                          <a:latin typeface="Cambria Math" panose="02040503050406030204" pitchFamily="18" charset="0"/>
                          <a:ea typeface="Cambria Math" panose="02040503050406030204" pitchFamily="18" charset="0"/>
                        </a:rPr>
                        <m:t>∘</m:t>
                      </m:r>
                      <m:d>
                        <m:dPr>
                          <m:ctrlPr>
                            <a:rPr lang="en-US" altLang="zh-CN" sz="3600" b="1" i="1" smtClean="0">
                              <a:solidFill>
                                <a:srgbClr val="C00000"/>
                              </a:solidFill>
                              <a:latin typeface="Cambria Math" panose="02040503050406030204" pitchFamily="18" charset="0"/>
                              <a:ea typeface="Cambria Math" panose="02040503050406030204" pitchFamily="18" charset="0"/>
                            </a:rPr>
                          </m:ctrlPr>
                        </m:dPr>
                        <m:e>
                          <m:r>
                            <a:rPr lang="en-US" altLang="zh-CN" sz="3600" b="1" i="1" smtClean="0">
                              <a:solidFill>
                                <a:srgbClr val="C00000"/>
                              </a:solidFill>
                              <a:latin typeface="Cambria Math" panose="02040503050406030204" pitchFamily="18" charset="0"/>
                              <a:ea typeface="Cambria Math" panose="02040503050406030204" pitchFamily="18" charset="0"/>
                            </a:rPr>
                            <m:t>𝒈</m:t>
                          </m:r>
                          <m:r>
                            <a:rPr lang="en-US" altLang="zh-CN" sz="3600" b="1" i="1" smtClean="0">
                              <a:solidFill>
                                <a:srgbClr val="C00000"/>
                              </a:solidFill>
                              <a:latin typeface="Cambria Math" panose="02040503050406030204" pitchFamily="18" charset="0"/>
                              <a:ea typeface="Cambria Math" panose="02040503050406030204" pitchFamily="18" charset="0"/>
                            </a:rPr>
                            <m:t>∘</m:t>
                          </m:r>
                          <m:r>
                            <a:rPr lang="en-US" altLang="zh-CN" sz="3600" b="1" i="1" smtClean="0">
                              <a:solidFill>
                                <a:srgbClr val="C00000"/>
                              </a:solidFill>
                              <a:latin typeface="Cambria Math" panose="02040503050406030204" pitchFamily="18" charset="0"/>
                              <a:ea typeface="Cambria Math" panose="02040503050406030204" pitchFamily="18" charset="0"/>
                            </a:rPr>
                            <m:t>𝒇</m:t>
                          </m:r>
                        </m:e>
                      </m:d>
                      <m:r>
                        <a:rPr lang="en-US" altLang="zh-CN" sz="3600" b="1" i="1" smtClean="0">
                          <a:solidFill>
                            <a:srgbClr val="C00000"/>
                          </a:solidFill>
                          <a:latin typeface="Cambria Math" panose="02040503050406030204" pitchFamily="18" charset="0"/>
                          <a:ea typeface="Cambria Math" panose="02040503050406030204" pitchFamily="18" charset="0"/>
                        </a:rPr>
                        <m:t>=(</m:t>
                      </m:r>
                      <m:r>
                        <a:rPr lang="en-US" altLang="zh-CN" sz="3600" b="1" i="1" smtClean="0">
                          <a:solidFill>
                            <a:srgbClr val="C00000"/>
                          </a:solidFill>
                          <a:latin typeface="Cambria Math" panose="02040503050406030204" pitchFamily="18" charset="0"/>
                          <a:ea typeface="Cambria Math" panose="02040503050406030204" pitchFamily="18" charset="0"/>
                        </a:rPr>
                        <m:t>𝒉</m:t>
                      </m:r>
                      <m:r>
                        <a:rPr lang="en-US" altLang="zh-CN" sz="3600" b="1" i="1" smtClean="0">
                          <a:solidFill>
                            <a:srgbClr val="C00000"/>
                          </a:solidFill>
                          <a:latin typeface="Cambria Math" panose="02040503050406030204" pitchFamily="18" charset="0"/>
                          <a:ea typeface="Cambria Math" panose="02040503050406030204" pitchFamily="18" charset="0"/>
                        </a:rPr>
                        <m:t>∘</m:t>
                      </m:r>
                      <m:r>
                        <a:rPr lang="en-US" altLang="zh-CN" sz="3600" b="1" i="1" smtClean="0">
                          <a:solidFill>
                            <a:srgbClr val="C00000"/>
                          </a:solidFill>
                          <a:latin typeface="Cambria Math" panose="02040503050406030204" pitchFamily="18" charset="0"/>
                          <a:ea typeface="Cambria Math" panose="02040503050406030204" pitchFamily="18" charset="0"/>
                        </a:rPr>
                        <m:t>𝒈</m:t>
                      </m:r>
                      <m:r>
                        <a:rPr lang="en-US" altLang="zh-CN" sz="3600" b="1" i="1" smtClean="0">
                          <a:solidFill>
                            <a:srgbClr val="C00000"/>
                          </a:solidFill>
                          <a:latin typeface="Cambria Math" panose="02040503050406030204" pitchFamily="18" charset="0"/>
                          <a:ea typeface="Cambria Math" panose="02040503050406030204" pitchFamily="18" charset="0"/>
                        </a:rPr>
                        <m:t>)∘</m:t>
                      </m:r>
                      <m:r>
                        <a:rPr lang="en-US" altLang="zh-CN" sz="3600" b="1" i="1" smtClean="0">
                          <a:solidFill>
                            <a:srgbClr val="C00000"/>
                          </a:solidFill>
                          <a:latin typeface="Cambria Math" panose="02040503050406030204" pitchFamily="18" charset="0"/>
                          <a:ea typeface="Cambria Math" panose="02040503050406030204" pitchFamily="18" charset="0"/>
                        </a:rPr>
                        <m:t>𝒇</m:t>
                      </m:r>
                    </m:oMath>
                  </m:oMathPara>
                </a14:m>
                <a:endParaRPr lang="zh-CN" altLang="en-US" sz="2800" b="1" dirty="0">
                  <a:solidFill>
                    <a:srgbClr val="C00000"/>
                  </a:solidFill>
                </a:endParaRPr>
              </a:p>
            </p:txBody>
          </p:sp>
        </mc:Choice>
        <mc:Fallback xmlns="">
          <p:sp>
            <p:nvSpPr>
              <p:cNvPr id="13" name="Text Box 5">
                <a:extLst>
                  <a:ext uri="{FF2B5EF4-FFF2-40B4-BE49-F238E27FC236}">
                    <a16:creationId xmlns:a16="http://schemas.microsoft.com/office/drawing/2014/main" id="{88CAA173-6975-5463-FC31-FC435AF160C1}"/>
                  </a:ext>
                </a:extLst>
              </p:cNvPr>
              <p:cNvSpPr txBox="1">
                <a:spLocks noRot="1" noChangeAspect="1" noMove="1" noResize="1" noEditPoints="1" noAdjustHandles="1" noChangeArrowheads="1" noChangeShapeType="1" noTextEdit="1"/>
              </p:cNvSpPr>
              <p:nvPr/>
            </p:nvSpPr>
            <p:spPr bwMode="auto">
              <a:xfrm>
                <a:off x="1753035" y="1148701"/>
                <a:ext cx="10562783" cy="1508105"/>
              </a:xfrm>
              <a:prstGeom prst="rect">
                <a:avLst/>
              </a:prstGeom>
              <a:blipFill>
                <a:blip r:embed="rId4"/>
                <a:stretch>
                  <a:fillRect l="-1212" t="-44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4" name="Object 8">
            <a:extLst>
              <a:ext uri="{FF2B5EF4-FFF2-40B4-BE49-F238E27FC236}">
                <a16:creationId xmlns:a16="http://schemas.microsoft.com/office/drawing/2014/main" id="{B385DDE0-F743-314F-764F-32DFEB506554}"/>
              </a:ext>
            </a:extLst>
          </p:cNvPr>
          <p:cNvGraphicFramePr>
            <a:graphicFrameLocks noChangeAspect="1"/>
          </p:cNvGraphicFramePr>
          <p:nvPr>
            <p:extLst>
              <p:ext uri="{D42A27DB-BD31-4B8C-83A1-F6EECF244321}">
                <p14:modId xmlns:p14="http://schemas.microsoft.com/office/powerpoint/2010/main" val="326825889"/>
              </p:ext>
            </p:extLst>
          </p:nvPr>
        </p:nvGraphicFramePr>
        <p:xfrm>
          <a:off x="3452813" y="2533696"/>
          <a:ext cx="6769100" cy="4233862"/>
        </p:xfrm>
        <a:graphic>
          <a:graphicData uri="http://schemas.openxmlformats.org/presentationml/2006/ole">
            <mc:AlternateContent xmlns:mc="http://schemas.openxmlformats.org/markup-compatibility/2006">
              <mc:Choice xmlns:v="urn:schemas-microsoft-com:vml" Requires="v">
                <p:oleObj spid="_x0000_s3091" name="Visio" r:id="rId5" imgW="2544166" imgH="1594409" progId="">
                  <p:embed/>
                </p:oleObj>
              </mc:Choice>
              <mc:Fallback>
                <p:oleObj name="Visio" r:id="rId5" imgW="2544166" imgH="1594409" progId="">
                  <p:embed/>
                  <p:pic>
                    <p:nvPicPr>
                      <p:cNvPr id="1024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2813" y="2533696"/>
                        <a:ext cx="6769100" cy="423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a:extLst>
              <a:ext uri="{FF2B5EF4-FFF2-40B4-BE49-F238E27FC236}">
                <a16:creationId xmlns:a16="http://schemas.microsoft.com/office/drawing/2014/main" id="{D5AC983A-B2C5-7086-38AE-251C8ACE7353}"/>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合成函数</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31693628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27</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Composition of functions and properties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97BB7E1D-09C3-A44E-2A3E-90205CB57C64}"/>
                  </a:ext>
                </a:extLst>
              </p:cNvPr>
              <p:cNvSpPr txBox="1">
                <a:spLocks noChangeArrowheads="1"/>
              </p:cNvSpPr>
              <p:nvPr/>
            </p:nvSpPr>
            <p:spPr bwMode="auto">
              <a:xfrm>
                <a:off x="1939888" y="1131951"/>
                <a:ext cx="10099712"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l"/>
                </a:pPr>
                <a:r>
                  <a:rPr lang="en-US" altLang="zh-CN" sz="2800" b="1" dirty="0">
                    <a:cs typeface="Times New Roman" panose="02020603050405020304" pitchFamily="18" charset="0"/>
                  </a:rPr>
                  <a:t>Because composition of function is combinable,</a:t>
                </a:r>
                <a:r>
                  <a:rPr lang="zh-CN" altLang="en-US" sz="2800" b="1" dirty="0"/>
                  <a:t> </a:t>
                </a:r>
                <a:r>
                  <a:rPr lang="en-US" altLang="zh-CN" sz="2800" b="1" dirty="0"/>
                  <a:t>when expressing </a:t>
                </a:r>
                <a:r>
                  <a:rPr lang="en-US" altLang="zh-CN" sz="2800" b="1" dirty="0">
                    <a:cs typeface="Times New Roman" panose="02020603050405020304" pitchFamily="18" charset="0"/>
                  </a:rPr>
                  <a:t>composition</a:t>
                </a:r>
                <a:r>
                  <a:rPr lang="en-US" altLang="zh-CN" sz="2800" b="1" dirty="0"/>
                  <a:t>, we can omit the parentheses,</a:t>
                </a:r>
              </a:p>
              <a:p>
                <a:pPr algn="ctr" eaLnBrk="1" hangingPunct="1"/>
                <a14:m>
                  <m:oMathPara xmlns:m="http://schemas.openxmlformats.org/officeDocument/2006/math">
                    <m:oMathParaPr>
                      <m:jc m:val="centerGroup"/>
                    </m:oMathParaPr>
                    <m:oMath xmlns:m="http://schemas.openxmlformats.org/officeDocument/2006/math">
                      <m:r>
                        <a:rPr lang="en-US" altLang="zh-CN" sz="2800" b="1" i="1" smtClean="0">
                          <a:solidFill>
                            <a:srgbClr val="0070C0"/>
                          </a:solidFill>
                          <a:latin typeface="Cambria Math" panose="02040503050406030204" pitchFamily="18" charset="0"/>
                          <a:ea typeface="Cambria Math" panose="02040503050406030204" pitchFamily="18" charset="0"/>
                        </a:rPr>
                        <m:t>𝒉</m:t>
                      </m:r>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𝒈</m:t>
                      </m:r>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rPr>
                        <m:t>𝒉</m:t>
                      </m:r>
                      <m:r>
                        <a:rPr lang="en-US" altLang="zh-CN" sz="2800" b="1" i="1" smtClean="0">
                          <a:solidFill>
                            <a:srgbClr val="0070C0"/>
                          </a:solidFill>
                          <a:latin typeface="Cambria Math" panose="02040503050406030204" pitchFamily="18" charset="0"/>
                          <a:ea typeface="Cambria Math" panose="02040503050406030204" pitchFamily="18" charset="0"/>
                        </a:rPr>
                        <m:t>∘</m:t>
                      </m:r>
                      <m:d>
                        <m:dPr>
                          <m:ctrlPr>
                            <a:rPr lang="en-US" altLang="zh-CN" sz="2800" b="1" i="1" smtClean="0">
                              <a:solidFill>
                                <a:srgbClr val="0070C0"/>
                              </a:solidFill>
                              <a:latin typeface="Cambria Math" panose="02040503050406030204" pitchFamily="18" charset="0"/>
                              <a:ea typeface="Cambria Math" panose="02040503050406030204" pitchFamily="18" charset="0"/>
                            </a:rPr>
                          </m:ctrlPr>
                        </m:dPr>
                        <m:e>
                          <m:r>
                            <a:rPr lang="en-US" altLang="zh-CN" sz="2800" b="1" i="1" smtClean="0">
                              <a:solidFill>
                                <a:srgbClr val="0070C0"/>
                              </a:solidFill>
                              <a:latin typeface="Cambria Math" panose="02040503050406030204" pitchFamily="18" charset="0"/>
                              <a:ea typeface="Cambria Math" panose="02040503050406030204" pitchFamily="18" charset="0"/>
                            </a:rPr>
                            <m:t>𝒈</m:t>
                          </m:r>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e>
                      </m:d>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𝒉</m:t>
                      </m:r>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𝒈</m:t>
                      </m:r>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oMath>
                  </m:oMathPara>
                </a14:m>
                <a:endParaRPr lang="zh-CN" altLang="en-US" sz="2800" b="1" dirty="0">
                  <a:solidFill>
                    <a:srgbClr val="0070C0"/>
                  </a:solidFill>
                </a:endParaRPr>
              </a:p>
            </p:txBody>
          </p:sp>
        </mc:Choice>
        <mc:Fallback xmlns="">
          <p:sp>
            <p:nvSpPr>
              <p:cNvPr id="13" name="Text Box 5">
                <a:extLst>
                  <a:ext uri="{FF2B5EF4-FFF2-40B4-BE49-F238E27FC236}">
                    <a16:creationId xmlns:a16="http://schemas.microsoft.com/office/drawing/2014/main" id="{97BB7E1D-09C3-A44E-2A3E-90205CB57C64}"/>
                  </a:ext>
                </a:extLst>
              </p:cNvPr>
              <p:cNvSpPr txBox="1">
                <a:spLocks noRot="1" noChangeAspect="1" noMove="1" noResize="1" noEditPoints="1" noAdjustHandles="1" noChangeArrowheads="1" noChangeShapeType="1" noTextEdit="1"/>
              </p:cNvSpPr>
              <p:nvPr/>
            </p:nvSpPr>
            <p:spPr bwMode="auto">
              <a:xfrm>
                <a:off x="1939888" y="1131951"/>
                <a:ext cx="10099712" cy="1384995"/>
              </a:xfrm>
              <a:prstGeom prst="rect">
                <a:avLst/>
              </a:prstGeom>
              <a:blipFill>
                <a:blip r:embed="rId3"/>
                <a:stretch>
                  <a:fillRect l="-1026" t="-48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8">
                <a:extLst>
                  <a:ext uri="{FF2B5EF4-FFF2-40B4-BE49-F238E27FC236}">
                    <a16:creationId xmlns:a16="http://schemas.microsoft.com/office/drawing/2014/main" id="{AB56197A-9369-3B24-B479-12367A336C22}"/>
                  </a:ext>
                </a:extLst>
              </p:cNvPr>
              <p:cNvSpPr txBox="1">
                <a:spLocks noChangeArrowheads="1"/>
              </p:cNvSpPr>
              <p:nvPr/>
            </p:nvSpPr>
            <p:spPr bwMode="auto">
              <a:xfrm>
                <a:off x="1939888" y="3094560"/>
                <a:ext cx="10099712" cy="31085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C00000"/>
                    </a:solidFill>
                    <a:latin typeface="+mn-lt"/>
                  </a:rPr>
                  <a:t>Promotion: </a:t>
                </a:r>
              </a:p>
              <a:p>
                <a:pPr marL="457200" indent="-457200" eaLnBrk="1" hangingPunct="1">
                  <a:buFont typeface="Wingdings" panose="05000000000000000000" pitchFamily="2" charset="2"/>
                  <a:buChar char="Ø"/>
                </a:pPr>
                <a:r>
                  <a:rPr lang="en-US" altLang="zh-CN" sz="2800" b="1" dirty="0"/>
                  <a:t>With </a:t>
                </a:r>
                <a:r>
                  <a:rPr lang="en-US" altLang="zh-CN" sz="2800" b="1" i="1" dirty="0"/>
                  <a:t>n</a:t>
                </a:r>
                <a:r>
                  <a:rPr lang="en-US" altLang="zh-CN" sz="2800" b="1" dirty="0"/>
                  <a:t> functions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𝑿</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ea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𝑿</m:t>
                        </m:r>
                      </m:e>
                      <m:sub>
                        <m:r>
                          <a:rPr lang="en-US" altLang="zh-CN" sz="2800" b="1" i="1" smtClean="0">
                            <a:latin typeface="Cambria Math" panose="02040503050406030204" pitchFamily="18" charset="0"/>
                            <a:ea typeface="Cambria Math" panose="02040503050406030204" pitchFamily="18" charset="0"/>
                          </a:rPr>
                          <m:t>𝟐</m:t>
                        </m:r>
                      </m:sub>
                    </m:sSub>
                  </m:oMath>
                </a14:m>
                <a:r>
                  <a:rPr lang="zh-CN" altLang="en-US" sz="2800" b="1" dirty="0"/>
                  <a:t>，</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𝑿</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ea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𝑿</m:t>
                        </m:r>
                      </m:e>
                      <m:sub>
                        <m:r>
                          <a:rPr lang="en-US" altLang="zh-CN" sz="2800" b="1" i="1" smtClean="0">
                            <a:latin typeface="Cambria Math" panose="02040503050406030204" pitchFamily="18" charset="0"/>
                            <a:ea typeface="Cambria Math" panose="02040503050406030204" pitchFamily="18" charset="0"/>
                          </a:rPr>
                          <m:t>𝟑</m:t>
                        </m:r>
                      </m:sub>
                    </m:sSub>
                  </m:oMath>
                </a14:m>
                <a:r>
                  <a:rPr lang="en-US" altLang="zh-CN" sz="2800" b="1" dirty="0"/>
                  <a:t>,</a:t>
                </a:r>
                <a:r>
                  <a:rPr lang="zh-CN" altLang="en-US" sz="2800" b="1" dirty="0"/>
                  <a:t> </a:t>
                </a:r>
                <a:r>
                  <a:rPr lang="en-US" altLang="zh-CN" sz="2800" b="1" dirty="0"/>
                  <a:t>…</a:t>
                </a:r>
                <a:r>
                  <a:rPr lang="zh-CN" altLang="en-US" sz="2800" b="1" dirty="0"/>
                  <a:t>，</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𝒇</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𝑿</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ea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𝑿</m:t>
                        </m:r>
                      </m:e>
                      <m:sub>
                        <m:r>
                          <a:rPr lang="en-US" altLang="zh-CN" sz="2800" b="1" i="1" smtClean="0">
                            <a:latin typeface="Cambria Math" panose="02040503050406030204" pitchFamily="18" charset="0"/>
                            <a:ea typeface="Cambria Math" panose="02040503050406030204" pitchFamily="18" charset="0"/>
                          </a:rPr>
                          <m:t>𝒏</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𝟏</m:t>
                        </m:r>
                      </m:sub>
                    </m:sSub>
                  </m:oMath>
                </a14:m>
                <a:r>
                  <a:rPr lang="zh-CN" altLang="en-US" sz="2800" b="1" dirty="0"/>
                  <a:t>，</a:t>
                </a:r>
                <a:r>
                  <a:rPr lang="en-US" altLang="zh-CN" sz="2800" b="1" dirty="0"/>
                  <a:t> </a:t>
                </a:r>
                <a14:m>
                  <m:oMath xmlns:m="http://schemas.openxmlformats.org/officeDocument/2006/math">
                    <m:r>
                      <a:rPr lang="en-US" altLang="zh-CN" sz="2800" b="1" i="1" dirty="0">
                        <a:solidFill>
                          <a:srgbClr val="C00000"/>
                        </a:solidFill>
                        <a:latin typeface="Cambria Math" panose="02040503050406030204" pitchFamily="18" charset="0"/>
                        <a:cs typeface="Times New Roman" panose="02020603050405020304" pitchFamily="18" charset="0"/>
                      </a:rPr>
                      <m:t>𝒇</m:t>
                    </m:r>
                    <m:r>
                      <a:rPr lang="en-US" altLang="zh-CN" sz="2800" b="1" i="1" baseline="-25000" dirty="0">
                        <a:solidFill>
                          <a:srgbClr val="C00000"/>
                        </a:solidFill>
                        <a:latin typeface="Cambria Math" panose="02040503050406030204" pitchFamily="18" charset="0"/>
                        <a:cs typeface="Times New Roman" panose="02020603050405020304" pitchFamily="18" charset="0"/>
                      </a:rPr>
                      <m:t>𝒏</m:t>
                    </m:r>
                    <m:r>
                      <a:rPr lang="en-US" altLang="zh-CN" sz="2800" b="1" i="1" dirty="0">
                        <a:solidFill>
                          <a:srgbClr val="C00000"/>
                        </a:solidFill>
                        <a:latin typeface="Cambria Math" panose="02040503050406030204" pitchFamily="18" charset="0"/>
                        <a:cs typeface="Times New Roman" panose="02020603050405020304" pitchFamily="18" charset="0"/>
                      </a:rPr>
                      <m:t>◦</m:t>
                    </m:r>
                    <m:sSub>
                      <m:sSubPr>
                        <m:ctrlPr>
                          <a:rPr lang="en-US" altLang="zh-CN" sz="2800" b="1" i="1" dirty="0">
                            <a:solidFill>
                              <a:srgbClr val="C00000"/>
                            </a:solidFill>
                            <a:latin typeface="Cambria Math" panose="02040503050406030204" pitchFamily="18" charset="0"/>
                            <a:cs typeface="Times New Roman" panose="02020603050405020304" pitchFamily="18" charset="0"/>
                          </a:rPr>
                        </m:ctrlPr>
                      </m:sSubPr>
                      <m:e>
                        <m:r>
                          <a:rPr lang="en-US" altLang="zh-CN" sz="2800" b="1" i="1" dirty="0">
                            <a:solidFill>
                              <a:srgbClr val="C00000"/>
                            </a:solidFill>
                            <a:latin typeface="Cambria Math" panose="02040503050406030204" pitchFamily="18" charset="0"/>
                            <a:cs typeface="Times New Roman" panose="02020603050405020304" pitchFamily="18" charset="0"/>
                          </a:rPr>
                          <m:t>𝒇</m:t>
                        </m:r>
                      </m:e>
                      <m:sub>
                        <m:r>
                          <a:rPr lang="en-US" altLang="zh-CN" sz="2800" b="1" i="1" dirty="0">
                            <a:solidFill>
                              <a:srgbClr val="C00000"/>
                            </a:solidFill>
                            <a:latin typeface="Cambria Math" panose="02040503050406030204" pitchFamily="18" charset="0"/>
                            <a:cs typeface="Times New Roman" panose="02020603050405020304" pitchFamily="18" charset="0"/>
                          </a:rPr>
                          <m:t>𝒏</m:t>
                        </m:r>
                        <m:r>
                          <a:rPr lang="en-US" altLang="zh-CN" sz="2800" b="1" i="1" dirty="0">
                            <a:solidFill>
                              <a:srgbClr val="C00000"/>
                            </a:solidFill>
                            <a:latin typeface="Cambria Math" panose="02040503050406030204" pitchFamily="18" charset="0"/>
                            <a:cs typeface="Times New Roman" panose="02020603050405020304" pitchFamily="18" charset="0"/>
                          </a:rPr>
                          <m:t>−</m:t>
                        </m:r>
                        <m:r>
                          <a:rPr lang="en-US" altLang="zh-CN" sz="2800" b="1" i="1" dirty="0">
                            <a:solidFill>
                              <a:srgbClr val="C00000"/>
                            </a:solidFill>
                            <a:latin typeface="Cambria Math" panose="02040503050406030204" pitchFamily="18" charset="0"/>
                            <a:cs typeface="Times New Roman" panose="02020603050405020304" pitchFamily="18" charset="0"/>
                          </a:rPr>
                          <m:t>𝟏</m:t>
                        </m:r>
                      </m:sub>
                    </m:sSub>
                    <m:r>
                      <a:rPr lang="en-US" altLang="zh-CN" sz="2800" b="1" i="1" dirty="0">
                        <a:solidFill>
                          <a:srgbClr val="C00000"/>
                        </a:solidFill>
                        <a:latin typeface="Cambria Math" panose="02040503050406030204" pitchFamily="18" charset="0"/>
                        <a:cs typeface="Times New Roman" panose="02020603050405020304" pitchFamily="18" charset="0"/>
                      </a:rPr>
                      <m:t>◦…◦</m:t>
                    </m:r>
                    <m:r>
                      <a:rPr lang="en-US" altLang="zh-CN" sz="2800" b="1" i="1" dirty="0">
                        <a:solidFill>
                          <a:srgbClr val="C00000"/>
                        </a:solidFill>
                        <a:latin typeface="Cambria Math" panose="02040503050406030204" pitchFamily="18" charset="0"/>
                        <a:cs typeface="Times New Roman" panose="02020603050405020304" pitchFamily="18" charset="0"/>
                      </a:rPr>
                      <m:t>𝒇</m:t>
                    </m:r>
                    <m:r>
                      <a:rPr lang="en-US" altLang="zh-CN" sz="2800" b="1" i="1" baseline="-25000" dirty="0">
                        <a:solidFill>
                          <a:srgbClr val="C00000"/>
                        </a:solidFill>
                        <a:latin typeface="Cambria Math" panose="02040503050406030204" pitchFamily="18" charset="0"/>
                        <a:cs typeface="Times New Roman" panose="02020603050405020304" pitchFamily="18" charset="0"/>
                      </a:rPr>
                      <m:t>𝟏</m:t>
                    </m:r>
                  </m:oMath>
                </a14:m>
                <a:r>
                  <a:rPr lang="en-US" altLang="zh-CN" sz="2800" b="1" dirty="0"/>
                  <a:t>  the unbracketed expression is the only </a:t>
                </a:r>
                <a:r>
                  <a:rPr lang="en-US" altLang="zh-CN" sz="2800" b="1" dirty="0">
                    <a:solidFill>
                      <a:srgbClr val="C00000"/>
                    </a:solidFill>
                  </a:rPr>
                  <a:t>function that from</a:t>
                </a:r>
                <a:r>
                  <a:rPr lang="zh-CN" altLang="en-US" sz="2800" b="1" dirty="0">
                    <a:solidFill>
                      <a:srgbClr val="C00000"/>
                    </a:solidFill>
                  </a:rPr>
                  <a:t> </a:t>
                </a:r>
                <a:r>
                  <a:rPr lang="en-US" altLang="zh-CN" sz="2800" b="1" i="1" dirty="0">
                    <a:solidFill>
                      <a:srgbClr val="C00000"/>
                    </a:solidFill>
                  </a:rPr>
                  <a:t>X</a:t>
                </a:r>
                <a:r>
                  <a:rPr lang="en-US" altLang="zh-CN" sz="2800" b="1" baseline="-25000" dirty="0">
                    <a:solidFill>
                      <a:srgbClr val="C00000"/>
                    </a:solidFill>
                  </a:rPr>
                  <a:t>1 </a:t>
                </a:r>
                <a:r>
                  <a:rPr lang="en-US" altLang="zh-CN" sz="2800" b="1" dirty="0">
                    <a:solidFill>
                      <a:srgbClr val="C00000"/>
                    </a:solidFill>
                  </a:rPr>
                  <a:t>t</a:t>
                </a:r>
                <a14:m>
                  <m:oMath xmlns:m="http://schemas.openxmlformats.org/officeDocument/2006/math">
                    <m:r>
                      <a:rPr lang="en-US" altLang="zh-CN" sz="2800" b="1" i="0" smtClean="0">
                        <a:solidFill>
                          <a:srgbClr val="C00000"/>
                        </a:solidFill>
                        <a:latin typeface="Cambria Math" panose="02040503050406030204" pitchFamily="18" charset="0"/>
                        <a:ea typeface="Cambria Math" panose="02040503050406030204" pitchFamily="18" charset="0"/>
                      </a:rPr>
                      <m:t>𝐨</m:t>
                    </m:r>
                    <m:r>
                      <a:rPr lang="en-US" altLang="zh-CN" sz="2800" b="1" i="0" smtClean="0">
                        <a:solidFill>
                          <a:srgbClr val="C00000"/>
                        </a:solidFill>
                        <a:latin typeface="Cambria Math" panose="02040503050406030204" pitchFamily="18" charset="0"/>
                        <a:ea typeface="Cambria Math" panose="02040503050406030204" pitchFamily="18" charset="0"/>
                      </a:rPr>
                      <m:t> </m:t>
                    </m:r>
                    <m:sSub>
                      <m:sSubPr>
                        <m:ctrlPr>
                          <a:rPr lang="en-US" altLang="zh-CN" sz="2800" b="1" i="1" smtClean="0">
                            <a:solidFill>
                              <a:srgbClr val="C00000"/>
                            </a:solidFill>
                            <a:latin typeface="Cambria Math" panose="02040503050406030204" pitchFamily="18" charset="0"/>
                            <a:ea typeface="Cambria Math" panose="02040503050406030204" pitchFamily="18" charset="0"/>
                          </a:rPr>
                        </m:ctrlPr>
                      </m:sSubPr>
                      <m:e>
                        <m:r>
                          <a:rPr lang="en-US" altLang="zh-CN" sz="2800" b="1" i="1" smtClean="0">
                            <a:solidFill>
                              <a:srgbClr val="C00000"/>
                            </a:solidFill>
                            <a:latin typeface="Cambria Math" panose="02040503050406030204" pitchFamily="18" charset="0"/>
                            <a:ea typeface="Cambria Math" panose="02040503050406030204" pitchFamily="18" charset="0"/>
                          </a:rPr>
                          <m:t>𝑿</m:t>
                        </m:r>
                      </m:e>
                      <m:sub>
                        <m:r>
                          <a:rPr lang="en-US" altLang="zh-CN" sz="2800" b="1" i="1" smtClean="0">
                            <a:solidFill>
                              <a:srgbClr val="C00000"/>
                            </a:solidFill>
                            <a:latin typeface="Cambria Math" panose="02040503050406030204" pitchFamily="18" charset="0"/>
                            <a:ea typeface="Cambria Math" panose="02040503050406030204" pitchFamily="18" charset="0"/>
                          </a:rPr>
                          <m:t>𝒏</m:t>
                        </m:r>
                        <m:r>
                          <a:rPr lang="en-US" altLang="zh-CN" sz="2800" b="1" i="1" smtClean="0">
                            <a:solidFill>
                              <a:srgbClr val="C00000"/>
                            </a:solidFill>
                            <a:latin typeface="Cambria Math" panose="02040503050406030204" pitchFamily="18" charset="0"/>
                            <a:ea typeface="Cambria Math" panose="02040503050406030204" pitchFamily="18" charset="0"/>
                          </a:rPr>
                          <m:t>+</m:t>
                        </m:r>
                        <m:r>
                          <a:rPr lang="en-US" altLang="zh-CN" sz="2800" b="1" i="1" smtClean="0">
                            <a:solidFill>
                              <a:srgbClr val="C00000"/>
                            </a:solidFill>
                            <a:latin typeface="Cambria Math" panose="02040503050406030204" pitchFamily="18" charset="0"/>
                            <a:ea typeface="Cambria Math" panose="02040503050406030204" pitchFamily="18" charset="0"/>
                          </a:rPr>
                          <m:t>𝟏</m:t>
                        </m:r>
                      </m:sub>
                    </m:sSub>
                  </m:oMath>
                </a14:m>
                <a:r>
                  <a:rPr lang="en-US" altLang="zh-CN" sz="2800" b="1" dirty="0"/>
                  <a:t>. </a:t>
                </a:r>
              </a:p>
              <a:p>
                <a:pPr marL="457200" indent="-457200" eaLnBrk="1" hangingPunct="1">
                  <a:buFont typeface="Wingdings" panose="05000000000000000000" pitchFamily="2" charset="2"/>
                  <a:buChar char="Ø"/>
                </a:pPr>
                <a:r>
                  <a:rPr lang="en-US" altLang="zh-CN" sz="2800" b="1" dirty="0" err="1"/>
                  <a:t>I</a:t>
                </a:r>
                <a:r>
                  <a:rPr lang="en-US" altLang="zh-CN" sz="2800" b="1" dirty="0"/>
                  <a:t>f</a:t>
                </a:r>
                <a14:m>
                  <m:oMath xmlns:m="http://schemas.openxmlformats.org/officeDocument/2006/math">
                    <m:r>
                      <a:rPr lang="en-US" altLang="zh-CN" sz="2800" b="1" i="0" dirty="0" smtClean="0">
                        <a:latin typeface="Cambria Math" panose="02040503050406030204" pitchFamily="18" charset="0"/>
                      </a:rPr>
                      <m:t> </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𝑿</m:t>
                        </m:r>
                      </m:e>
                      <m:sub>
                        <m:r>
                          <a:rPr lang="en-US" altLang="zh-CN" sz="2800" b="1" i="1" dirty="0" smtClean="0">
                            <a:latin typeface="Cambria Math" panose="02040503050406030204" pitchFamily="18" charset="0"/>
                          </a:rPr>
                          <m:t>𝟏</m:t>
                        </m:r>
                      </m:sub>
                    </m:sSub>
                    <m:r>
                      <a:rPr lang="en-US" altLang="zh-CN" sz="2800" b="1" i="1" dirty="0">
                        <a:latin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𝑿</m:t>
                        </m:r>
                      </m:e>
                      <m:sub>
                        <m:r>
                          <a:rPr lang="en-US" altLang="zh-CN" sz="2800" b="1" i="1" smtClean="0">
                            <a:latin typeface="Cambria Math" panose="02040503050406030204" pitchFamily="18" charset="0"/>
                            <a:ea typeface="Cambria Math" panose="02040503050406030204" pitchFamily="18" charset="0"/>
                          </a:rPr>
                          <m:t>𝟐</m:t>
                        </m:r>
                      </m:sub>
                    </m:sSub>
                    <m:r>
                      <a:rPr lang="en-US" altLang="zh-CN" sz="2800" b="1" i="1" dirty="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𝑿</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𝑿</m:t>
                        </m:r>
                      </m:e>
                      <m:sub>
                        <m:r>
                          <a:rPr lang="en-US" altLang="zh-CN" sz="2800" b="1" i="1" smtClean="0">
                            <a:latin typeface="Cambria Math" panose="02040503050406030204" pitchFamily="18" charset="0"/>
                            <a:ea typeface="Cambria Math" panose="02040503050406030204" pitchFamily="18" charset="0"/>
                          </a:rPr>
                          <m:t>𝒏</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𝟏</m:t>
                        </m:r>
                      </m:sub>
                    </m:sSub>
                  </m:oMath>
                </a14:m>
                <a:r>
                  <a:rPr lang="en-US" altLang="zh-CN" sz="2800" b="1" dirty="0"/>
                  <a:t>, </a:t>
                </a:r>
                <a14:m>
                  <m:oMath xmlns:m="http://schemas.openxmlformats.org/officeDocument/2006/math">
                    <m:r>
                      <a:rPr lang="en-US" altLang="zh-CN" sz="2800" b="1" i="0" smtClean="0">
                        <a:latin typeface="Cambria Math" panose="02040503050406030204" pitchFamily="18" charset="0"/>
                      </a:rPr>
                      <m:t>𝐚𝐧𝐝</m:t>
                    </m:r>
                    <m:r>
                      <a:rPr lang="en-US" altLang="zh-CN" sz="2800" b="1" i="0" smtClean="0">
                        <a:latin typeface="Cambria Math" panose="02040503050406030204" pitchFamily="18" charset="0"/>
                      </a:rPr>
                      <m:t> </m:t>
                    </m:r>
                    <m:sSub>
                      <m:sSubPr>
                        <m:ctrlPr>
                          <a:rPr lang="en-US" altLang="zh-CN" sz="2800" b="1"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𝒇</m:t>
                        </m:r>
                      </m:e>
                      <m:sub>
                        <m:r>
                          <a:rPr lang="en-US" altLang="zh-CN" sz="2800" b="1" i="1" smtClean="0">
                            <a:solidFill>
                              <a:srgbClr val="0070C0"/>
                            </a:solidFill>
                            <a:latin typeface="Cambria Math" panose="02040503050406030204" pitchFamily="18" charset="0"/>
                          </a:rPr>
                          <m:t>𝟏</m:t>
                        </m:r>
                      </m:sub>
                    </m:sSub>
                    <m:r>
                      <a:rPr lang="en-US" altLang="zh-CN" sz="2800" b="1" i="1" smtClean="0">
                        <a:solidFill>
                          <a:srgbClr val="0070C0"/>
                        </a:solidFill>
                        <a:latin typeface="Cambria Math" panose="02040503050406030204" pitchFamily="18" charset="0"/>
                      </a:rPr>
                      <m:t>=</m:t>
                    </m:r>
                    <m:sSub>
                      <m:sSubPr>
                        <m:ctrlPr>
                          <a:rPr lang="en-US" altLang="zh-CN" sz="2800" b="1"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𝒇</m:t>
                        </m:r>
                      </m:e>
                      <m:sub>
                        <m:r>
                          <a:rPr lang="en-US" altLang="zh-CN" sz="2800" b="1" i="1" smtClean="0">
                            <a:solidFill>
                              <a:srgbClr val="0070C0"/>
                            </a:solidFill>
                            <a:latin typeface="Cambria Math" panose="02040503050406030204" pitchFamily="18" charset="0"/>
                          </a:rPr>
                          <m:t>𝟐</m:t>
                        </m:r>
                      </m:sub>
                    </m:sSub>
                    <m:r>
                      <a:rPr lang="en-US" altLang="zh-CN" sz="2800" b="1" i="1" smtClean="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m:t>
                    </m:r>
                    <m:sSub>
                      <m:sSubPr>
                        <m:ctrlPr>
                          <a:rPr lang="en-US" altLang="zh-CN" sz="2800" b="1"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𝒇</m:t>
                        </m:r>
                      </m:e>
                      <m:sub>
                        <m:r>
                          <a:rPr lang="en-US" altLang="zh-CN" sz="2800" b="1" i="1" smtClean="0">
                            <a:solidFill>
                              <a:srgbClr val="0070C0"/>
                            </a:solidFill>
                            <a:latin typeface="Cambria Math" panose="02040503050406030204" pitchFamily="18" charset="0"/>
                          </a:rPr>
                          <m:t>𝒏</m:t>
                        </m:r>
                      </m:sub>
                    </m:sSub>
                    <m:r>
                      <a:rPr lang="en-US" altLang="zh-CN" sz="2800" b="1" i="1" smtClean="0">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𝒇</m:t>
                    </m:r>
                  </m:oMath>
                </a14:m>
                <a:r>
                  <a:rPr lang="zh-CN" altLang="en-US" sz="2800" b="1" dirty="0"/>
                  <a:t>，</a:t>
                </a:r>
                <a:r>
                  <a:rPr lang="en-US" altLang="zh-CN" sz="2800" b="1" dirty="0"/>
                  <a:t>t</a:t>
                </a:r>
                <a14:m>
                  <m:oMath xmlns:m="http://schemas.openxmlformats.org/officeDocument/2006/math">
                    <m:r>
                      <a:rPr lang="en-US" altLang="zh-CN" sz="2800" b="1" i="0" dirty="0" smtClean="0">
                        <a:latin typeface="Cambria Math" panose="02040503050406030204" pitchFamily="18" charset="0"/>
                      </a:rPr>
                      <m:t>𝐡𝐞𝐧</m:t>
                    </m:r>
                    <m:r>
                      <a:rPr lang="en-US" altLang="zh-CN" sz="2800" b="1" i="0" dirty="0" smtClean="0">
                        <a:latin typeface="Cambria Math" panose="02040503050406030204" pitchFamily="18" charset="0"/>
                      </a:rPr>
                      <m:t> </m:t>
                    </m:r>
                    <m:sSup>
                      <m:sSupPr>
                        <m:ctrlPr>
                          <a:rPr lang="en-US" altLang="zh-CN" sz="2800" b="1" i="1" dirty="0" smtClean="0">
                            <a:solidFill>
                              <a:srgbClr val="C00000"/>
                            </a:solidFill>
                            <a:latin typeface="Cambria Math" panose="02040503050406030204" pitchFamily="18" charset="0"/>
                          </a:rPr>
                        </m:ctrlPr>
                      </m:sSupPr>
                      <m:e>
                        <m:r>
                          <a:rPr lang="en-US" altLang="zh-CN" sz="2800" b="1" i="1" dirty="0" smtClean="0">
                            <a:solidFill>
                              <a:srgbClr val="C00000"/>
                            </a:solidFill>
                            <a:latin typeface="Cambria Math" panose="02040503050406030204" pitchFamily="18" charset="0"/>
                          </a:rPr>
                          <m:t>𝒇</m:t>
                        </m:r>
                      </m:e>
                      <m:sup>
                        <m:r>
                          <a:rPr lang="en-US" altLang="zh-CN" sz="2800" b="1" i="1" dirty="0" smtClean="0">
                            <a:solidFill>
                              <a:srgbClr val="C00000"/>
                            </a:solidFill>
                            <a:latin typeface="Cambria Math" panose="02040503050406030204" pitchFamily="18" charset="0"/>
                          </a:rPr>
                          <m:t>𝒏</m:t>
                        </m:r>
                      </m:sup>
                    </m:sSup>
                  </m:oMath>
                </a14:m>
                <a:r>
                  <a:rPr lang="en-US" altLang="zh-CN" sz="2800" b="1" dirty="0">
                    <a:solidFill>
                      <a:srgbClr val="C00000"/>
                    </a:solidFill>
                  </a:rPr>
                  <a:t> </a:t>
                </a:r>
                <a:r>
                  <a:rPr lang="en-US" altLang="zh-CN" sz="2800" b="1" dirty="0"/>
                  <a:t>can be used to represent the composition function </a:t>
                </a:r>
                <a14:m>
                  <m:oMath xmlns:m="http://schemas.openxmlformats.org/officeDocument/2006/math">
                    <m:sSub>
                      <m:sSubPr>
                        <m:ctrlPr>
                          <a:rPr lang="en-US" altLang="zh-CN" sz="2800" b="1" i="1" smtClean="0">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𝒇</m:t>
                        </m:r>
                      </m:e>
                      <m:sub>
                        <m:r>
                          <a:rPr lang="en-US" altLang="zh-CN" sz="2800" b="1" i="1">
                            <a:solidFill>
                              <a:srgbClr val="C00000"/>
                            </a:solidFill>
                            <a:latin typeface="Cambria Math" panose="02040503050406030204" pitchFamily="18" charset="0"/>
                          </a:rPr>
                          <m:t>𝒏</m:t>
                        </m:r>
                      </m:sub>
                    </m:sSub>
                    <m:r>
                      <a:rPr lang="en-US" altLang="zh-CN" sz="2800" b="1" i="1">
                        <a:solidFill>
                          <a:srgbClr val="C00000"/>
                        </a:solidFill>
                        <a:latin typeface="Cambria Math" panose="02040503050406030204" pitchFamily="18" charset="0"/>
                        <a:ea typeface="Cambria Math" panose="02040503050406030204" pitchFamily="18" charset="0"/>
                      </a:rPr>
                      <m:t>∘</m:t>
                    </m:r>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𝒇</m:t>
                        </m:r>
                      </m:e>
                      <m:sub>
                        <m:r>
                          <a:rPr lang="en-US" altLang="zh-CN" sz="2800" b="1" i="1">
                            <a:solidFill>
                              <a:srgbClr val="C00000"/>
                            </a:solidFill>
                            <a:latin typeface="Cambria Math" panose="02040503050406030204" pitchFamily="18" charset="0"/>
                          </a:rPr>
                          <m:t>𝒏</m:t>
                        </m:r>
                        <m:r>
                          <a:rPr lang="en-US" altLang="zh-CN" sz="2800" b="1" i="1">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𝟏</m:t>
                        </m:r>
                      </m:sub>
                    </m:sSub>
                    <m:r>
                      <a:rPr lang="en-US" altLang="zh-CN" sz="2800" b="1" i="1">
                        <a:solidFill>
                          <a:srgbClr val="C00000"/>
                        </a:solidFill>
                        <a:latin typeface="Cambria Math" panose="02040503050406030204" pitchFamily="18" charset="0"/>
                        <a:ea typeface="Cambria Math" panose="02040503050406030204" pitchFamily="18" charset="0"/>
                      </a:rPr>
                      <m:t>∘⋯∘</m:t>
                    </m:r>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𝒇</m:t>
                        </m:r>
                      </m:e>
                      <m:sub>
                        <m:r>
                          <a:rPr lang="en-US" altLang="zh-CN" sz="2800" b="1" i="1">
                            <a:solidFill>
                              <a:srgbClr val="C00000"/>
                            </a:solidFill>
                            <a:latin typeface="Cambria Math" panose="02040503050406030204" pitchFamily="18" charset="0"/>
                          </a:rPr>
                          <m:t>𝟏</m:t>
                        </m:r>
                      </m:sub>
                    </m:sSub>
                  </m:oMath>
                </a14:m>
                <a:r>
                  <a:rPr lang="en-US" altLang="zh-CN" sz="2800" b="1" dirty="0">
                    <a:solidFill>
                      <a:srgbClr val="C00000"/>
                    </a:solidFill>
                  </a:rPr>
                  <a:t> </a:t>
                </a:r>
                <a:r>
                  <a:rPr lang="en-US" altLang="zh-CN" sz="2800" b="1" dirty="0"/>
                  <a:t>from </a:t>
                </a:r>
                <a:r>
                  <a:rPr lang="en-US" altLang="zh-CN" sz="2800" b="1" i="1" dirty="0">
                    <a:solidFill>
                      <a:srgbClr val="C00000"/>
                    </a:solidFill>
                  </a:rPr>
                  <a:t>X </a:t>
                </a:r>
                <a:r>
                  <a:rPr lang="en-US" altLang="zh-CN" sz="2800" b="1" dirty="0">
                    <a:solidFill>
                      <a:srgbClr val="C00000"/>
                    </a:solidFill>
                  </a:rPr>
                  <a:t>to</a:t>
                </a:r>
                <a:r>
                  <a:rPr lang="en-US" altLang="zh-CN" sz="2800" b="1" i="1" dirty="0">
                    <a:solidFill>
                      <a:srgbClr val="C00000"/>
                    </a:solidFill>
                  </a:rPr>
                  <a:t> X</a:t>
                </a:r>
                <a:r>
                  <a:rPr lang="en-US" altLang="zh-CN" sz="2800" b="1" dirty="0"/>
                  <a:t>.</a:t>
                </a:r>
                <a:endParaRPr lang="zh-CN" altLang="en-US" sz="2800" b="1" dirty="0"/>
              </a:p>
            </p:txBody>
          </p:sp>
        </mc:Choice>
        <mc:Fallback xmlns="">
          <p:sp>
            <p:nvSpPr>
              <p:cNvPr id="14" name="Text Box 8">
                <a:extLst>
                  <a:ext uri="{FF2B5EF4-FFF2-40B4-BE49-F238E27FC236}">
                    <a16:creationId xmlns:a16="http://schemas.microsoft.com/office/drawing/2014/main" id="{AB56197A-9369-3B24-B479-12367A336C22}"/>
                  </a:ext>
                </a:extLst>
              </p:cNvPr>
              <p:cNvSpPr txBox="1">
                <a:spLocks noRot="1" noChangeAspect="1" noMove="1" noResize="1" noEditPoints="1" noAdjustHandles="1" noChangeArrowheads="1" noChangeShapeType="1" noTextEdit="1"/>
              </p:cNvSpPr>
              <p:nvPr/>
            </p:nvSpPr>
            <p:spPr bwMode="auto">
              <a:xfrm>
                <a:off x="1939888" y="3094560"/>
                <a:ext cx="10099712" cy="3108543"/>
              </a:xfrm>
              <a:prstGeom prst="rect">
                <a:avLst/>
              </a:prstGeom>
              <a:blipFill>
                <a:blip r:embed="rId4"/>
                <a:stretch>
                  <a:fillRect l="-1207" t="-2157" b="-45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69758FD0-9745-06C2-8733-4297414915D5}"/>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合成函数</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52902268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28</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Composition of functions and properties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1BF5676E-C4B9-9C0F-3A5E-1D27DDF0685E}"/>
                  </a:ext>
                </a:extLst>
              </p:cNvPr>
              <p:cNvSpPr txBox="1">
                <a:spLocks noChangeArrowheads="1"/>
              </p:cNvSpPr>
              <p:nvPr/>
            </p:nvSpPr>
            <p:spPr bwMode="auto">
              <a:xfrm>
                <a:off x="1832417" y="1230313"/>
                <a:ext cx="10404020" cy="9638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2"/>
                    </a:solidFill>
                    <a:latin typeface="+mn-lt"/>
                  </a:rPr>
                  <a:t>Example: </a:t>
                </a:r>
                <a:r>
                  <a:rPr lang="en-US" altLang="zh-CN" sz="2800" b="1" dirty="0"/>
                  <a:t>Let </a:t>
                </a:r>
                <a:r>
                  <a:rPr lang="en-US" altLang="zh-CN" sz="2800" b="1" i="1" dirty="0"/>
                  <a:t>Z</a:t>
                </a:r>
                <a:r>
                  <a:rPr lang="en-US" altLang="zh-CN" sz="2800" b="1" dirty="0"/>
                  <a:t> be set of integers, and the function </a:t>
                </a:r>
                <a:r>
                  <a:rPr lang="en-US" altLang="zh-CN" sz="2800" b="1" i="1" dirty="0">
                    <a:solidFill>
                      <a:srgbClr val="7030A0"/>
                    </a:solidFill>
                  </a:rPr>
                  <a:t>f</a:t>
                </a:r>
                <a:r>
                  <a:rPr lang="en-US" altLang="zh-CN" sz="2800" b="1" dirty="0">
                    <a:solidFill>
                      <a:srgbClr val="7030A0"/>
                    </a:solidFill>
                  </a:rPr>
                  <a:t>:</a:t>
                </a:r>
                <a:r>
                  <a:rPr lang="en-US" altLang="zh-CN" sz="2800" b="1" i="1" dirty="0">
                    <a:solidFill>
                      <a:srgbClr val="7030A0"/>
                    </a:solidFill>
                  </a:rPr>
                  <a:t> Z→Z </a:t>
                </a:r>
                <a:r>
                  <a:rPr lang="en-US" altLang="zh-CN" sz="2800" b="1" dirty="0"/>
                  <a:t>is given as </a:t>
                </a:r>
                <a:r>
                  <a:rPr lang="en-US" altLang="zh-CN" sz="2800" b="1" i="1" dirty="0">
                    <a:solidFill>
                      <a:srgbClr val="7030A0"/>
                    </a:solidFill>
                  </a:rPr>
                  <a:t>f</a:t>
                </a:r>
                <a:r>
                  <a:rPr lang="en-US" altLang="zh-CN" sz="2800" b="1" dirty="0">
                    <a:solidFill>
                      <a:srgbClr val="7030A0"/>
                    </a:solidFill>
                  </a:rPr>
                  <a:t>(</a:t>
                </a:r>
                <a:r>
                  <a:rPr lang="en-US" altLang="zh-CN" sz="2800" b="1" i="1" dirty="0" err="1">
                    <a:solidFill>
                      <a:srgbClr val="7030A0"/>
                    </a:solidFill>
                  </a:rPr>
                  <a:t>i</a:t>
                </a:r>
                <a:r>
                  <a:rPr lang="en-US" altLang="zh-CN" sz="2800" b="1" dirty="0">
                    <a:solidFill>
                      <a:srgbClr val="7030A0"/>
                    </a:solidFill>
                  </a:rPr>
                  <a:t>)=2</a:t>
                </a:r>
                <a:r>
                  <a:rPr lang="en-US" altLang="zh-CN" sz="2800" b="1" i="1" dirty="0">
                    <a:solidFill>
                      <a:srgbClr val="7030A0"/>
                    </a:solidFill>
                  </a:rPr>
                  <a:t>i</a:t>
                </a:r>
                <a:r>
                  <a:rPr lang="en-US" altLang="zh-CN" sz="2800" b="1" dirty="0">
                    <a:solidFill>
                      <a:srgbClr val="7030A0"/>
                    </a:solidFill>
                  </a:rPr>
                  <a:t>+1</a:t>
                </a:r>
                <a:r>
                  <a:rPr lang="en-US" altLang="zh-CN" sz="2800" b="1" dirty="0"/>
                  <a:t>. Ask </a:t>
                </a:r>
                <a:r>
                  <a:rPr lang="en-US" altLang="zh-CN" sz="2800" b="1" dirty="0">
                    <a:cs typeface="Times New Roman" panose="02020603050405020304" pitchFamily="18" charset="0"/>
                  </a:rPr>
                  <a:t>composition function </a:t>
                </a:r>
                <a14:m>
                  <m:oMath xmlns:m="http://schemas.openxmlformats.org/officeDocument/2006/math">
                    <m:sSup>
                      <m:sSupPr>
                        <m:ctrlPr>
                          <a:rPr lang="en-US" altLang="zh-CN" sz="2800" b="1" i="1" dirty="0" smtClean="0">
                            <a:solidFill>
                              <a:srgbClr val="7030A0"/>
                            </a:solidFill>
                            <a:latin typeface="Cambria Math" panose="02040503050406030204" pitchFamily="18" charset="0"/>
                          </a:rPr>
                        </m:ctrlPr>
                      </m:sSupPr>
                      <m:e>
                        <m:r>
                          <a:rPr lang="en-US" altLang="zh-CN" sz="2800" b="1" i="1" dirty="0" smtClean="0">
                            <a:solidFill>
                              <a:srgbClr val="7030A0"/>
                            </a:solidFill>
                            <a:latin typeface="Cambria Math" panose="02040503050406030204" pitchFamily="18" charset="0"/>
                          </a:rPr>
                          <m:t>𝒇</m:t>
                        </m:r>
                      </m:e>
                      <m:sup>
                        <m:r>
                          <a:rPr lang="en-US" altLang="zh-CN" sz="2800" b="1" i="1" dirty="0" smtClean="0">
                            <a:solidFill>
                              <a:srgbClr val="7030A0"/>
                            </a:solidFill>
                            <a:latin typeface="Cambria Math" panose="02040503050406030204" pitchFamily="18" charset="0"/>
                          </a:rPr>
                          <m:t>𝟑</m:t>
                        </m:r>
                      </m:sup>
                    </m:sSup>
                    <m:d>
                      <m:dPr>
                        <m:ctrlPr>
                          <a:rPr lang="en-US" altLang="zh-CN" sz="2800" b="1" i="1" dirty="0" smtClean="0">
                            <a:solidFill>
                              <a:srgbClr val="7030A0"/>
                            </a:solidFill>
                            <a:latin typeface="Cambria Math" panose="02040503050406030204" pitchFamily="18" charset="0"/>
                          </a:rPr>
                        </m:ctrlPr>
                      </m:dPr>
                      <m:e>
                        <m:r>
                          <a:rPr lang="en-US" altLang="zh-CN" sz="2800" b="1" i="1" dirty="0" smtClean="0">
                            <a:solidFill>
                              <a:srgbClr val="7030A0"/>
                            </a:solidFill>
                            <a:latin typeface="Cambria Math" panose="02040503050406030204" pitchFamily="18" charset="0"/>
                          </a:rPr>
                          <m:t>𝒊</m:t>
                        </m:r>
                      </m:e>
                    </m:d>
                    <m:r>
                      <a:rPr lang="en-US" altLang="zh-CN" sz="2800" b="1" i="0" dirty="0" smtClean="0">
                        <a:solidFill>
                          <a:srgbClr val="7030A0"/>
                        </a:solidFill>
                        <a:latin typeface="Cambria Math" panose="02040503050406030204" pitchFamily="18" charset="0"/>
                      </a:rPr>
                      <m:t>.</m:t>
                    </m:r>
                  </m:oMath>
                </a14:m>
                <a:r>
                  <a:rPr lang="zh-CN" altLang="en-US" sz="2800" b="1" dirty="0">
                    <a:solidFill>
                      <a:srgbClr val="7030A0"/>
                    </a:solidFill>
                  </a:rPr>
                  <a:t> </a:t>
                </a:r>
                <a:endParaRPr lang="zh-CN" altLang="en-US" sz="2800" b="1" dirty="0"/>
              </a:p>
            </p:txBody>
          </p:sp>
        </mc:Choice>
        <mc:Fallback xmlns="">
          <p:sp>
            <p:nvSpPr>
              <p:cNvPr id="13" name="Text Box 5">
                <a:extLst>
                  <a:ext uri="{FF2B5EF4-FFF2-40B4-BE49-F238E27FC236}">
                    <a16:creationId xmlns:a16="http://schemas.microsoft.com/office/drawing/2014/main" id="{1BF5676E-C4B9-9C0F-3A5E-1D27DDF0685E}"/>
                  </a:ext>
                </a:extLst>
              </p:cNvPr>
              <p:cNvSpPr txBox="1">
                <a:spLocks noRot="1" noChangeAspect="1" noMove="1" noResize="1" noEditPoints="1" noAdjustHandles="1" noChangeArrowheads="1" noChangeShapeType="1" noTextEdit="1"/>
              </p:cNvSpPr>
              <p:nvPr/>
            </p:nvSpPr>
            <p:spPr bwMode="auto">
              <a:xfrm>
                <a:off x="1832417" y="1230313"/>
                <a:ext cx="10404020" cy="963854"/>
              </a:xfrm>
              <a:prstGeom prst="rect">
                <a:avLst/>
              </a:prstGeom>
              <a:blipFill>
                <a:blip r:embed="rId3"/>
                <a:stretch>
                  <a:fillRect l="-1231" t="-7595" b="-170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D122C266-BBBB-2090-29FF-B4D77F1773F9}"/>
                  </a:ext>
                </a:extLst>
              </p:cNvPr>
              <p:cNvSpPr txBox="1">
                <a:spLocks noChangeArrowheads="1"/>
              </p:cNvSpPr>
              <p:nvPr/>
            </p:nvSpPr>
            <p:spPr bwMode="auto">
              <a:xfrm>
                <a:off x="1832416" y="2549242"/>
                <a:ext cx="10143683" cy="33877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2"/>
                    </a:solidFill>
                    <a:latin typeface="+mn-lt"/>
                  </a:rPr>
                  <a:t>Solution: </a:t>
                </a:r>
              </a:p>
              <a:p>
                <a:pPr eaLnBrk="1" hangingPunct="1"/>
                <a:r>
                  <a:rPr lang="en-US" altLang="zh-CN" sz="2800" b="1" dirty="0"/>
                  <a:t>The </a:t>
                </a:r>
                <a:r>
                  <a:rPr lang="en-US" altLang="zh-CN" sz="2800" b="1" dirty="0">
                    <a:cs typeface="Times New Roman" panose="02020603050405020304" pitchFamily="18" charset="0"/>
                  </a:rPr>
                  <a:t>composition</a:t>
                </a:r>
                <a:r>
                  <a:rPr lang="en-US" altLang="zh-CN" sz="2800" b="1" dirty="0"/>
                  <a:t> function </a:t>
                </a:r>
                <a14:m>
                  <m:oMath xmlns:m="http://schemas.openxmlformats.org/officeDocument/2006/math">
                    <m:sSup>
                      <m:sSupPr>
                        <m:ctrlPr>
                          <a:rPr lang="en-US" altLang="zh-CN" sz="2800" b="1" i="1" dirty="0">
                            <a:latin typeface="Cambria Math" panose="02040503050406030204" pitchFamily="18" charset="0"/>
                          </a:rPr>
                        </m:ctrlPr>
                      </m:sSupPr>
                      <m:e>
                        <m:r>
                          <a:rPr lang="en-US" altLang="zh-CN" sz="2800" b="1" i="1" dirty="0">
                            <a:latin typeface="Cambria Math" panose="02040503050406030204" pitchFamily="18" charset="0"/>
                          </a:rPr>
                          <m:t>𝒇</m:t>
                        </m:r>
                      </m:e>
                      <m:sup>
                        <m:r>
                          <a:rPr lang="en-US" altLang="zh-CN" sz="2800" b="1" i="1" dirty="0">
                            <a:latin typeface="Cambria Math" panose="02040503050406030204" pitchFamily="18" charset="0"/>
                          </a:rPr>
                          <m:t>𝟑</m:t>
                        </m:r>
                      </m:sup>
                    </m:sSup>
                    <m:r>
                      <a:rPr lang="en-US" altLang="zh-CN" sz="2800" b="1" i="1" dirty="0">
                        <a:latin typeface="Cambria Math" panose="02040503050406030204" pitchFamily="18" charset="0"/>
                      </a:rPr>
                      <m:t>(</m:t>
                    </m:r>
                    <m:r>
                      <a:rPr lang="en-US" altLang="zh-CN" sz="2800" b="1" i="1" dirty="0">
                        <a:latin typeface="Cambria Math" panose="02040503050406030204" pitchFamily="18" charset="0"/>
                      </a:rPr>
                      <m:t>𝒊</m:t>
                    </m:r>
                    <m:r>
                      <a:rPr lang="en-US" altLang="zh-CN" sz="2800" b="1" i="1" dirty="0">
                        <a:latin typeface="Cambria Math" panose="02040503050406030204" pitchFamily="18" charset="0"/>
                      </a:rPr>
                      <m:t>)</m:t>
                    </m:r>
                  </m:oMath>
                </a14:m>
                <a:r>
                  <a:rPr lang="en-US" altLang="zh-CN" sz="2800" b="1" dirty="0"/>
                  <a:t> is a function from </a:t>
                </a:r>
                <a:r>
                  <a:rPr lang="en-US" altLang="zh-CN" sz="2800" b="1" i="1" dirty="0"/>
                  <a:t>Z </a:t>
                </a:r>
                <a:r>
                  <a:rPr lang="en-US" altLang="zh-CN" sz="2800" b="1" dirty="0"/>
                  <a:t>to </a:t>
                </a:r>
                <a:r>
                  <a:rPr lang="en-US" altLang="zh-CN" sz="2800" b="1" i="1" dirty="0"/>
                  <a:t>Z</a:t>
                </a:r>
                <a:r>
                  <a:rPr lang="en-US" altLang="zh-CN" sz="2800" b="1" dirty="0"/>
                  <a:t>, then we have</a:t>
                </a:r>
              </a:p>
              <a:p>
                <a:pPr eaLnBrk="1" hangingPunct="1"/>
                <a14:m>
                  <m:oMathPara xmlns:m="http://schemas.openxmlformats.org/officeDocument/2006/math">
                    <m:oMathParaPr>
                      <m:jc m:val="centerGroup"/>
                    </m:oMathParaPr>
                    <m:oMath xmlns:m="http://schemas.openxmlformats.org/officeDocument/2006/math">
                      <m:sSup>
                        <m:sSupPr>
                          <m:ctrlPr>
                            <a:rPr lang="en-US" altLang="zh-CN" sz="2800" b="1" i="1" dirty="0" smtClean="0">
                              <a:solidFill>
                                <a:srgbClr val="0070C0"/>
                              </a:solidFill>
                              <a:latin typeface="Cambria Math" panose="02040503050406030204" pitchFamily="18" charset="0"/>
                            </a:rPr>
                          </m:ctrlPr>
                        </m:sSupPr>
                        <m:e>
                          <m:r>
                            <a:rPr lang="en-US" altLang="zh-CN" sz="2800" b="1" i="1" dirty="0" smtClean="0">
                              <a:solidFill>
                                <a:srgbClr val="0070C0"/>
                              </a:solidFill>
                              <a:latin typeface="Cambria Math" panose="02040503050406030204" pitchFamily="18" charset="0"/>
                            </a:rPr>
                            <m:t>𝒇</m:t>
                          </m:r>
                        </m:e>
                        <m:sup>
                          <m:r>
                            <a:rPr lang="en-US" altLang="zh-CN" sz="2800" b="1" i="1" dirty="0" smtClean="0">
                              <a:solidFill>
                                <a:srgbClr val="0070C0"/>
                              </a:solidFill>
                              <a:latin typeface="Cambria Math" panose="02040503050406030204" pitchFamily="18" charset="0"/>
                            </a:rPr>
                            <m:t>𝟑</m:t>
                          </m:r>
                        </m:sup>
                      </m:sSup>
                      <m:d>
                        <m:dPr>
                          <m:ctrlPr>
                            <a:rPr lang="en-US" altLang="zh-CN" sz="2800" b="1" i="1" dirty="0" smtClean="0">
                              <a:solidFill>
                                <a:srgbClr val="0070C0"/>
                              </a:solidFill>
                              <a:latin typeface="Cambria Math" panose="02040503050406030204" pitchFamily="18" charset="0"/>
                            </a:rPr>
                          </m:ctrlPr>
                        </m:dPr>
                        <m:e>
                          <m:r>
                            <a:rPr lang="en-US" altLang="zh-CN" sz="2800" b="1" i="1" dirty="0" smtClean="0">
                              <a:solidFill>
                                <a:srgbClr val="0070C0"/>
                              </a:solidFill>
                              <a:latin typeface="Cambria Math" panose="02040503050406030204" pitchFamily="18" charset="0"/>
                            </a:rPr>
                            <m:t>𝒊</m:t>
                          </m:r>
                        </m:e>
                      </m:d>
                      <m:r>
                        <a:rPr lang="en-US" altLang="zh-CN" sz="2800" b="1" i="1" dirty="0" smtClean="0">
                          <a:latin typeface="Cambria Math" panose="02040503050406030204" pitchFamily="18" charset="0"/>
                        </a:rPr>
                        <m:t>=</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𝒇</m:t>
                          </m:r>
                        </m:e>
                        <m:sup>
                          <m:r>
                            <a:rPr lang="en-US" altLang="zh-CN" sz="2800" b="1" i="1" dirty="0" smtClean="0">
                              <a:latin typeface="Cambria Math" panose="02040503050406030204" pitchFamily="18" charset="0"/>
                            </a:rPr>
                            <m:t>𝟐</m:t>
                          </m:r>
                        </m:sup>
                      </m:s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𝒊</m:t>
                          </m:r>
                        </m:e>
                      </m:d>
                      <m:r>
                        <a:rPr lang="en-US" altLang="zh-CN" sz="2800" b="1" i="1" dirty="0">
                          <a:latin typeface="Cambria Math" panose="02040503050406030204" pitchFamily="18" charset="0"/>
                          <a:ea typeface="Cambria Math" panose="02040503050406030204" pitchFamily="18" charset="0"/>
                        </a:rPr>
                        <m:t>∘</m:t>
                      </m:r>
                      <m:r>
                        <a:rPr lang="en-US" altLang="zh-CN" sz="2800" b="1" i="1" dirty="0" smtClean="0">
                          <a:latin typeface="Cambria Math" panose="02040503050406030204" pitchFamily="18" charset="0"/>
                          <a:ea typeface="Cambria Math" panose="02040503050406030204" pitchFamily="18" charset="0"/>
                        </a:rPr>
                        <m:t>𝒇</m:t>
                      </m:r>
                      <m:d>
                        <m:dPr>
                          <m:ctrlPr>
                            <a:rPr lang="en-US" altLang="zh-CN" sz="2800" b="1" i="1" dirty="0" smtClean="0">
                              <a:latin typeface="Cambria Math" panose="02040503050406030204" pitchFamily="18" charset="0"/>
                              <a:ea typeface="Cambria Math" panose="02040503050406030204" pitchFamily="18" charset="0"/>
                            </a:rPr>
                          </m:ctrlPr>
                        </m:dPr>
                        <m:e>
                          <m:r>
                            <a:rPr lang="en-US" altLang="zh-CN" sz="2800" b="1" i="1" dirty="0" smtClean="0">
                              <a:latin typeface="Cambria Math" panose="02040503050406030204" pitchFamily="18" charset="0"/>
                              <a:ea typeface="Cambria Math" panose="02040503050406030204" pitchFamily="18" charset="0"/>
                            </a:rPr>
                            <m:t>𝒊</m:t>
                          </m:r>
                        </m:e>
                      </m:d>
                      <m:r>
                        <a:rPr lang="en-US" altLang="zh-CN" sz="2800" b="1" i="1" dirty="0" smtClean="0">
                          <a:latin typeface="Cambria Math" panose="02040503050406030204" pitchFamily="18" charset="0"/>
                          <a:ea typeface="Cambria Math" panose="02040503050406030204" pitchFamily="18" charset="0"/>
                        </a:rPr>
                        <m:t>=</m:t>
                      </m:r>
                      <m:d>
                        <m:dPr>
                          <m:ctrlPr>
                            <a:rPr lang="en-US" altLang="zh-CN" sz="2800" b="1" i="1" dirty="0" smtClean="0">
                              <a:latin typeface="Cambria Math" panose="02040503050406030204" pitchFamily="18" charset="0"/>
                              <a:ea typeface="Cambria Math" panose="02040503050406030204" pitchFamily="18" charset="0"/>
                            </a:rPr>
                          </m:ctrlPr>
                        </m:dPr>
                        <m:e>
                          <m:r>
                            <a:rPr lang="en-US" altLang="zh-CN" sz="2800" b="1" i="1" dirty="0" smtClean="0">
                              <a:latin typeface="Cambria Math" panose="02040503050406030204" pitchFamily="18" charset="0"/>
                              <a:ea typeface="Cambria Math" panose="02040503050406030204" pitchFamily="18" charset="0"/>
                            </a:rPr>
                            <m:t>𝒇</m:t>
                          </m:r>
                          <m:d>
                            <m:dPr>
                              <m:ctrlPr>
                                <a:rPr lang="en-US" altLang="zh-CN" sz="2800" b="1" i="1" dirty="0" smtClean="0">
                                  <a:latin typeface="Cambria Math" panose="02040503050406030204" pitchFamily="18" charset="0"/>
                                  <a:ea typeface="Cambria Math" panose="02040503050406030204" pitchFamily="18" charset="0"/>
                                </a:rPr>
                              </m:ctrlPr>
                            </m:dPr>
                            <m:e>
                              <m:r>
                                <a:rPr lang="en-US" altLang="zh-CN" sz="2800" b="1" i="1" dirty="0" smtClean="0">
                                  <a:latin typeface="Cambria Math" panose="02040503050406030204" pitchFamily="18" charset="0"/>
                                  <a:ea typeface="Cambria Math" panose="02040503050406030204" pitchFamily="18" charset="0"/>
                                </a:rPr>
                                <m:t>𝒊</m:t>
                              </m:r>
                            </m:e>
                          </m:d>
                          <m:r>
                            <a:rPr lang="en-US" altLang="zh-CN" sz="2800" b="1" i="1" dirty="0" smtClean="0">
                              <a:latin typeface="Cambria Math" panose="02040503050406030204" pitchFamily="18" charset="0"/>
                              <a:ea typeface="Cambria Math" panose="02040503050406030204" pitchFamily="18" charset="0"/>
                            </a:rPr>
                            <m:t>∘</m:t>
                          </m:r>
                          <m:r>
                            <a:rPr lang="en-US" altLang="zh-CN" sz="2800" b="1" i="1" dirty="0" smtClean="0">
                              <a:latin typeface="Cambria Math" panose="02040503050406030204" pitchFamily="18" charset="0"/>
                              <a:ea typeface="Cambria Math" panose="02040503050406030204" pitchFamily="18" charset="0"/>
                            </a:rPr>
                            <m:t>𝒇</m:t>
                          </m:r>
                          <m:d>
                            <m:dPr>
                              <m:ctrlPr>
                                <a:rPr lang="en-US" altLang="zh-CN" sz="2800" b="1" i="1" dirty="0" smtClean="0">
                                  <a:latin typeface="Cambria Math" panose="02040503050406030204" pitchFamily="18" charset="0"/>
                                  <a:ea typeface="Cambria Math" panose="02040503050406030204" pitchFamily="18" charset="0"/>
                                </a:rPr>
                              </m:ctrlPr>
                            </m:dPr>
                            <m:e>
                              <m:r>
                                <a:rPr lang="en-US" altLang="zh-CN" sz="2800" b="1" i="1" dirty="0" smtClean="0">
                                  <a:latin typeface="Cambria Math" panose="02040503050406030204" pitchFamily="18" charset="0"/>
                                  <a:ea typeface="Cambria Math" panose="02040503050406030204" pitchFamily="18" charset="0"/>
                                </a:rPr>
                                <m:t>𝒊</m:t>
                              </m:r>
                            </m:e>
                          </m:d>
                        </m:e>
                      </m:d>
                      <m:r>
                        <a:rPr lang="en-US" altLang="zh-CN" sz="2800" b="1" i="1" dirty="0" smtClean="0">
                          <a:latin typeface="Cambria Math" panose="02040503050406030204" pitchFamily="18" charset="0"/>
                          <a:ea typeface="Cambria Math" panose="02040503050406030204" pitchFamily="18" charset="0"/>
                        </a:rPr>
                        <m:t>∘</m:t>
                      </m:r>
                      <m:r>
                        <a:rPr lang="en-US" altLang="zh-CN" sz="2800" b="1" i="1" dirty="0" smtClean="0">
                          <a:latin typeface="Cambria Math" panose="02040503050406030204" pitchFamily="18" charset="0"/>
                          <a:ea typeface="Cambria Math" panose="02040503050406030204" pitchFamily="18" charset="0"/>
                        </a:rPr>
                        <m:t>𝒇</m:t>
                      </m:r>
                      <m:d>
                        <m:dPr>
                          <m:ctrlPr>
                            <a:rPr lang="en-US" altLang="zh-CN" sz="2800" b="1" i="1" dirty="0" smtClean="0">
                              <a:latin typeface="Cambria Math" panose="02040503050406030204" pitchFamily="18" charset="0"/>
                              <a:ea typeface="Cambria Math" panose="02040503050406030204" pitchFamily="18" charset="0"/>
                            </a:rPr>
                          </m:ctrlPr>
                        </m:dPr>
                        <m:e>
                          <m:r>
                            <a:rPr lang="en-US" altLang="zh-CN" sz="2800" b="1" i="1" dirty="0" smtClean="0">
                              <a:latin typeface="Cambria Math" panose="02040503050406030204" pitchFamily="18" charset="0"/>
                              <a:ea typeface="Cambria Math" panose="02040503050406030204" pitchFamily="18" charset="0"/>
                            </a:rPr>
                            <m:t>𝒊</m:t>
                          </m:r>
                        </m:e>
                      </m:d>
                      <m:r>
                        <a:rPr lang="en-US" altLang="zh-CN" sz="2800" b="1" i="1" dirty="0" smtClean="0">
                          <a:latin typeface="Cambria Math" panose="02040503050406030204" pitchFamily="18" charset="0"/>
                          <a:ea typeface="Cambria Math" panose="02040503050406030204" pitchFamily="18" charset="0"/>
                        </a:rPr>
                        <m:t>=</m:t>
                      </m:r>
                      <m:r>
                        <a:rPr lang="en-US" altLang="zh-CN" sz="2800" b="1" i="1" dirty="0" smtClean="0">
                          <a:solidFill>
                            <a:srgbClr val="0070C0"/>
                          </a:solidFill>
                          <a:latin typeface="Cambria Math" panose="02040503050406030204" pitchFamily="18" charset="0"/>
                          <a:ea typeface="Cambria Math" panose="02040503050406030204" pitchFamily="18" charset="0"/>
                        </a:rPr>
                        <m:t>𝒇</m:t>
                      </m:r>
                      <m:d>
                        <m:dPr>
                          <m:ctrlPr>
                            <a:rPr lang="en-US" altLang="zh-CN" sz="2800" b="1" i="1" dirty="0" smtClean="0">
                              <a:solidFill>
                                <a:srgbClr val="0070C0"/>
                              </a:solidFill>
                              <a:latin typeface="Cambria Math" panose="02040503050406030204" pitchFamily="18" charset="0"/>
                              <a:ea typeface="Cambria Math" panose="02040503050406030204" pitchFamily="18" charset="0"/>
                            </a:rPr>
                          </m:ctrlPr>
                        </m:dPr>
                        <m:e>
                          <m:r>
                            <a:rPr lang="en-US" altLang="zh-CN" sz="2800" b="1" i="1" dirty="0" smtClean="0">
                              <a:solidFill>
                                <a:srgbClr val="0070C0"/>
                              </a:solidFill>
                              <a:latin typeface="Cambria Math" panose="02040503050406030204" pitchFamily="18" charset="0"/>
                              <a:ea typeface="Cambria Math" panose="02040503050406030204" pitchFamily="18" charset="0"/>
                            </a:rPr>
                            <m:t>𝒇</m:t>
                          </m:r>
                          <m:d>
                            <m:dPr>
                              <m:ctrlPr>
                                <a:rPr lang="en-US" altLang="zh-CN" sz="2800" b="1" i="1" dirty="0" smtClean="0">
                                  <a:solidFill>
                                    <a:srgbClr val="0070C0"/>
                                  </a:solidFill>
                                  <a:latin typeface="Cambria Math" panose="02040503050406030204" pitchFamily="18" charset="0"/>
                                  <a:ea typeface="Cambria Math" panose="02040503050406030204" pitchFamily="18" charset="0"/>
                                </a:rPr>
                              </m:ctrlPr>
                            </m:dPr>
                            <m:e>
                              <m:r>
                                <a:rPr lang="en-US" altLang="zh-CN" sz="2800" b="1" i="1" dirty="0" smtClean="0">
                                  <a:solidFill>
                                    <a:srgbClr val="0070C0"/>
                                  </a:solidFill>
                                  <a:latin typeface="Cambria Math" panose="02040503050406030204" pitchFamily="18" charset="0"/>
                                  <a:ea typeface="Cambria Math" panose="02040503050406030204" pitchFamily="18" charset="0"/>
                                </a:rPr>
                                <m:t>𝒇</m:t>
                              </m:r>
                              <m:d>
                                <m:dPr>
                                  <m:ctrlPr>
                                    <a:rPr lang="en-US" altLang="zh-CN" sz="2800" b="1" i="1" dirty="0" smtClean="0">
                                      <a:solidFill>
                                        <a:srgbClr val="0070C0"/>
                                      </a:solidFill>
                                      <a:latin typeface="Cambria Math" panose="02040503050406030204" pitchFamily="18" charset="0"/>
                                      <a:ea typeface="Cambria Math" panose="02040503050406030204" pitchFamily="18" charset="0"/>
                                    </a:rPr>
                                  </m:ctrlPr>
                                </m:dPr>
                                <m:e>
                                  <m:r>
                                    <a:rPr lang="en-US" altLang="zh-CN" sz="2800" b="1" i="1" dirty="0" smtClean="0">
                                      <a:solidFill>
                                        <a:srgbClr val="0070C0"/>
                                      </a:solidFill>
                                      <a:latin typeface="Cambria Math" panose="02040503050406030204" pitchFamily="18" charset="0"/>
                                      <a:ea typeface="Cambria Math" panose="02040503050406030204" pitchFamily="18" charset="0"/>
                                    </a:rPr>
                                    <m:t>𝒊</m:t>
                                  </m:r>
                                </m:e>
                              </m:d>
                            </m:e>
                          </m:d>
                        </m:e>
                      </m:d>
                      <m:r>
                        <a:rPr lang="en-US" altLang="zh-CN" sz="2800" b="1" i="1" dirty="0" smtClean="0">
                          <a:latin typeface="Cambria Math" panose="02040503050406030204" pitchFamily="18" charset="0"/>
                          <a:ea typeface="Cambria Math" panose="02040503050406030204" pitchFamily="18" charset="0"/>
                        </a:rPr>
                        <m:t>=</m:t>
                      </m:r>
                      <m:r>
                        <a:rPr lang="en-US" altLang="zh-CN" sz="2800" b="1" i="1" dirty="0" smtClean="0">
                          <a:latin typeface="Cambria Math" panose="02040503050406030204" pitchFamily="18" charset="0"/>
                          <a:ea typeface="Cambria Math" panose="02040503050406030204" pitchFamily="18" charset="0"/>
                        </a:rPr>
                        <m:t>𝒇</m:t>
                      </m:r>
                      <m:d>
                        <m:dPr>
                          <m:ctrlPr>
                            <a:rPr lang="en-US" altLang="zh-CN" sz="2800" b="1" i="1" dirty="0" smtClean="0">
                              <a:latin typeface="Cambria Math" panose="02040503050406030204" pitchFamily="18" charset="0"/>
                              <a:ea typeface="Cambria Math" panose="02040503050406030204" pitchFamily="18" charset="0"/>
                            </a:rPr>
                          </m:ctrlPr>
                        </m:dPr>
                        <m:e>
                          <m:r>
                            <a:rPr lang="en-US" altLang="zh-CN" sz="2800" b="1" i="1" dirty="0" smtClean="0">
                              <a:solidFill>
                                <a:srgbClr val="0070C0"/>
                              </a:solidFill>
                              <a:latin typeface="Cambria Math" panose="02040503050406030204" pitchFamily="18" charset="0"/>
                              <a:ea typeface="Cambria Math" panose="02040503050406030204" pitchFamily="18" charset="0"/>
                            </a:rPr>
                            <m:t>𝒇</m:t>
                          </m:r>
                          <m:d>
                            <m:dPr>
                              <m:ctrlPr>
                                <a:rPr lang="en-US" altLang="zh-CN" sz="2800" b="1" i="1" dirty="0" smtClean="0">
                                  <a:solidFill>
                                    <a:srgbClr val="0070C0"/>
                                  </a:solidFill>
                                  <a:latin typeface="Cambria Math" panose="02040503050406030204" pitchFamily="18" charset="0"/>
                                  <a:ea typeface="Cambria Math" panose="02040503050406030204" pitchFamily="18" charset="0"/>
                                </a:rPr>
                              </m:ctrlPr>
                            </m:dPr>
                            <m:e>
                              <m:r>
                                <a:rPr lang="en-US" altLang="zh-CN" sz="2800" b="1" i="0" dirty="0" smtClean="0">
                                  <a:solidFill>
                                    <a:srgbClr val="0070C0"/>
                                  </a:solidFill>
                                  <a:latin typeface="Cambria Math" panose="02040503050406030204" pitchFamily="18" charset="0"/>
                                  <a:ea typeface="Cambria Math" panose="02040503050406030204" pitchFamily="18" charset="0"/>
                                </a:rPr>
                                <m:t>𝟐</m:t>
                              </m:r>
                              <m:r>
                                <a:rPr lang="en-US" altLang="zh-CN" sz="2800" b="1" i="1" dirty="0" smtClean="0">
                                  <a:solidFill>
                                    <a:srgbClr val="0070C0"/>
                                  </a:solidFill>
                                  <a:latin typeface="Cambria Math" panose="02040503050406030204" pitchFamily="18" charset="0"/>
                                  <a:ea typeface="Cambria Math" panose="02040503050406030204" pitchFamily="18" charset="0"/>
                                </a:rPr>
                                <m:t>𝒊</m:t>
                              </m:r>
                              <m:r>
                                <a:rPr lang="en-US" altLang="zh-CN" sz="2800" b="1" i="0" dirty="0" smtClean="0">
                                  <a:solidFill>
                                    <a:srgbClr val="0070C0"/>
                                  </a:solidFill>
                                  <a:latin typeface="Cambria Math" panose="02040503050406030204" pitchFamily="18" charset="0"/>
                                  <a:ea typeface="Cambria Math" panose="02040503050406030204" pitchFamily="18" charset="0"/>
                                </a:rPr>
                                <m:t>+</m:t>
                              </m:r>
                              <m:r>
                                <a:rPr lang="en-US" altLang="zh-CN" sz="2800" b="1" i="0" dirty="0" smtClean="0">
                                  <a:solidFill>
                                    <a:srgbClr val="0070C0"/>
                                  </a:solidFill>
                                  <a:latin typeface="Cambria Math" panose="02040503050406030204" pitchFamily="18" charset="0"/>
                                  <a:ea typeface="Cambria Math" panose="02040503050406030204" pitchFamily="18" charset="0"/>
                                </a:rPr>
                                <m:t>𝟏</m:t>
                              </m:r>
                            </m:e>
                          </m:d>
                        </m:e>
                      </m:d>
                      <m:r>
                        <a:rPr lang="en-US" altLang="zh-CN" sz="2800" b="1" i="0" dirty="0" smtClean="0">
                          <a:latin typeface="Cambria Math" panose="02040503050406030204" pitchFamily="18" charset="0"/>
                          <a:ea typeface="Cambria Math" panose="02040503050406030204" pitchFamily="18" charset="0"/>
                        </a:rPr>
                        <m:t>=</m:t>
                      </m:r>
                      <m:r>
                        <a:rPr lang="en-US" altLang="zh-CN" sz="2800" b="1" i="1" dirty="0" smtClean="0">
                          <a:latin typeface="Cambria Math" panose="02040503050406030204" pitchFamily="18" charset="0"/>
                          <a:ea typeface="Cambria Math" panose="02040503050406030204" pitchFamily="18" charset="0"/>
                        </a:rPr>
                        <m:t>𝒇</m:t>
                      </m:r>
                      <m:d>
                        <m:dPr>
                          <m:ctrlPr>
                            <a:rPr lang="en-US" altLang="zh-CN" sz="2800" b="1" i="1" dirty="0" smtClean="0">
                              <a:latin typeface="Cambria Math" panose="02040503050406030204" pitchFamily="18" charset="0"/>
                              <a:ea typeface="Cambria Math" panose="02040503050406030204" pitchFamily="18" charset="0"/>
                            </a:rPr>
                          </m:ctrlPr>
                        </m:dPr>
                        <m:e>
                          <m:r>
                            <a:rPr lang="en-US" altLang="zh-CN" sz="2800" b="1" i="0" dirty="0" smtClean="0">
                              <a:latin typeface="Cambria Math" panose="02040503050406030204" pitchFamily="18" charset="0"/>
                              <a:ea typeface="Cambria Math" panose="02040503050406030204" pitchFamily="18" charset="0"/>
                            </a:rPr>
                            <m:t>𝟒</m:t>
                          </m:r>
                          <m:r>
                            <a:rPr lang="en-US" altLang="zh-CN" sz="2800" b="1" i="1" dirty="0" smtClean="0">
                              <a:latin typeface="Cambria Math" panose="02040503050406030204" pitchFamily="18" charset="0"/>
                              <a:ea typeface="Cambria Math" panose="02040503050406030204" pitchFamily="18" charset="0"/>
                            </a:rPr>
                            <m:t>𝒊</m:t>
                          </m:r>
                          <m:r>
                            <a:rPr lang="en-US" altLang="zh-CN" sz="2800" b="1" i="0" dirty="0" smtClean="0">
                              <a:latin typeface="Cambria Math" panose="02040503050406030204" pitchFamily="18" charset="0"/>
                              <a:ea typeface="Cambria Math" panose="02040503050406030204" pitchFamily="18" charset="0"/>
                            </a:rPr>
                            <m:t>+</m:t>
                          </m:r>
                          <m:r>
                            <a:rPr lang="en-US" altLang="zh-CN" sz="2800" b="1" i="0" dirty="0" smtClean="0">
                              <a:latin typeface="Cambria Math" panose="02040503050406030204" pitchFamily="18" charset="0"/>
                              <a:ea typeface="Cambria Math" panose="02040503050406030204" pitchFamily="18" charset="0"/>
                            </a:rPr>
                            <m:t>𝟑</m:t>
                          </m:r>
                        </m:e>
                      </m:d>
                      <m:r>
                        <a:rPr lang="en-US" altLang="zh-CN" sz="2800" b="1" i="0" dirty="0" smtClean="0">
                          <a:latin typeface="Cambria Math" panose="02040503050406030204" pitchFamily="18" charset="0"/>
                          <a:ea typeface="Cambria Math" panose="02040503050406030204" pitchFamily="18" charset="0"/>
                        </a:rPr>
                        <m:t>=</m:t>
                      </m:r>
                      <m:r>
                        <a:rPr lang="en-US" altLang="zh-CN" sz="2800" b="1" i="0" dirty="0" smtClean="0">
                          <a:latin typeface="Cambria Math" panose="02040503050406030204" pitchFamily="18" charset="0"/>
                          <a:ea typeface="Cambria Math" panose="02040503050406030204" pitchFamily="18" charset="0"/>
                        </a:rPr>
                        <m:t>𝟐</m:t>
                      </m:r>
                      <m:d>
                        <m:dPr>
                          <m:ctrlPr>
                            <a:rPr lang="en-US" altLang="zh-CN" sz="2800" b="1" i="1" dirty="0" smtClean="0">
                              <a:latin typeface="Cambria Math" panose="02040503050406030204" pitchFamily="18" charset="0"/>
                              <a:ea typeface="Cambria Math" panose="02040503050406030204" pitchFamily="18" charset="0"/>
                            </a:rPr>
                          </m:ctrlPr>
                        </m:dPr>
                        <m:e>
                          <m:r>
                            <a:rPr lang="en-US" altLang="zh-CN" sz="2800" b="1" i="0" dirty="0" smtClean="0">
                              <a:latin typeface="Cambria Math" panose="02040503050406030204" pitchFamily="18" charset="0"/>
                              <a:ea typeface="Cambria Math" panose="02040503050406030204" pitchFamily="18" charset="0"/>
                            </a:rPr>
                            <m:t>𝟒</m:t>
                          </m:r>
                          <m:r>
                            <a:rPr lang="en-US" altLang="zh-CN" sz="2800" b="1" i="1" dirty="0" smtClean="0">
                              <a:latin typeface="Cambria Math" panose="02040503050406030204" pitchFamily="18" charset="0"/>
                              <a:ea typeface="Cambria Math" panose="02040503050406030204" pitchFamily="18" charset="0"/>
                            </a:rPr>
                            <m:t>𝒊</m:t>
                          </m:r>
                          <m:r>
                            <a:rPr lang="en-US" altLang="zh-CN" sz="2800" b="1" i="0" dirty="0" smtClean="0">
                              <a:latin typeface="Cambria Math" panose="02040503050406030204" pitchFamily="18" charset="0"/>
                              <a:ea typeface="Cambria Math" panose="02040503050406030204" pitchFamily="18" charset="0"/>
                            </a:rPr>
                            <m:t>+</m:t>
                          </m:r>
                          <m:r>
                            <a:rPr lang="en-US" altLang="zh-CN" sz="2800" b="1" i="0" dirty="0" smtClean="0">
                              <a:latin typeface="Cambria Math" panose="02040503050406030204" pitchFamily="18" charset="0"/>
                              <a:ea typeface="Cambria Math" panose="02040503050406030204" pitchFamily="18" charset="0"/>
                            </a:rPr>
                            <m:t>𝟑</m:t>
                          </m:r>
                        </m:e>
                      </m:d>
                      <m:r>
                        <a:rPr lang="en-US" altLang="zh-CN" sz="2800" b="1" i="0" dirty="0" smtClean="0">
                          <a:latin typeface="Cambria Math" panose="02040503050406030204" pitchFamily="18" charset="0"/>
                          <a:ea typeface="Cambria Math" panose="02040503050406030204" pitchFamily="18" charset="0"/>
                        </a:rPr>
                        <m:t>+</m:t>
                      </m:r>
                      <m:r>
                        <a:rPr lang="en-US" altLang="zh-CN" sz="2800" b="1" i="0" dirty="0" smtClean="0">
                          <a:latin typeface="Cambria Math" panose="02040503050406030204" pitchFamily="18" charset="0"/>
                          <a:ea typeface="Cambria Math" panose="02040503050406030204" pitchFamily="18" charset="0"/>
                        </a:rPr>
                        <m:t>𝟏</m:t>
                      </m:r>
                      <m:r>
                        <a:rPr lang="en-US" altLang="zh-CN" sz="2800" b="1" i="0" dirty="0" smtClean="0">
                          <a:latin typeface="Cambria Math" panose="02040503050406030204" pitchFamily="18" charset="0"/>
                          <a:ea typeface="Cambria Math" panose="02040503050406030204" pitchFamily="18" charset="0"/>
                        </a:rPr>
                        <m:t>=</m:t>
                      </m:r>
                      <m:r>
                        <a:rPr lang="en-US" altLang="zh-CN" sz="2800" b="1" i="0" dirty="0" smtClean="0">
                          <a:latin typeface="Cambria Math" panose="02040503050406030204" pitchFamily="18" charset="0"/>
                          <a:ea typeface="Cambria Math" panose="02040503050406030204" pitchFamily="18" charset="0"/>
                        </a:rPr>
                        <m:t>𝟖</m:t>
                      </m:r>
                      <m:r>
                        <a:rPr lang="en-US" altLang="zh-CN" sz="2800" b="1" i="1" dirty="0" smtClean="0">
                          <a:latin typeface="Cambria Math" panose="02040503050406030204" pitchFamily="18" charset="0"/>
                          <a:ea typeface="Cambria Math" panose="02040503050406030204" pitchFamily="18" charset="0"/>
                        </a:rPr>
                        <m:t>𝒊</m:t>
                      </m:r>
                      <m:r>
                        <a:rPr lang="en-US" altLang="zh-CN" sz="2800" b="1" i="0" dirty="0" smtClean="0">
                          <a:latin typeface="Cambria Math" panose="02040503050406030204" pitchFamily="18" charset="0"/>
                          <a:ea typeface="Cambria Math" panose="02040503050406030204" pitchFamily="18" charset="0"/>
                        </a:rPr>
                        <m:t>+</m:t>
                      </m:r>
                      <m:r>
                        <a:rPr lang="en-US" altLang="zh-CN" sz="2800" b="1" i="0" dirty="0" smtClean="0">
                          <a:latin typeface="Cambria Math" panose="02040503050406030204" pitchFamily="18" charset="0"/>
                          <a:ea typeface="Cambria Math" panose="02040503050406030204" pitchFamily="18" charset="0"/>
                        </a:rPr>
                        <m:t>𝟕</m:t>
                      </m:r>
                    </m:oMath>
                  </m:oMathPara>
                </a14:m>
                <a:endParaRPr lang="en-US" altLang="zh-CN" sz="2800" b="1" dirty="0"/>
              </a:p>
              <a:p>
                <a:pPr eaLnBrk="1" hangingPunct="1"/>
                <a:endParaRPr lang="en-US" altLang="zh-CN" sz="2800" b="1" dirty="0"/>
              </a:p>
              <a:p>
                <a:pPr eaLnBrk="1" hangingPunct="1"/>
                <a:endParaRPr lang="zh-CN" altLang="en-US" sz="2800" b="1" dirty="0"/>
              </a:p>
            </p:txBody>
          </p:sp>
        </mc:Choice>
        <mc:Fallback xmlns="">
          <p:sp>
            <p:nvSpPr>
              <p:cNvPr id="14" name="Text Box 6">
                <a:extLst>
                  <a:ext uri="{FF2B5EF4-FFF2-40B4-BE49-F238E27FC236}">
                    <a16:creationId xmlns:a16="http://schemas.microsoft.com/office/drawing/2014/main" id="{D122C266-BBBB-2090-29FF-B4D77F1773F9}"/>
                  </a:ext>
                </a:extLst>
              </p:cNvPr>
              <p:cNvSpPr txBox="1">
                <a:spLocks noRot="1" noChangeAspect="1" noMove="1" noResize="1" noEditPoints="1" noAdjustHandles="1" noChangeArrowheads="1" noChangeShapeType="1" noTextEdit="1"/>
              </p:cNvSpPr>
              <p:nvPr/>
            </p:nvSpPr>
            <p:spPr bwMode="auto">
              <a:xfrm>
                <a:off x="1832416" y="2549242"/>
                <a:ext cx="10143683" cy="3387722"/>
              </a:xfrm>
              <a:prstGeom prst="rect">
                <a:avLst/>
              </a:prstGeom>
              <a:blipFill>
                <a:blip r:embed="rId4"/>
                <a:stretch>
                  <a:fillRect l="-1262" t="-1799" r="-14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86435D57-40FA-4333-4A58-F6A28E565158}"/>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合成函数</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3407983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29</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Idempotent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A12FD823-2414-A430-E213-2E61B48FBD99}"/>
                  </a:ext>
                </a:extLst>
              </p:cNvPr>
              <p:cNvSpPr txBox="1">
                <a:spLocks noChangeArrowheads="1"/>
              </p:cNvSpPr>
              <p:nvPr/>
            </p:nvSpPr>
            <p:spPr bwMode="auto">
              <a:xfrm>
                <a:off x="1904474" y="1054100"/>
                <a:ext cx="10203443" cy="990977"/>
              </a:xfrm>
              <a:prstGeom prst="rect">
                <a:avLst/>
              </a:prstGeom>
              <a:solidFill>
                <a:srgbClr val="FFC000"/>
              </a:solidFill>
              <a:ln>
                <a:noFill/>
              </a:ln>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1"/>
                    </a:solidFill>
                    <a:latin typeface="+mn-lt"/>
                    <a:cs typeface="Times New Roman" panose="02020603050405020304" pitchFamily="18" charset="0"/>
                  </a:rPr>
                  <a:t>Definition: </a:t>
                </a:r>
                <a:r>
                  <a:rPr lang="en-US" altLang="zh-CN" sz="2800" b="1" dirty="0">
                    <a:cs typeface="Times New Roman" panose="02020603050405020304" pitchFamily="18" charset="0"/>
                  </a:rPr>
                  <a:t>given function </a:t>
                </a:r>
                <a14:m>
                  <m:oMath xmlns:m="http://schemas.openxmlformats.org/officeDocument/2006/math">
                    <m:r>
                      <a:rPr lang="en-US" altLang="zh-CN" sz="2800" b="1" i="1" dirty="0" smtClean="0">
                        <a:solidFill>
                          <a:srgbClr val="C00000"/>
                        </a:solidFill>
                        <a:latin typeface="Cambria Math" panose="02040503050406030204" pitchFamily="18" charset="0"/>
                      </a:rPr>
                      <m:t>𝒇</m:t>
                    </m:r>
                    <m:r>
                      <a:rPr lang="en-US" altLang="zh-CN" sz="2800" b="1" i="1" dirty="0" smtClean="0">
                        <a:solidFill>
                          <a:srgbClr val="C00000"/>
                        </a:solidFill>
                        <a:latin typeface="Cambria Math" panose="02040503050406030204" pitchFamily="18" charset="0"/>
                      </a:rPr>
                      <m:t>: </m:t>
                    </m:r>
                    <m:r>
                      <a:rPr lang="en-US" altLang="zh-CN" sz="2800" b="1" i="1" dirty="0" smtClean="0">
                        <a:solidFill>
                          <a:srgbClr val="C00000"/>
                        </a:solidFill>
                        <a:latin typeface="Cambria Math" panose="02040503050406030204" pitchFamily="18" charset="0"/>
                      </a:rPr>
                      <m:t>𝑿</m:t>
                    </m:r>
                    <m:r>
                      <a:rPr lang="en-US" altLang="zh-CN" sz="2800" b="1" i="1" dirty="0">
                        <a:solidFill>
                          <a:srgbClr val="C00000"/>
                        </a:solidFill>
                        <a:latin typeface="Cambria Math" panose="02040503050406030204" pitchFamily="18" charset="0"/>
                        <a:cs typeface="Times New Roman" panose="02020603050405020304" pitchFamily="18" charset="0"/>
                      </a:rPr>
                      <m:t>→</m:t>
                    </m:r>
                    <m:r>
                      <a:rPr lang="en-US" altLang="zh-CN" sz="2800" b="1" i="1" dirty="0">
                        <a:solidFill>
                          <a:srgbClr val="C00000"/>
                        </a:solidFill>
                        <a:latin typeface="Cambria Math" panose="02040503050406030204" pitchFamily="18" charset="0"/>
                        <a:cs typeface="Times New Roman" panose="02020603050405020304" pitchFamily="18" charset="0"/>
                      </a:rPr>
                      <m:t>𝑿</m:t>
                    </m:r>
                  </m:oMath>
                </a14:m>
                <a:r>
                  <a:rPr lang="en-US" altLang="zh-CN" sz="2800" b="1" dirty="0">
                    <a:cs typeface="Times New Roman" panose="02020603050405020304" pitchFamily="18" charset="0"/>
                  </a:rPr>
                  <a:t>, if</a:t>
                </a:r>
                <a14:m>
                  <m:oMath xmlns:m="http://schemas.openxmlformats.org/officeDocument/2006/math">
                    <m:r>
                      <a:rPr lang="en-US" altLang="zh-CN" sz="2800" b="1" i="0" smtClean="0">
                        <a:latin typeface="Cambria Math" panose="02040503050406030204" pitchFamily="18" charset="0"/>
                      </a:rPr>
                      <m:t> </m:t>
                    </m:r>
                    <m:sSup>
                      <m:sSupPr>
                        <m:ctrlPr>
                          <a:rPr lang="en-US" altLang="zh-CN" sz="2800" b="1" i="1" smtClean="0">
                            <a:solidFill>
                              <a:srgbClr val="C00000"/>
                            </a:solidFill>
                            <a:latin typeface="Cambria Math" panose="02040503050406030204" pitchFamily="18" charset="0"/>
                          </a:rPr>
                        </m:ctrlPr>
                      </m:sSupPr>
                      <m:e>
                        <m:r>
                          <a:rPr lang="en-US" altLang="zh-CN" sz="2800" b="1" i="1" smtClean="0">
                            <a:solidFill>
                              <a:srgbClr val="C00000"/>
                            </a:solidFill>
                            <a:latin typeface="Cambria Math" panose="02040503050406030204" pitchFamily="18" charset="0"/>
                          </a:rPr>
                          <m:t>𝒇</m:t>
                        </m:r>
                      </m:e>
                      <m:sup>
                        <m:r>
                          <a:rPr lang="en-US" altLang="zh-CN" sz="2800" b="1" i="1" smtClean="0">
                            <a:solidFill>
                              <a:srgbClr val="C00000"/>
                            </a:solidFill>
                            <a:latin typeface="Cambria Math" panose="02040503050406030204" pitchFamily="18" charset="0"/>
                          </a:rPr>
                          <m:t>𝟐</m:t>
                        </m:r>
                      </m:sup>
                    </m:sSup>
                    <m:r>
                      <a:rPr lang="en-US" altLang="zh-CN" sz="2800" b="1" i="1" smtClean="0">
                        <a:solidFill>
                          <a:srgbClr val="C00000"/>
                        </a:solidFill>
                        <a:latin typeface="Cambria Math" panose="02040503050406030204" pitchFamily="18" charset="0"/>
                      </a:rPr>
                      <m:t>=</m:t>
                    </m:r>
                    <m:r>
                      <a:rPr lang="en-US" altLang="zh-CN" sz="2800" b="1" i="1" smtClean="0">
                        <a:solidFill>
                          <a:srgbClr val="C00000"/>
                        </a:solidFill>
                        <a:latin typeface="Cambria Math" panose="02040503050406030204" pitchFamily="18" charset="0"/>
                      </a:rPr>
                      <m:t>𝒇</m:t>
                    </m:r>
                  </m:oMath>
                </a14:m>
                <a:r>
                  <a:rPr lang="en-US" altLang="zh-CN" sz="2800" b="1" dirty="0">
                    <a:cs typeface="Times New Roman" panose="02020603050405020304" pitchFamily="18" charset="0"/>
                  </a:rPr>
                  <a:t>, then </a:t>
                </a:r>
                <a:r>
                  <a:rPr lang="en-US" altLang="zh-CN" sz="2800" b="1" i="1" dirty="0">
                    <a:cs typeface="Times New Roman" panose="02020603050405020304" pitchFamily="18" charset="0"/>
                  </a:rPr>
                  <a:t>f </a:t>
                </a:r>
                <a:r>
                  <a:rPr lang="en-US" altLang="zh-CN" sz="2800" b="1" dirty="0">
                    <a:cs typeface="Times New Roman" panose="02020603050405020304" pitchFamily="18" charset="0"/>
                  </a:rPr>
                  <a:t>is </a:t>
                </a:r>
                <a:r>
                  <a:rPr lang="en-US" altLang="zh-CN" sz="2800" b="1" dirty="0">
                    <a:solidFill>
                      <a:srgbClr val="C00000"/>
                    </a:solidFill>
                    <a:cs typeface="Times New Roman" panose="02020603050405020304" pitchFamily="18" charset="0"/>
                  </a:rPr>
                  <a:t>idempotent function</a:t>
                </a:r>
                <a:r>
                  <a:rPr lang="zh-CN" altLang="en-US" sz="2800" b="1" dirty="0">
                    <a:solidFill>
                      <a:srgbClr val="C00000"/>
                    </a:solidFill>
                    <a:cs typeface="Times New Roman" panose="02020603050405020304" pitchFamily="18" charset="0"/>
                  </a:rPr>
                  <a:t>（</a:t>
                </a:r>
                <a:r>
                  <a:rPr lang="zh-CN" altLang="en-US" sz="2800" b="1" dirty="0">
                    <a:solidFill>
                      <a:srgbClr val="C00000"/>
                    </a:solidFill>
                  </a:rPr>
                  <a:t>等幂函数</a:t>
                </a:r>
                <a:r>
                  <a:rPr lang="zh-CN" altLang="en-US" sz="2800" b="1" dirty="0">
                    <a:solidFill>
                      <a:srgbClr val="C00000"/>
                    </a:solidFill>
                    <a:cs typeface="Times New Roman" panose="02020603050405020304" pitchFamily="18" charset="0"/>
                  </a:rPr>
                  <a:t>）</a:t>
                </a:r>
                <a:r>
                  <a:rPr lang="en-US" altLang="zh-CN" sz="2800" b="1" dirty="0">
                    <a:cs typeface="Times New Roman" panose="02020603050405020304" pitchFamily="18" charset="0"/>
                  </a:rPr>
                  <a:t>.</a:t>
                </a:r>
                <a:endParaRPr lang="zh-CN" altLang="en-US" sz="2400" b="1" dirty="0">
                  <a:cs typeface="Times New Roman" panose="02020603050405020304" pitchFamily="18" charset="0"/>
                </a:endParaRPr>
              </a:p>
            </p:txBody>
          </p:sp>
        </mc:Choice>
        <mc:Fallback xmlns="">
          <p:sp>
            <p:nvSpPr>
              <p:cNvPr id="13" name="Text Box 5">
                <a:extLst>
                  <a:ext uri="{FF2B5EF4-FFF2-40B4-BE49-F238E27FC236}">
                    <a16:creationId xmlns:a16="http://schemas.microsoft.com/office/drawing/2014/main" id="{A12FD823-2414-A430-E213-2E61B48FBD99}"/>
                  </a:ext>
                </a:extLst>
              </p:cNvPr>
              <p:cNvSpPr txBox="1">
                <a:spLocks noRot="1" noChangeAspect="1" noMove="1" noResize="1" noEditPoints="1" noAdjustHandles="1" noChangeArrowheads="1" noChangeShapeType="1" noTextEdit="1"/>
              </p:cNvSpPr>
              <p:nvPr/>
            </p:nvSpPr>
            <p:spPr bwMode="auto">
              <a:xfrm>
                <a:off x="1904474" y="1054100"/>
                <a:ext cx="10203443" cy="990977"/>
              </a:xfrm>
              <a:prstGeom prst="rect">
                <a:avLst/>
              </a:prstGeom>
              <a:blipFill>
                <a:blip r:embed="rId3"/>
                <a:stretch>
                  <a:fillRect l="-1195" t="-6173" b="-14815"/>
                </a:stretch>
              </a:blipFill>
              <a:ln>
                <a:noFill/>
              </a:ln>
              <a:extLst/>
            </p:spPr>
            <p:txBody>
              <a:bodyPr/>
              <a:lstStyle/>
              <a:p>
                <a:r>
                  <a:rPr lang="zh-CN" altLang="en-US">
                    <a:noFill/>
                  </a:rPr>
                  <a:t> </a:t>
                </a:r>
              </a:p>
            </p:txBody>
          </p:sp>
        </mc:Fallback>
      </mc:AlternateContent>
      <p:sp>
        <p:nvSpPr>
          <p:cNvPr id="14" name="Text Box 6">
            <a:extLst>
              <a:ext uri="{FF2B5EF4-FFF2-40B4-BE49-F238E27FC236}">
                <a16:creationId xmlns:a16="http://schemas.microsoft.com/office/drawing/2014/main" id="{F77933D3-7B45-78BD-27B4-E711D1937B94}"/>
              </a:ext>
            </a:extLst>
          </p:cNvPr>
          <p:cNvSpPr txBox="1">
            <a:spLocks noChangeArrowheads="1"/>
          </p:cNvSpPr>
          <p:nvPr/>
        </p:nvSpPr>
        <p:spPr bwMode="auto">
          <a:xfrm>
            <a:off x="1737154" y="2223939"/>
            <a:ext cx="104548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2"/>
                </a:solidFill>
              </a:rPr>
              <a:t>Example: </a:t>
            </a:r>
            <a:r>
              <a:rPr lang="en-US" altLang="zh-CN" sz="2800" b="1" i="1" dirty="0"/>
              <a:t>Z</a:t>
            </a:r>
            <a:r>
              <a:rPr lang="zh-CN" altLang="en-US" sz="2800" b="1" dirty="0"/>
              <a:t> </a:t>
            </a:r>
            <a:r>
              <a:rPr lang="en-US" altLang="zh-CN" sz="2800" b="1" dirty="0"/>
              <a:t>is integer set</a:t>
            </a:r>
            <a:r>
              <a:rPr lang="zh-CN" altLang="en-US" sz="2800" b="1" dirty="0"/>
              <a:t> </a:t>
            </a:r>
            <a:r>
              <a:rPr lang="en-US" altLang="zh-CN" sz="2800" b="1" dirty="0"/>
              <a:t>and </a:t>
            </a:r>
            <a:r>
              <a:rPr lang="en-US" altLang="zh-CN" sz="2800" b="1" i="1" dirty="0">
                <a:solidFill>
                  <a:srgbClr val="0070C0"/>
                </a:solidFill>
              </a:rPr>
              <a:t>N</a:t>
            </a:r>
            <a:r>
              <a:rPr lang="en-US" altLang="zh-CN" sz="2800" b="1" i="1" baseline="-25000" dirty="0">
                <a:solidFill>
                  <a:srgbClr val="0070C0"/>
                </a:solidFill>
              </a:rPr>
              <a:t>m</a:t>
            </a:r>
            <a:r>
              <a:rPr lang="en-US" altLang="zh-CN" sz="2800" b="1" dirty="0">
                <a:solidFill>
                  <a:srgbClr val="0070C0"/>
                </a:solidFill>
              </a:rPr>
              <a:t>={0,1,2,</a:t>
            </a:r>
            <a:r>
              <a:rPr lang="en-US" altLang="zh-CN" sz="2800" b="1" dirty="0">
                <a:solidFill>
                  <a:srgbClr val="0070C0"/>
                </a:solidFill>
                <a:latin typeface="宋体" panose="02010600030101010101" pitchFamily="2" charset="-122"/>
              </a:rPr>
              <a:t>…</a:t>
            </a:r>
            <a:r>
              <a:rPr lang="en-US" altLang="zh-CN" sz="2800" b="1" i="1" dirty="0">
                <a:solidFill>
                  <a:srgbClr val="0070C0"/>
                </a:solidFill>
              </a:rPr>
              <a:t>m</a:t>
            </a:r>
            <a:r>
              <a:rPr lang="en-US" altLang="zh-CN" sz="2800" b="1" dirty="0">
                <a:solidFill>
                  <a:srgbClr val="0070C0"/>
                </a:solidFill>
                <a:latin typeface="宋体" panose="02010600030101010101" pitchFamily="2" charset="-122"/>
              </a:rPr>
              <a:t>-1</a:t>
            </a:r>
            <a:r>
              <a:rPr lang="en-US" altLang="zh-CN" sz="2800" b="1" dirty="0">
                <a:solidFill>
                  <a:srgbClr val="0070C0"/>
                </a:solidFill>
              </a:rPr>
              <a:t>},  </a:t>
            </a:r>
            <a:r>
              <a:rPr lang="en-US" altLang="zh-CN" sz="2800" b="1" dirty="0"/>
              <a:t>function </a:t>
            </a:r>
            <a:r>
              <a:rPr lang="en-US" altLang="zh-CN" sz="2800" b="1" i="1" dirty="0"/>
              <a:t>f</a:t>
            </a:r>
            <a:r>
              <a:rPr lang="en-US" altLang="zh-CN" sz="2800" b="1" dirty="0"/>
              <a:t>: </a:t>
            </a:r>
            <a:r>
              <a:rPr lang="en-US" altLang="zh-CN" sz="2800" b="1" i="1" dirty="0" err="1"/>
              <a:t>Z</a:t>
            </a:r>
            <a:r>
              <a:rPr lang="en-US" altLang="zh-CN" sz="2800" b="1" dirty="0" err="1">
                <a:cs typeface="Times New Roman" panose="02020603050405020304" pitchFamily="18" charset="0"/>
              </a:rPr>
              <a:t>→</a:t>
            </a:r>
            <a:r>
              <a:rPr lang="en-US" altLang="zh-CN" sz="2800" b="1" i="1" dirty="0" err="1"/>
              <a:t>N</a:t>
            </a:r>
            <a:r>
              <a:rPr lang="en-US" altLang="zh-CN" sz="2800" b="1" i="1" baseline="-25000" dirty="0" err="1"/>
              <a:t>m</a:t>
            </a:r>
            <a:r>
              <a:rPr lang="zh-CN" altLang="en-US" sz="2800" b="1" dirty="0"/>
              <a:t> </a:t>
            </a:r>
            <a:r>
              <a:rPr lang="en-US" altLang="zh-CN" sz="2800" b="1" dirty="0"/>
              <a:t>is </a:t>
            </a:r>
            <a:r>
              <a:rPr lang="en-US" altLang="zh-CN" sz="2800" b="1" i="1" dirty="0">
                <a:solidFill>
                  <a:srgbClr val="0070C0"/>
                </a:solidFill>
              </a:rPr>
              <a:t>f</a:t>
            </a:r>
            <a:r>
              <a:rPr lang="en-US" altLang="zh-CN" sz="2800" b="1" dirty="0">
                <a:solidFill>
                  <a:srgbClr val="0070C0"/>
                </a:solidFill>
              </a:rPr>
              <a:t>(</a:t>
            </a:r>
            <a:r>
              <a:rPr lang="en-US" altLang="zh-CN" sz="2800" b="1" i="1" dirty="0" err="1">
                <a:solidFill>
                  <a:srgbClr val="0070C0"/>
                </a:solidFill>
              </a:rPr>
              <a:t>i</a:t>
            </a:r>
            <a:r>
              <a:rPr lang="en-US" altLang="zh-CN" sz="2800" b="1" dirty="0">
                <a:solidFill>
                  <a:srgbClr val="0070C0"/>
                </a:solidFill>
              </a:rPr>
              <a:t>)=</a:t>
            </a:r>
            <a:r>
              <a:rPr lang="en-US" altLang="zh-CN" sz="2800" b="1" i="1" dirty="0" err="1">
                <a:solidFill>
                  <a:srgbClr val="0070C0"/>
                </a:solidFill>
              </a:rPr>
              <a:t>i</a:t>
            </a:r>
            <a:r>
              <a:rPr lang="en-US" altLang="zh-CN" sz="2800" b="1" dirty="0">
                <a:solidFill>
                  <a:srgbClr val="0070C0"/>
                </a:solidFill>
              </a:rPr>
              <a:t>(mod </a:t>
            </a:r>
            <a:r>
              <a:rPr lang="en-US" altLang="zh-CN" sz="2800" b="1" i="1" dirty="0">
                <a:solidFill>
                  <a:srgbClr val="0070C0"/>
                </a:solidFill>
              </a:rPr>
              <a:t>m</a:t>
            </a:r>
            <a:r>
              <a:rPr lang="en-US" altLang="zh-CN" sz="2800" b="1" dirty="0">
                <a:solidFill>
                  <a:srgbClr val="0070C0"/>
                </a:solidFill>
              </a:rPr>
              <a:t>). </a:t>
            </a:r>
            <a:r>
              <a:rPr lang="en-US" altLang="zh-CN" sz="2800" b="1" dirty="0"/>
              <a:t>Prove, for all </a:t>
            </a:r>
            <a:r>
              <a:rPr lang="en-US" altLang="zh-CN" sz="2800" b="1" i="1" dirty="0"/>
              <a:t>n</a:t>
            </a:r>
            <a:r>
              <a:rPr lang="en-US" altLang="zh-CN" sz="2800" b="1" dirty="0">
                <a:latin typeface="宋体" panose="02010600030101010101" pitchFamily="2" charset="-122"/>
              </a:rPr>
              <a:t>≥1</a:t>
            </a:r>
            <a:r>
              <a:rPr lang="en-US" altLang="zh-CN" sz="2800" b="1" dirty="0"/>
              <a:t>, there is  </a:t>
            </a:r>
            <a:r>
              <a:rPr lang="en-US" altLang="zh-CN" sz="2800" b="1" i="1" dirty="0">
                <a:solidFill>
                  <a:srgbClr val="0070C0"/>
                </a:solidFill>
              </a:rPr>
              <a:t>f </a:t>
            </a:r>
            <a:r>
              <a:rPr lang="en-US" altLang="zh-CN" sz="2800" b="1" i="1" baseline="30000" dirty="0">
                <a:solidFill>
                  <a:srgbClr val="0070C0"/>
                </a:solidFill>
              </a:rPr>
              <a:t>n </a:t>
            </a:r>
            <a:r>
              <a:rPr lang="en-US" altLang="zh-CN" sz="2800" b="1" dirty="0">
                <a:solidFill>
                  <a:srgbClr val="0070C0"/>
                </a:solidFill>
              </a:rPr>
              <a:t>= </a:t>
            </a:r>
            <a:r>
              <a:rPr lang="en-US" altLang="zh-CN" sz="2800" b="1" i="1" dirty="0">
                <a:solidFill>
                  <a:srgbClr val="0070C0"/>
                </a:solidFill>
              </a:rPr>
              <a:t>f</a:t>
            </a:r>
            <a:r>
              <a:rPr lang="en-US" altLang="zh-CN" sz="2800" b="1" dirty="0"/>
              <a:t>.</a:t>
            </a:r>
            <a:r>
              <a:rPr lang="zh-CN" altLang="en-US" sz="2400" b="1" dirty="0"/>
              <a:t> </a:t>
            </a:r>
          </a:p>
        </p:txBody>
      </p:sp>
      <mc:AlternateContent xmlns:mc="http://schemas.openxmlformats.org/markup-compatibility/2006" xmlns:a14="http://schemas.microsoft.com/office/drawing/2010/main">
        <mc:Choice Requires="a14">
          <p:sp>
            <p:nvSpPr>
              <p:cNvPr id="15" name="Text Box 7">
                <a:extLst>
                  <a:ext uri="{FF2B5EF4-FFF2-40B4-BE49-F238E27FC236}">
                    <a16:creationId xmlns:a16="http://schemas.microsoft.com/office/drawing/2014/main" id="{7224EDEF-80E1-349F-DFE1-9538CF6AE8FE}"/>
                  </a:ext>
                </a:extLst>
              </p:cNvPr>
              <p:cNvSpPr txBox="1">
                <a:spLocks noChangeArrowheads="1"/>
              </p:cNvSpPr>
              <p:nvPr/>
            </p:nvSpPr>
            <p:spPr bwMode="auto">
              <a:xfrm>
                <a:off x="1737155" y="3326784"/>
                <a:ext cx="10499283" cy="14959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pPr>
                <a:r>
                  <a:rPr lang="en-US" altLang="zh-CN" sz="2800" b="1" dirty="0">
                    <a:solidFill>
                      <a:schemeClr val="accent2"/>
                    </a:solidFill>
                  </a:rPr>
                  <a:t>Proof:</a:t>
                </a:r>
                <a:r>
                  <a:rPr lang="zh-CN" altLang="en-US" sz="2800" b="1" dirty="0">
                    <a:solidFill>
                      <a:schemeClr val="accent2"/>
                    </a:solidFill>
                    <a:sym typeface="Wingdings" panose="05000000000000000000" pitchFamily="2" charset="2"/>
                  </a:rPr>
                  <a:t> </a:t>
                </a:r>
                <a:r>
                  <a:rPr lang="en-US" altLang="zh-CN" sz="2800" b="1" dirty="0">
                    <a:sym typeface="Wingdings" panose="05000000000000000000" pitchFamily="2" charset="2"/>
                  </a:rPr>
                  <a:t>(Induction) </a:t>
                </a:r>
              </a:p>
              <a:p>
                <a:pPr marL="457200" indent="-457200" eaLnBrk="1" hangingPunct="1">
                  <a:spcBef>
                    <a:spcPts val="0"/>
                  </a:spcBef>
                  <a:buFont typeface="Wingdings" panose="05000000000000000000" pitchFamily="2" charset="2"/>
                  <a:buChar char="Ø"/>
                </a:pPr>
                <a:r>
                  <a:rPr lang="en-US" altLang="zh-CN" sz="2800" b="1" dirty="0">
                    <a:sym typeface="Wingdings" panose="05000000000000000000" pitchFamily="2" charset="2"/>
                  </a:rPr>
                  <a:t>When </a:t>
                </a:r>
                <a:r>
                  <a:rPr lang="en-US" altLang="zh-CN" sz="2800" b="1" i="1" dirty="0">
                    <a:sym typeface="Wingdings" panose="05000000000000000000" pitchFamily="2" charset="2"/>
                  </a:rPr>
                  <a:t>n</a:t>
                </a:r>
                <a:r>
                  <a:rPr lang="en-US" altLang="zh-CN" sz="2800" b="1" dirty="0">
                    <a:sym typeface="Wingdings" panose="05000000000000000000" pitchFamily="2" charset="2"/>
                  </a:rPr>
                  <a:t>=2, </a:t>
                </a:r>
                <a14:m>
                  <m:oMath xmlns:m="http://schemas.openxmlformats.org/officeDocument/2006/math">
                    <m:r>
                      <a:rPr lang="en-US" altLang="zh-CN" sz="2800" b="1" i="0" smtClean="0">
                        <a:latin typeface="Cambria Math" panose="02040503050406030204" pitchFamily="18" charset="0"/>
                      </a:rPr>
                      <m:t> </m:t>
                    </m:r>
                    <m:sSup>
                      <m:sSupPr>
                        <m:ctrlPr>
                          <a:rPr lang="en-US" altLang="zh-CN" sz="2800" b="1" i="1" smtClean="0">
                            <a:solidFill>
                              <a:srgbClr val="0070C0"/>
                            </a:solidFill>
                            <a:latin typeface="Cambria Math" panose="02040503050406030204" pitchFamily="18" charset="0"/>
                          </a:rPr>
                        </m:ctrlPr>
                      </m:sSupPr>
                      <m:e>
                        <m:r>
                          <a:rPr lang="en-US" altLang="zh-CN" sz="2800" b="1" i="1" smtClean="0">
                            <a:solidFill>
                              <a:srgbClr val="0070C0"/>
                            </a:solidFill>
                            <a:latin typeface="Cambria Math" panose="02040503050406030204" pitchFamily="18" charset="0"/>
                          </a:rPr>
                          <m:t>𝒇</m:t>
                        </m:r>
                      </m:e>
                      <m:sup>
                        <m:r>
                          <a:rPr lang="en-US" altLang="zh-CN" sz="2800" b="1" i="1" smtClean="0">
                            <a:solidFill>
                              <a:srgbClr val="0070C0"/>
                            </a:solidFill>
                            <a:latin typeface="Cambria Math" panose="02040503050406030204" pitchFamily="18" charset="0"/>
                          </a:rPr>
                          <m:t>𝟐</m:t>
                        </m:r>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𝒇</m:t>
                    </m:r>
                    <m:r>
                      <a:rPr lang="en-US" altLang="zh-CN" sz="2800" b="1" i="1" smtClean="0">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d>
                      <m:dPr>
                        <m:ctrlPr>
                          <a:rPr lang="en-US" altLang="zh-CN" sz="2800" b="1" i="1" smtClean="0">
                            <a:solidFill>
                              <a:srgbClr val="0070C0"/>
                            </a:solidFill>
                            <a:latin typeface="Cambria Math" panose="02040503050406030204" pitchFamily="18" charset="0"/>
                            <a:ea typeface="Cambria Math" panose="02040503050406030204" pitchFamily="18" charset="0"/>
                          </a:rPr>
                        </m:ctrlPr>
                      </m:dPr>
                      <m:e>
                        <m:r>
                          <a:rPr lang="en-US" altLang="zh-CN" sz="2800" b="1" i="1" smtClean="0">
                            <a:solidFill>
                              <a:srgbClr val="0070C0"/>
                            </a:solidFill>
                            <a:latin typeface="Cambria Math" panose="02040503050406030204" pitchFamily="18" charset="0"/>
                            <a:ea typeface="Cambria Math" panose="02040503050406030204" pitchFamily="18" charset="0"/>
                          </a:rPr>
                          <m:t>𝒇</m:t>
                        </m:r>
                        <m:d>
                          <m:dPr>
                            <m:ctrlPr>
                              <a:rPr lang="en-US" altLang="zh-CN" sz="2800" b="1" i="1" smtClean="0">
                                <a:solidFill>
                                  <a:srgbClr val="0070C0"/>
                                </a:solidFill>
                                <a:latin typeface="Cambria Math" panose="02040503050406030204" pitchFamily="18" charset="0"/>
                                <a:ea typeface="Cambria Math" panose="02040503050406030204" pitchFamily="18" charset="0"/>
                              </a:rPr>
                            </m:ctrlPr>
                          </m:dPr>
                          <m:e>
                            <m:r>
                              <a:rPr lang="en-US" altLang="zh-CN" sz="2800" b="1" i="1" smtClean="0">
                                <a:solidFill>
                                  <a:srgbClr val="0070C0"/>
                                </a:solidFill>
                                <a:latin typeface="Cambria Math" panose="02040503050406030204" pitchFamily="18" charset="0"/>
                                <a:ea typeface="Cambria Math" panose="02040503050406030204" pitchFamily="18" charset="0"/>
                              </a:rPr>
                              <m:t>𝒊</m:t>
                            </m:r>
                          </m:e>
                        </m:d>
                      </m:e>
                    </m:d>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𝒇</m:t>
                    </m:r>
                    <m:d>
                      <m:dPr>
                        <m:ctrlPr>
                          <a:rPr lang="en-US" altLang="zh-CN" sz="2800" b="1" i="1" smtClean="0">
                            <a:latin typeface="Cambria Math" panose="02040503050406030204" pitchFamily="18" charset="0"/>
                            <a:ea typeface="Cambria Math" panose="02040503050406030204" pitchFamily="18" charset="0"/>
                          </a:rPr>
                        </m:ctrlPr>
                      </m:dPr>
                      <m:e>
                        <m:r>
                          <a:rPr lang="en-US" altLang="zh-CN" sz="2800" b="1" i="1" smtClean="0">
                            <a:latin typeface="Cambria Math" panose="02040503050406030204" pitchFamily="18" charset="0"/>
                            <a:ea typeface="Cambria Math" panose="02040503050406030204" pitchFamily="18" charset="0"/>
                          </a:rPr>
                          <m:t>𝒊</m:t>
                        </m:r>
                        <m:d>
                          <m:dPr>
                            <m:ctrlPr>
                              <a:rPr lang="en-US" altLang="zh-CN" sz="2800" b="1" i="1" smtClean="0">
                                <a:latin typeface="Cambria Math" panose="02040503050406030204" pitchFamily="18" charset="0"/>
                                <a:ea typeface="Cambria Math" panose="02040503050406030204" pitchFamily="18" charset="0"/>
                              </a:rPr>
                            </m:ctrlPr>
                          </m:dPr>
                          <m:e>
                            <m:r>
                              <a:rPr lang="en-US" altLang="zh-CN" sz="2800" b="1" i="0" smtClean="0">
                                <a:latin typeface="Cambria Math" panose="02040503050406030204" pitchFamily="18" charset="0"/>
                                <a:ea typeface="Cambria Math" panose="02040503050406030204" pitchFamily="18" charset="0"/>
                              </a:rPr>
                              <m:t>𝐦𝐨𝐝</m:t>
                            </m:r>
                            <m:r>
                              <a:rPr lang="en-US" altLang="zh-CN" sz="2800" b="1" i="0" smtClean="0">
                                <a:latin typeface="Cambria Math" panose="02040503050406030204" pitchFamily="18" charset="0"/>
                                <a:ea typeface="Cambria Math" panose="02040503050406030204" pitchFamily="18" charset="0"/>
                              </a:rPr>
                              <m:t> </m:t>
                            </m:r>
                            <m:r>
                              <a:rPr lang="en-US" altLang="zh-CN" sz="2800" b="1" i="1" smtClean="0">
                                <a:latin typeface="Cambria Math" panose="02040503050406030204" pitchFamily="18" charset="0"/>
                                <a:ea typeface="Cambria Math" panose="02040503050406030204" pitchFamily="18" charset="0"/>
                              </a:rPr>
                              <m:t>𝒎</m:t>
                            </m:r>
                          </m:e>
                        </m:d>
                      </m:e>
                    </m:d>
                    <m:r>
                      <a:rPr lang="en-US" altLang="zh-CN" sz="2800" b="1" i="1" smtClean="0">
                        <a:latin typeface="Cambria Math" panose="02040503050406030204" pitchFamily="18" charset="0"/>
                        <a:ea typeface="Cambria Math" panose="02040503050406030204" pitchFamily="18" charset="0"/>
                      </a:rPr>
                      <m:t>=</m:t>
                    </m:r>
                    <m:d>
                      <m:dPr>
                        <m:ctrlPr>
                          <a:rPr lang="en-US" altLang="zh-CN" sz="2800" b="1" i="1" smtClean="0">
                            <a:solidFill>
                              <a:srgbClr val="0070C0"/>
                            </a:solidFill>
                            <a:latin typeface="Cambria Math" panose="02040503050406030204" pitchFamily="18" charset="0"/>
                            <a:ea typeface="Cambria Math" panose="02040503050406030204" pitchFamily="18" charset="0"/>
                          </a:rPr>
                        </m:ctrlPr>
                      </m:dPr>
                      <m:e>
                        <m:r>
                          <a:rPr lang="en-US" altLang="zh-CN" sz="2800" b="1" i="1" smtClean="0">
                            <a:solidFill>
                              <a:srgbClr val="0070C0"/>
                            </a:solidFill>
                            <a:latin typeface="Cambria Math" panose="02040503050406030204" pitchFamily="18" charset="0"/>
                            <a:ea typeface="Cambria Math" panose="02040503050406030204" pitchFamily="18" charset="0"/>
                          </a:rPr>
                          <m:t>𝒊</m:t>
                        </m:r>
                        <m:d>
                          <m:dPr>
                            <m:ctrlPr>
                              <a:rPr lang="en-US" altLang="zh-CN" sz="2800" b="1" i="1" smtClean="0">
                                <a:solidFill>
                                  <a:srgbClr val="0070C0"/>
                                </a:solidFill>
                                <a:latin typeface="Cambria Math" panose="02040503050406030204" pitchFamily="18" charset="0"/>
                                <a:ea typeface="Cambria Math" panose="02040503050406030204" pitchFamily="18" charset="0"/>
                              </a:rPr>
                            </m:ctrlPr>
                          </m:dPr>
                          <m:e>
                            <m:r>
                              <a:rPr lang="en-US" altLang="zh-CN" sz="2800" b="1" i="0" smtClean="0">
                                <a:solidFill>
                                  <a:srgbClr val="0070C0"/>
                                </a:solidFill>
                                <a:latin typeface="Cambria Math" panose="02040503050406030204" pitchFamily="18" charset="0"/>
                                <a:ea typeface="Cambria Math" panose="02040503050406030204" pitchFamily="18" charset="0"/>
                              </a:rPr>
                              <m:t>𝐦𝐨𝐝</m:t>
                            </m:r>
                            <m:r>
                              <a:rPr lang="en-US" altLang="zh-CN" sz="2800" b="1" i="0" smtClean="0">
                                <a:solidFill>
                                  <a:srgbClr val="0070C0"/>
                                </a:solidFill>
                                <a:latin typeface="Cambria Math" panose="02040503050406030204" pitchFamily="18" charset="0"/>
                                <a:ea typeface="Cambria Math" panose="02040503050406030204" pitchFamily="18" charset="0"/>
                              </a:rPr>
                              <m:t> </m:t>
                            </m:r>
                            <m:r>
                              <a:rPr lang="en-US" altLang="zh-CN" sz="2800" b="1" i="1" smtClean="0">
                                <a:solidFill>
                                  <a:srgbClr val="0070C0"/>
                                </a:solidFill>
                                <a:latin typeface="Cambria Math" panose="02040503050406030204" pitchFamily="18" charset="0"/>
                                <a:ea typeface="Cambria Math" panose="02040503050406030204" pitchFamily="18" charset="0"/>
                              </a:rPr>
                              <m:t>𝒎</m:t>
                            </m:r>
                          </m:e>
                        </m:d>
                      </m:e>
                    </m:d>
                    <m:d>
                      <m:dPr>
                        <m:ctrlPr>
                          <a:rPr lang="en-US" altLang="zh-CN" sz="2800" b="1" i="1" smtClean="0">
                            <a:solidFill>
                              <a:srgbClr val="0070C0"/>
                            </a:solidFill>
                            <a:latin typeface="Cambria Math" panose="02040503050406030204" pitchFamily="18" charset="0"/>
                            <a:ea typeface="Cambria Math" panose="02040503050406030204" pitchFamily="18" charset="0"/>
                          </a:rPr>
                        </m:ctrlPr>
                      </m:dPr>
                      <m:e>
                        <m:r>
                          <a:rPr lang="en-US" altLang="zh-CN" sz="2800" b="1" i="0" smtClean="0">
                            <a:solidFill>
                              <a:srgbClr val="0070C0"/>
                            </a:solidFill>
                            <a:latin typeface="Cambria Math" panose="02040503050406030204" pitchFamily="18" charset="0"/>
                            <a:ea typeface="Cambria Math" panose="02040503050406030204" pitchFamily="18" charset="0"/>
                          </a:rPr>
                          <m:t>𝐦𝐨𝐝</m:t>
                        </m:r>
                        <m:r>
                          <a:rPr lang="en-US" altLang="zh-CN" sz="2800" b="1" i="0" smtClean="0">
                            <a:solidFill>
                              <a:srgbClr val="0070C0"/>
                            </a:solidFill>
                            <a:latin typeface="Cambria Math" panose="02040503050406030204" pitchFamily="18" charset="0"/>
                            <a:ea typeface="Cambria Math" panose="02040503050406030204" pitchFamily="18" charset="0"/>
                          </a:rPr>
                          <m:t> </m:t>
                        </m:r>
                        <m:r>
                          <a:rPr lang="en-US" altLang="zh-CN" sz="2800" b="1" i="1" smtClean="0">
                            <a:solidFill>
                              <a:srgbClr val="0070C0"/>
                            </a:solidFill>
                            <a:latin typeface="Cambria Math" panose="02040503050406030204" pitchFamily="18" charset="0"/>
                            <a:ea typeface="Cambria Math" panose="02040503050406030204" pitchFamily="18" charset="0"/>
                          </a:rPr>
                          <m:t>𝒎</m:t>
                        </m:r>
                      </m:e>
                    </m:d>
                  </m:oMath>
                </a14:m>
                <a:r>
                  <a:rPr lang="en-US" altLang="zh-CN" sz="2800" b="1" dirty="0"/>
                  <a:t>=</a:t>
                </a:r>
                <a14:m>
                  <m:oMath xmlns:m="http://schemas.openxmlformats.org/officeDocument/2006/math">
                    <m:r>
                      <a:rPr lang="en-US" altLang="zh-CN" sz="2800" b="1" i="1" smtClean="0">
                        <a:solidFill>
                          <a:srgbClr val="0070C0"/>
                        </a:solidFill>
                        <a:latin typeface="Cambria Math" panose="02040503050406030204" pitchFamily="18" charset="0"/>
                        <a:ea typeface="Cambria Math" panose="02040503050406030204" pitchFamily="18" charset="0"/>
                      </a:rPr>
                      <m:t>𝒊</m:t>
                    </m:r>
                    <m:d>
                      <m:dPr>
                        <m:ctrlPr>
                          <a:rPr lang="en-US" altLang="zh-CN" sz="2800" b="1" i="1" smtClean="0">
                            <a:solidFill>
                              <a:srgbClr val="0070C0"/>
                            </a:solidFill>
                            <a:latin typeface="Cambria Math" panose="02040503050406030204" pitchFamily="18" charset="0"/>
                            <a:ea typeface="Cambria Math" panose="02040503050406030204" pitchFamily="18" charset="0"/>
                          </a:rPr>
                        </m:ctrlPr>
                      </m:dPr>
                      <m:e>
                        <m:r>
                          <a:rPr lang="en-US" altLang="zh-CN" sz="2800" b="1" i="0" smtClean="0">
                            <a:solidFill>
                              <a:srgbClr val="0070C0"/>
                            </a:solidFill>
                            <a:latin typeface="Cambria Math" panose="02040503050406030204" pitchFamily="18" charset="0"/>
                            <a:ea typeface="Cambria Math" panose="02040503050406030204" pitchFamily="18" charset="0"/>
                          </a:rPr>
                          <m:t>𝐦𝐨𝐝</m:t>
                        </m:r>
                        <m:r>
                          <a:rPr lang="en-US" altLang="zh-CN" sz="2800" b="1" i="1" smtClean="0">
                            <a:solidFill>
                              <a:srgbClr val="0070C0"/>
                            </a:solidFill>
                            <a:latin typeface="Cambria Math" panose="02040503050406030204" pitchFamily="18" charset="0"/>
                            <a:ea typeface="Cambria Math" panose="02040503050406030204" pitchFamily="18" charset="0"/>
                          </a:rPr>
                          <m:t> </m:t>
                        </m:r>
                        <m:r>
                          <a:rPr lang="en-US" altLang="zh-CN" sz="2800" b="1" i="1" smtClean="0">
                            <a:solidFill>
                              <a:srgbClr val="0070C0"/>
                            </a:solidFill>
                            <a:latin typeface="Cambria Math" panose="02040503050406030204" pitchFamily="18" charset="0"/>
                            <a:ea typeface="Cambria Math" panose="02040503050406030204" pitchFamily="18" charset="0"/>
                          </a:rPr>
                          <m:t>𝒎</m:t>
                        </m:r>
                      </m:e>
                    </m:d>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oMath>
                </a14:m>
                <a:endParaRPr lang="zh-CN" altLang="en-US" sz="2800" b="1" dirty="0"/>
              </a:p>
            </p:txBody>
          </p:sp>
        </mc:Choice>
        <mc:Fallback xmlns="">
          <p:sp>
            <p:nvSpPr>
              <p:cNvPr id="15" name="Text Box 7">
                <a:extLst>
                  <a:ext uri="{FF2B5EF4-FFF2-40B4-BE49-F238E27FC236}">
                    <a16:creationId xmlns:a16="http://schemas.microsoft.com/office/drawing/2014/main" id="{7224EDEF-80E1-349F-DFE1-9538CF6AE8FE}"/>
                  </a:ext>
                </a:extLst>
              </p:cNvPr>
              <p:cNvSpPr txBox="1">
                <a:spLocks noRot="1" noChangeAspect="1" noMove="1" noResize="1" noEditPoints="1" noAdjustHandles="1" noChangeArrowheads="1" noChangeShapeType="1" noTextEdit="1"/>
              </p:cNvSpPr>
              <p:nvPr/>
            </p:nvSpPr>
            <p:spPr bwMode="auto">
              <a:xfrm>
                <a:off x="1737155" y="3326784"/>
                <a:ext cx="10499283" cy="1495922"/>
              </a:xfrm>
              <a:prstGeom prst="rect">
                <a:avLst/>
              </a:prstGeom>
              <a:blipFill>
                <a:blip r:embed="rId4"/>
                <a:stretch>
                  <a:fillRect l="-1220" t="-4490" b="-85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10">
                <a:extLst>
                  <a:ext uri="{FF2B5EF4-FFF2-40B4-BE49-F238E27FC236}">
                    <a16:creationId xmlns:a16="http://schemas.microsoft.com/office/drawing/2014/main" id="{680B0F47-9296-5B5F-E888-DFE52F69C75F}"/>
                  </a:ext>
                </a:extLst>
              </p:cNvPr>
              <p:cNvSpPr txBox="1">
                <a:spLocks noChangeArrowheads="1"/>
              </p:cNvSpPr>
              <p:nvPr/>
            </p:nvSpPr>
            <p:spPr bwMode="auto">
              <a:xfrm>
                <a:off x="1737153" y="4718450"/>
                <a:ext cx="8205500" cy="19738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50000"/>
                  </a:lnSpc>
                  <a:buFont typeface="Wingdings" panose="05000000000000000000" pitchFamily="2" charset="2"/>
                  <a:buChar char="Ø"/>
                </a:pPr>
                <a:r>
                  <a:rPr lang="en-US" altLang="zh-CN" sz="2800" b="1" dirty="0"/>
                  <a:t>Suppose when </a:t>
                </a:r>
                <a:r>
                  <a:rPr lang="en-US" altLang="zh-CN" sz="2800" b="1" i="1" dirty="0"/>
                  <a:t>n</a:t>
                </a:r>
                <a:r>
                  <a:rPr lang="en-US" altLang="zh-CN" sz="2800" b="1" dirty="0"/>
                  <a:t>=</a:t>
                </a:r>
                <a:r>
                  <a:rPr lang="en-US" altLang="zh-CN" sz="2800" b="1" i="1" dirty="0"/>
                  <a:t>k</a:t>
                </a:r>
                <a:r>
                  <a:rPr lang="en-US" altLang="zh-CN" sz="2800" b="1" dirty="0"/>
                  <a:t>, there </a:t>
                </a:r>
                <a:r>
                  <a:rPr lang="en-US" altLang="zh-CN" sz="2800" b="1" dirty="0">
                    <a:solidFill>
                      <a:srgbClr val="0070C0"/>
                    </a:solidFill>
                  </a:rPr>
                  <a:t>is </a:t>
                </a:r>
                <a:r>
                  <a:rPr lang="en-US" altLang="zh-CN" sz="2800" b="1" i="1" dirty="0" err="1">
                    <a:solidFill>
                      <a:srgbClr val="0070C0"/>
                    </a:solidFill>
                  </a:rPr>
                  <a:t>f</a:t>
                </a:r>
                <a:r>
                  <a:rPr lang="en-US" altLang="zh-CN" sz="2800" b="1" i="1" baseline="30000" dirty="0" err="1">
                    <a:solidFill>
                      <a:srgbClr val="0070C0"/>
                    </a:solidFill>
                  </a:rPr>
                  <a:t>k</a:t>
                </a:r>
                <a:r>
                  <a:rPr lang="en-US" altLang="zh-CN" sz="2800" b="1" dirty="0">
                    <a:solidFill>
                      <a:srgbClr val="0070C0"/>
                    </a:solidFill>
                  </a:rPr>
                  <a:t>=</a:t>
                </a:r>
                <a:r>
                  <a:rPr lang="en-US" altLang="zh-CN" sz="2800" b="1" i="1" dirty="0">
                    <a:solidFill>
                      <a:srgbClr val="0070C0"/>
                    </a:solidFill>
                  </a:rPr>
                  <a:t>f</a:t>
                </a:r>
                <a:r>
                  <a:rPr lang="en-US" altLang="zh-CN" sz="2800" b="1" dirty="0"/>
                  <a:t>,</a:t>
                </a:r>
              </a:p>
              <a:p>
                <a:pPr marL="457200" indent="-457200" eaLnBrk="1" hangingPunct="1">
                  <a:lnSpc>
                    <a:spcPct val="150000"/>
                  </a:lnSpc>
                  <a:buFont typeface="Wingdings" panose="05000000000000000000" pitchFamily="2" charset="2"/>
                  <a:buChar char="Ø"/>
                </a:pPr>
                <a:r>
                  <a:rPr lang="en-US" altLang="zh-CN" sz="2800" b="1" dirty="0"/>
                  <a:t>Then when </a:t>
                </a:r>
                <a:r>
                  <a:rPr lang="en-US" altLang="zh-CN" sz="2800" b="1" i="1" dirty="0">
                    <a:solidFill>
                      <a:srgbClr val="0070C0"/>
                    </a:solidFill>
                  </a:rPr>
                  <a:t>n=k+1</a:t>
                </a:r>
                <a:r>
                  <a:rPr lang="en-US" altLang="zh-CN" sz="2800" b="1" i="1" dirty="0"/>
                  <a:t>,</a:t>
                </a:r>
                <a14:m>
                  <m:oMath xmlns:m="http://schemas.openxmlformats.org/officeDocument/2006/math">
                    <m:r>
                      <a:rPr lang="en-US" altLang="zh-CN" sz="2800" b="1" i="1" smtClean="0">
                        <a:latin typeface="Cambria Math" panose="02040503050406030204" pitchFamily="18" charset="0"/>
                      </a:rPr>
                      <m:t>   </m:t>
                    </m:r>
                    <m:sSup>
                      <m:sSupPr>
                        <m:ctrlPr>
                          <a:rPr lang="en-US" altLang="zh-CN" sz="2800" b="1" i="1" smtClean="0">
                            <a:solidFill>
                              <a:srgbClr val="0070C0"/>
                            </a:solidFill>
                            <a:latin typeface="Cambria Math" panose="02040503050406030204" pitchFamily="18" charset="0"/>
                          </a:rPr>
                        </m:ctrlPr>
                      </m:sSupPr>
                      <m:e>
                        <m:sSup>
                          <m:sSupPr>
                            <m:ctrlPr>
                              <a:rPr lang="en-US" altLang="zh-CN" sz="2800" b="1" i="1" smtClean="0">
                                <a:solidFill>
                                  <a:srgbClr val="0070C0"/>
                                </a:solidFill>
                                <a:latin typeface="Cambria Math" panose="02040503050406030204" pitchFamily="18" charset="0"/>
                              </a:rPr>
                            </m:ctrlPr>
                          </m:sSupPr>
                          <m:e>
                            <m:r>
                              <a:rPr lang="en-US" altLang="zh-CN" sz="2800" b="1" i="1" smtClean="0">
                                <a:solidFill>
                                  <a:srgbClr val="0070C0"/>
                                </a:solidFill>
                                <a:latin typeface="Cambria Math" panose="02040503050406030204" pitchFamily="18" charset="0"/>
                              </a:rPr>
                              <m:t>𝒇</m:t>
                            </m:r>
                          </m:e>
                          <m:sup>
                            <m:r>
                              <a:rPr lang="en-US" altLang="zh-CN" sz="2800" b="1" i="1" smtClean="0">
                                <a:solidFill>
                                  <a:srgbClr val="0070C0"/>
                                </a:solidFill>
                                <a:latin typeface="Cambria Math" panose="02040503050406030204" pitchFamily="18" charset="0"/>
                              </a:rPr>
                              <m:t>𝒌</m:t>
                            </m:r>
                            <m:r>
                              <a:rPr lang="en-US" altLang="zh-CN" sz="2800" b="1" i="1" smtClean="0">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𝟏</m:t>
                            </m:r>
                          </m:sup>
                        </m:sSup>
                        <m:r>
                          <a:rPr lang="en-US" altLang="zh-CN" sz="2800" b="1" i="1" smtClean="0">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𝒇</m:t>
                        </m:r>
                      </m:e>
                      <m:sup>
                        <m:r>
                          <a:rPr lang="en-US" altLang="zh-CN" sz="2800" b="1" i="1" smtClean="0">
                            <a:solidFill>
                              <a:srgbClr val="0070C0"/>
                            </a:solidFill>
                            <a:latin typeface="Cambria Math" panose="02040503050406030204" pitchFamily="18" charset="0"/>
                          </a:rPr>
                          <m:t>𝒌</m:t>
                        </m:r>
                      </m:sup>
                    </m:sSup>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r>
                      <a:rPr lang="en-US" altLang="zh-CN" sz="2800" b="1" i="0" smtClean="0">
                        <a:latin typeface="Cambria Math" panose="02040503050406030204" pitchFamily="18" charset="0"/>
                      </a:rPr>
                      <m:t>=</m:t>
                    </m:r>
                    <m:r>
                      <a:rPr lang="en-US" altLang="zh-CN" sz="2800" b="1" i="1" smtClean="0">
                        <a:solidFill>
                          <a:srgbClr val="0070C0"/>
                        </a:solidFill>
                        <a:latin typeface="Cambria Math" panose="02040503050406030204" pitchFamily="18" charset="0"/>
                      </a:rPr>
                      <m:t>𝒇</m:t>
                    </m:r>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r>
                      <a:rPr lang="en-US" altLang="zh-CN" sz="2800" b="1" i="1" smtClean="0">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oMath>
                </a14:m>
                <a:endParaRPr lang="en-US" altLang="zh-CN" sz="2800" b="1" i="1" dirty="0">
                  <a:solidFill>
                    <a:srgbClr val="0070C0"/>
                  </a:solidFill>
                </a:endParaRPr>
              </a:p>
              <a:p>
                <a:pPr marL="457200" indent="-457200" eaLnBrk="1" hangingPunct="1">
                  <a:lnSpc>
                    <a:spcPct val="150000"/>
                  </a:lnSpc>
                  <a:buFont typeface="Wingdings" panose="05000000000000000000" pitchFamily="2" charset="2"/>
                  <a:buChar char="Ø"/>
                </a:pPr>
                <a:r>
                  <a:rPr lang="en-US" altLang="zh-CN" sz="2800" b="1" dirty="0"/>
                  <a:t>So, for all </a:t>
                </a:r>
                <a:r>
                  <a:rPr lang="en-US" altLang="zh-CN" sz="2800" b="1" i="1" dirty="0"/>
                  <a:t>n</a:t>
                </a:r>
                <a:r>
                  <a:rPr lang="en-US" altLang="zh-CN" sz="2800" b="1" dirty="0">
                    <a:latin typeface="宋体" panose="02010600030101010101" pitchFamily="2" charset="-122"/>
                  </a:rPr>
                  <a:t>≥1</a:t>
                </a:r>
                <a:r>
                  <a:rPr lang="en-US" altLang="zh-CN" sz="2800" b="1" dirty="0"/>
                  <a:t>, there is </a:t>
                </a:r>
                <a:r>
                  <a:rPr lang="en-US" altLang="zh-CN" sz="2800" b="1" i="1" dirty="0"/>
                  <a:t>f </a:t>
                </a:r>
                <a:r>
                  <a:rPr lang="en-US" altLang="zh-CN" sz="2800" b="1" i="1" baseline="30000" dirty="0"/>
                  <a:t>n</a:t>
                </a:r>
                <a:r>
                  <a:rPr lang="en-US" altLang="zh-CN" sz="2800" b="1" dirty="0"/>
                  <a:t>=</a:t>
                </a:r>
                <a:r>
                  <a:rPr lang="en-US" altLang="zh-CN" sz="2800" b="1" i="1" dirty="0"/>
                  <a:t>f</a:t>
                </a:r>
                <a:r>
                  <a:rPr lang="en-US" altLang="zh-CN" sz="2800" b="1" dirty="0"/>
                  <a:t>.</a:t>
                </a:r>
                <a:r>
                  <a:rPr lang="zh-CN" altLang="en-US" sz="2400" b="1" dirty="0"/>
                  <a:t> </a:t>
                </a:r>
              </a:p>
            </p:txBody>
          </p:sp>
        </mc:Choice>
        <mc:Fallback xmlns="">
          <p:sp>
            <p:nvSpPr>
              <p:cNvPr id="16" name="Text Box 10">
                <a:extLst>
                  <a:ext uri="{FF2B5EF4-FFF2-40B4-BE49-F238E27FC236}">
                    <a16:creationId xmlns:a16="http://schemas.microsoft.com/office/drawing/2014/main" id="{680B0F47-9296-5B5F-E888-DFE52F69C75F}"/>
                  </a:ext>
                </a:extLst>
              </p:cNvPr>
              <p:cNvSpPr txBox="1">
                <a:spLocks noRot="1" noChangeAspect="1" noMove="1" noResize="1" noEditPoints="1" noAdjustHandles="1" noChangeArrowheads="1" noChangeShapeType="1" noTextEdit="1"/>
              </p:cNvSpPr>
              <p:nvPr/>
            </p:nvSpPr>
            <p:spPr bwMode="auto">
              <a:xfrm>
                <a:off x="1737153" y="4718450"/>
                <a:ext cx="8205500" cy="1973874"/>
              </a:xfrm>
              <a:prstGeom prst="rect">
                <a:avLst/>
              </a:prstGeom>
              <a:blipFill>
                <a:blip r:embed="rId5"/>
                <a:stretch>
                  <a:fillRect l="-1337" b="-80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456C0F55-4A7F-CBBB-73B4-55DC2A74DC34}"/>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等幂函数</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74375380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Contents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6" name="Rectangle 3">
            <a:extLst>
              <a:ext uri="{FF2B5EF4-FFF2-40B4-BE49-F238E27FC236}">
                <a16:creationId xmlns:a16="http://schemas.microsoft.com/office/drawing/2014/main" id="{6AAC1819-68B4-D087-E631-ECB5EBC12D4C}"/>
              </a:ext>
            </a:extLst>
          </p:cNvPr>
          <p:cNvSpPr txBox="1">
            <a:spLocks noChangeArrowheads="1"/>
          </p:cNvSpPr>
          <p:nvPr/>
        </p:nvSpPr>
        <p:spPr>
          <a:xfrm>
            <a:off x="1964870" y="1320800"/>
            <a:ext cx="9439729" cy="41819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ea typeface="宋体" panose="02010600030101010101" pitchFamily="2" charset="-122"/>
              </a:rPr>
              <a:t>Concept </a:t>
            </a:r>
            <a:r>
              <a:rPr lang="en-US" altLang="zh-CN" dirty="0">
                <a:sym typeface="Symbol" panose="05050102010706020507" pitchFamily="18" charset="2"/>
              </a:rPr>
              <a:t>of function</a:t>
            </a:r>
            <a:endParaRPr lang="en-US" altLang="zh-CN" b="1" dirty="0">
              <a:ea typeface="宋体" panose="02010600030101010101" pitchFamily="2" charset="-122"/>
            </a:endParaRPr>
          </a:p>
          <a:p>
            <a:pPr>
              <a:buFont typeface="Wingdings" panose="05000000000000000000" pitchFamily="2" charset="2"/>
              <a:buChar char="l"/>
            </a:pPr>
            <a:r>
              <a:rPr lang="en-US" altLang="zh-CN" dirty="0">
                <a:sym typeface="Symbol" panose="05050102010706020507" pitchFamily="18" charset="2"/>
              </a:rPr>
              <a:t>Properties of function</a:t>
            </a:r>
          </a:p>
          <a:p>
            <a:pPr>
              <a:buFont typeface="Wingdings" panose="05000000000000000000" pitchFamily="2" charset="2"/>
              <a:buChar char="l"/>
            </a:pPr>
            <a:r>
              <a:rPr lang="en-US" altLang="zh-CN" dirty="0">
                <a:sym typeface="Symbol" panose="05050102010706020507" pitchFamily="18" charset="2"/>
              </a:rPr>
              <a:t>Composition of function and p</a:t>
            </a:r>
            <a:r>
              <a:rPr lang="en-US" altLang="zh-CN" dirty="0"/>
              <a:t>roperties </a:t>
            </a:r>
            <a:endParaRPr lang="zh-CN" altLang="en-US" dirty="0">
              <a:sym typeface="Symbol" panose="05050102010706020507" pitchFamily="18" charset="2"/>
            </a:endParaRPr>
          </a:p>
          <a:p>
            <a:pPr>
              <a:buFont typeface="Wingdings" panose="05000000000000000000" pitchFamily="2" charset="2"/>
              <a:buChar char="l"/>
            </a:pPr>
            <a:r>
              <a:rPr lang="en-US" altLang="zh-CN" b="1" dirty="0">
                <a:ea typeface="宋体" panose="02010600030101010101" pitchFamily="2" charset="-122"/>
              </a:rPr>
              <a:t>Some special functions</a:t>
            </a:r>
            <a:endParaRPr lang="zh-CN" altLang="en-US" b="1" dirty="0">
              <a:ea typeface="宋体" panose="02010600030101010101" pitchFamily="2" charset="-122"/>
            </a:endParaRPr>
          </a:p>
          <a:p>
            <a:pPr>
              <a:buFont typeface="Wingdings" panose="05000000000000000000" pitchFamily="2" charset="2"/>
              <a:buChar char="l"/>
            </a:pPr>
            <a:r>
              <a:rPr lang="en-US" altLang="zh-CN" dirty="0"/>
              <a:t>Inverse function, eigenfunction (characteristic function)</a:t>
            </a:r>
            <a:endParaRPr lang="zh-CN" altLang="en-US" b="1" dirty="0">
              <a:ea typeface="宋体" panose="02010600030101010101" pitchFamily="2" charset="-122"/>
            </a:endParaRPr>
          </a:p>
          <a:p>
            <a:pPr>
              <a:buFont typeface="Wingdings" panose="05000000000000000000" pitchFamily="2" charset="2"/>
              <a:buChar char="l"/>
            </a:pPr>
            <a:r>
              <a:rPr lang="en-US" altLang="zh-CN" dirty="0"/>
              <a:t>Cardinal number (cardinality)</a:t>
            </a:r>
          </a:p>
        </p:txBody>
      </p:sp>
    </p:spTree>
    <p:extLst>
      <p:ext uri="{BB962C8B-B14F-4D97-AF65-F5344CB8AC3E}">
        <p14:creationId xmlns:p14="http://schemas.microsoft.com/office/powerpoint/2010/main" val="373337884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431435"/>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5 Function</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5.3 Some special functions</a:t>
            </a:r>
          </a:p>
        </p:txBody>
      </p:sp>
    </p:spTree>
    <p:extLst>
      <p:ext uri="{BB962C8B-B14F-4D97-AF65-F5344CB8AC3E}">
        <p14:creationId xmlns:p14="http://schemas.microsoft.com/office/powerpoint/2010/main" val="255850137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31</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25DAC91F-46C2-D0F7-40EA-730027B0470A}"/>
                  </a:ext>
                </a:extLst>
              </p:cNvPr>
              <p:cNvSpPr txBox="1">
                <a:spLocks noChangeArrowheads="1"/>
              </p:cNvSpPr>
              <p:nvPr/>
            </p:nvSpPr>
            <p:spPr bwMode="auto">
              <a:xfrm>
                <a:off x="1832417" y="1193800"/>
                <a:ext cx="9905999" cy="2328458"/>
              </a:xfrm>
              <a:prstGeom prst="rect">
                <a:avLst/>
              </a:prstGeom>
              <a:solidFill>
                <a:schemeClr val="bg2">
                  <a:lumMod val="90000"/>
                </a:schemeClr>
              </a:solidFill>
              <a:ln w="9525">
                <a:noFill/>
                <a:miter lim="800000"/>
                <a:headEnd/>
                <a:tailEnd/>
              </a:ln>
              <a:effectLst/>
            </p:spPr>
            <p:txBody>
              <a:bodyPr wrap="square">
                <a:spAutoFit/>
              </a:bodyPr>
              <a:lstStyle/>
              <a:p>
                <a:pPr>
                  <a:spcBef>
                    <a:spcPct val="0"/>
                  </a:spcBef>
                  <a:defRPr/>
                </a:pPr>
                <a:r>
                  <a:rPr lang="en-US" altLang="zh-CN" sz="2800" b="1" dirty="0">
                    <a:latin typeface="Times New Roman" panose="02020603050405020304" pitchFamily="18" charset="0"/>
                    <a:cs typeface="Times New Roman" panose="02020603050405020304" pitchFamily="18" charset="0"/>
                  </a:rPr>
                  <a:t>Function </a:t>
                </a:r>
                <a14:m>
                  <m:oMath xmlns:m="http://schemas.openxmlformats.org/officeDocument/2006/math">
                    <m:r>
                      <a:rPr lang="en-US" altLang="zh-CN" sz="2800" b="1" i="1" dirty="0" smtClean="0">
                        <a:solidFill>
                          <a:srgbClr val="0070C0"/>
                        </a:solidFill>
                        <a:latin typeface="Cambria Math" panose="02040503050406030204" pitchFamily="18" charset="0"/>
                      </a:rPr>
                      <m:t>𝒇</m:t>
                    </m:r>
                    <m:r>
                      <a:rPr lang="en-US" altLang="zh-CN" sz="2800" b="1" i="1" dirty="0" smtClean="0">
                        <a:solidFill>
                          <a:srgbClr val="0070C0"/>
                        </a:solidFill>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𝑿</m:t>
                    </m:r>
                    <m:r>
                      <a:rPr lang="en-US" altLang="zh-CN" sz="2800" b="1" i="1" dirty="0">
                        <a:solidFill>
                          <a:srgbClr val="0070C0"/>
                        </a:solidFill>
                        <a:latin typeface="Cambria Math" panose="02040503050406030204" pitchFamily="18" charset="0"/>
                        <a:cs typeface="Times New Roman" pitchFamily="18" charset="0"/>
                      </a:rPr>
                      <m:t>→</m:t>
                    </m:r>
                    <m:r>
                      <a:rPr lang="en-US" altLang="zh-CN" sz="2800" b="1" i="1" dirty="0">
                        <a:solidFill>
                          <a:srgbClr val="0070C0"/>
                        </a:solidFill>
                        <a:latin typeface="Cambria Math" panose="02040503050406030204" pitchFamily="18" charset="0"/>
                        <a:cs typeface="Times New Roman" pitchFamily="18" charset="0"/>
                      </a:rPr>
                      <m:t>𝒀</m:t>
                    </m:r>
                  </m:oMath>
                </a14:m>
                <a:r>
                  <a:rPr lang="en-US" altLang="zh-CN"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cs typeface="Times New Roman" panose="02020603050405020304" pitchFamily="18" charset="0"/>
                </a:endParaRPr>
              </a:p>
              <a:p>
                <a:pPr>
                  <a:spcBef>
                    <a:spcPct val="0"/>
                  </a:spcBef>
                  <a:defRPr/>
                </a:pPr>
                <a:r>
                  <a:rPr lang="en-US" altLang="zh-CN" sz="2800" b="1" dirty="0">
                    <a:latin typeface="Times New Roman" panose="02020603050405020304" pitchFamily="18" charset="0"/>
                    <a:cs typeface="Times New Roman" panose="02020603050405020304" pitchFamily="18" charset="0"/>
                  </a:rPr>
                  <a:t>(a) If the rang value field of the function </a:t>
                </a:r>
                <a:r>
                  <a:rPr lang="en-US" altLang="zh-CN" sz="2800" b="1" i="1" dirty="0">
                    <a:latin typeface="Times New Roman" panose="02020603050405020304" pitchFamily="18" charset="0"/>
                    <a:cs typeface="Times New Roman" panose="02020603050405020304" pitchFamily="18" charset="0"/>
                  </a:rPr>
                  <a:t>f </a:t>
                </a:r>
                <a:r>
                  <a:rPr lang="en-US" altLang="zh-CN" sz="2800" b="1" dirty="0" err="1">
                    <a:latin typeface="Times New Roman" panose="02020603050405020304" pitchFamily="18" charset="0"/>
                    <a:cs typeface="Times New Roman" panose="02020603050405020304" pitchFamily="18" charset="0"/>
                  </a:rPr>
                  <a:t>i</a:t>
                </a:r>
                <a14:m>
                  <m:oMath xmlns:m="http://schemas.openxmlformats.org/officeDocument/2006/math">
                    <m:r>
                      <a:rPr lang="en-US" altLang="zh-CN" sz="2800" b="1" i="0" smtClean="0">
                        <a:latin typeface="Cambria Math" panose="02040503050406030204" pitchFamily="18" charset="0"/>
                      </a:rPr>
                      <m:t>𝐬</m:t>
                    </m:r>
                    <m:r>
                      <a:rPr lang="en-US" altLang="zh-CN" sz="2800" b="1" i="0" smtClean="0">
                        <a:latin typeface="Cambria Math" panose="02040503050406030204" pitchFamily="18" charset="0"/>
                      </a:rPr>
                      <m:t> </m:t>
                    </m:r>
                    <m:sSub>
                      <m:sSubPr>
                        <m:ctrlPr>
                          <a:rPr lang="en-US" altLang="zh-CN" sz="2800" b="1"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𝑹</m:t>
                        </m:r>
                      </m:e>
                      <m:sub>
                        <m:r>
                          <a:rPr lang="en-US" altLang="zh-CN" sz="2800" b="1" i="1" smtClean="0">
                            <a:solidFill>
                              <a:srgbClr val="0070C0"/>
                            </a:solidFill>
                            <a:latin typeface="Cambria Math" panose="02040503050406030204" pitchFamily="18" charset="0"/>
                          </a:rPr>
                          <m:t>𝒇</m:t>
                        </m:r>
                      </m:sub>
                    </m:sSub>
                    <m:r>
                      <a:rPr lang="en-US" altLang="zh-CN" sz="2800" b="1" i="1" smtClean="0">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𝒀</m:t>
                    </m:r>
                  </m:oMath>
                </a14:m>
                <a:r>
                  <a:rPr lang="en-US" altLang="zh-CN" sz="2800" b="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called </a:t>
                </a:r>
                <a:r>
                  <a:rPr lang="en-US" altLang="zh-CN" sz="2800" b="1" dirty="0">
                    <a:solidFill>
                      <a:srgbClr val="C00000"/>
                    </a:solidFill>
                    <a:latin typeface="Times New Roman" panose="02020603050405020304" pitchFamily="18" charset="0"/>
                    <a:cs typeface="Times New Roman" panose="02020603050405020304" pitchFamily="18" charset="0"/>
                  </a:rPr>
                  <a:t>onto</a:t>
                </a:r>
                <a:r>
                  <a:rPr lang="en-US" altLang="zh-CN" sz="2800" b="1" dirty="0">
                    <a:latin typeface="Times New Roman" panose="02020603050405020304" pitchFamily="18" charset="0"/>
                    <a:cs typeface="Times New Roman" panose="02020603050405020304" pitchFamily="18" charset="0"/>
                  </a:rPr>
                  <a:t>, or </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surjective (</a:t>
                </a:r>
                <a:r>
                  <a:rPr lang="zh-CN" altLang="en-US"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满射</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function</a:t>
                </a:r>
                <a:r>
                  <a:rPr lang="en-US" altLang="zh-CN" sz="2800" b="1" dirty="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cs typeface="Times New Roman" panose="02020603050405020304" pitchFamily="18" charset="0"/>
                </a:endParaRPr>
              </a:p>
              <a:p>
                <a:pPr>
                  <a:spcBef>
                    <a:spcPct val="0"/>
                  </a:spcBef>
                  <a:defRPr/>
                </a:pPr>
                <a:r>
                  <a:rPr lang="en-US" altLang="zh-CN" sz="2800" b="1" dirty="0">
                    <a:latin typeface="Times New Roman" panose="02020603050405020304" pitchFamily="18" charset="0"/>
                    <a:cs typeface="Times New Roman" panose="02020603050405020304" pitchFamily="18" charset="0"/>
                  </a:rPr>
                  <a:t>(b) If the rang value field of the function </a:t>
                </a:r>
                <a:r>
                  <a:rPr lang="en-US" altLang="zh-CN" sz="2800" b="1" i="1" dirty="0">
                    <a:latin typeface="Times New Roman" panose="02020603050405020304" pitchFamily="18" charset="0"/>
                    <a:cs typeface="Times New Roman" panose="02020603050405020304" pitchFamily="18" charset="0"/>
                  </a:rPr>
                  <a:t>f </a:t>
                </a:r>
                <a:r>
                  <a:rPr lang="en-US" altLang="zh-CN" sz="2800" b="1" dirty="0" err="1">
                    <a:latin typeface="Times New Roman" panose="02020603050405020304" pitchFamily="18" charset="0"/>
                    <a:cs typeface="Times New Roman" panose="02020603050405020304" pitchFamily="18" charset="0"/>
                  </a:rPr>
                  <a:t>i</a:t>
                </a:r>
                <a14:m>
                  <m:oMath xmlns:m="http://schemas.openxmlformats.org/officeDocument/2006/math">
                    <m:r>
                      <a:rPr lang="en-US" altLang="zh-CN" sz="2800" b="1">
                        <a:latin typeface="Cambria Math" panose="02040503050406030204" pitchFamily="18" charset="0"/>
                      </a:rPr>
                      <m:t>𝐬</m:t>
                    </m:r>
                    <m:r>
                      <a:rPr lang="en-US" altLang="zh-CN" sz="2800" b="1">
                        <a:latin typeface="Cambria Math" panose="02040503050406030204" pitchFamily="18" charset="0"/>
                      </a:rPr>
                      <m:t> </m:t>
                    </m:r>
                    <m:sSub>
                      <m:sSubPr>
                        <m:ctrlPr>
                          <a:rPr lang="en-US" altLang="zh-CN" sz="2800" b="1" i="1" smtClean="0">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𝑹</m:t>
                        </m:r>
                      </m:e>
                      <m:sub>
                        <m:r>
                          <a:rPr lang="en-US" altLang="zh-CN" sz="2800" b="1" i="1">
                            <a:solidFill>
                              <a:srgbClr val="0070C0"/>
                            </a:solidFill>
                            <a:latin typeface="Cambria Math" panose="02040503050406030204" pitchFamily="18" charset="0"/>
                          </a:rPr>
                          <m:t>𝒇</m:t>
                        </m:r>
                      </m:sub>
                    </m:sSub>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a:solidFill>
                          <a:srgbClr val="0070C0"/>
                        </a:solidFill>
                        <a:latin typeface="Cambria Math" panose="02040503050406030204" pitchFamily="18" charset="0"/>
                      </a:rPr>
                      <m:t>𝒀</m:t>
                    </m:r>
                  </m:oMath>
                </a14:m>
                <a:r>
                  <a:rPr lang="en-US" altLang="zh-CN" sz="2800" b="1" dirty="0">
                    <a:latin typeface="Times New Roman" panose="02020603050405020304" pitchFamily="18" charset="0"/>
                    <a:cs typeface="Times New Roman" panose="02020603050405020304" pitchFamily="18" charset="0"/>
                  </a:rPr>
                  <a:t>, then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a:t>
                </a:r>
                <a:r>
                  <a:rPr lang="en-US" altLang="zh-CN" sz="2800" b="1" dirty="0">
                    <a:solidFill>
                      <a:srgbClr val="C00000"/>
                    </a:solidFill>
                    <a:latin typeface="Times New Roman" panose="02020603050405020304" pitchFamily="18" charset="0"/>
                    <a:cs typeface="Times New Roman" panose="02020603050405020304" pitchFamily="18" charset="0"/>
                  </a:rPr>
                  <a:t>not onto</a:t>
                </a:r>
                <a:r>
                  <a:rPr lang="en-US" altLang="zh-CN" sz="2800" b="1" dirty="0">
                    <a:latin typeface="Times New Roman" panose="02020603050405020304" pitchFamily="18" charset="0"/>
                    <a:cs typeface="Times New Roman" panose="02020603050405020304" pitchFamily="18" charset="0"/>
                  </a:rPr>
                  <a:t>, or </a:t>
                </a:r>
                <a:r>
                  <a:rPr lang="en-US" altLang="zh-CN" sz="2800" b="1" u="sng" dirty="0" err="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nonsurjective</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function</a:t>
                </a:r>
                <a:r>
                  <a:rPr lang="en-US" altLang="zh-CN" sz="28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 </a:t>
                </a:r>
              </a:p>
            </p:txBody>
          </p:sp>
        </mc:Choice>
        <mc:Fallback xmlns="">
          <p:sp>
            <p:nvSpPr>
              <p:cNvPr id="13" name="Text Box 5">
                <a:extLst>
                  <a:ext uri="{FF2B5EF4-FFF2-40B4-BE49-F238E27FC236}">
                    <a16:creationId xmlns:a16="http://schemas.microsoft.com/office/drawing/2014/main" id="{25DAC91F-46C2-D0F7-40EA-730027B0470A}"/>
                  </a:ext>
                </a:extLst>
              </p:cNvPr>
              <p:cNvSpPr txBox="1">
                <a:spLocks noRot="1" noChangeAspect="1" noMove="1" noResize="1" noEditPoints="1" noAdjustHandles="1" noChangeArrowheads="1" noChangeShapeType="1" noTextEdit="1"/>
              </p:cNvSpPr>
              <p:nvPr/>
            </p:nvSpPr>
            <p:spPr bwMode="auto">
              <a:xfrm>
                <a:off x="1832417" y="1193800"/>
                <a:ext cx="9905999" cy="2328458"/>
              </a:xfrm>
              <a:prstGeom prst="rect">
                <a:avLst/>
              </a:prstGeom>
              <a:blipFill>
                <a:blip r:embed="rId3"/>
                <a:stretch>
                  <a:fillRect l="-1292" t="-2880" b="-8115"/>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609DA27D-9715-5B8E-BE16-8149C73E2AE2}"/>
                  </a:ext>
                </a:extLst>
              </p:cNvPr>
              <p:cNvSpPr txBox="1">
                <a:spLocks noChangeArrowheads="1"/>
              </p:cNvSpPr>
              <p:nvPr/>
            </p:nvSpPr>
            <p:spPr bwMode="auto">
              <a:xfrm>
                <a:off x="1832416" y="3793426"/>
                <a:ext cx="9689023" cy="1384995"/>
              </a:xfrm>
              <a:prstGeom prst="rect">
                <a:avLst/>
              </a:prstGeom>
              <a:noFill/>
              <a:ln w="9525">
                <a:noFill/>
                <a:miter lim="800000"/>
                <a:headEnd/>
                <a:tailEnd/>
              </a:ln>
              <a:effectLst/>
            </p:spPr>
            <p:txBody>
              <a:bodyPr wrap="square">
                <a:spAutoFit/>
              </a:bodyPr>
              <a:lstStyle/>
              <a:p>
                <a:pPr>
                  <a:spcBef>
                    <a:spcPct val="0"/>
                  </a:spcBef>
                  <a:defRPr/>
                </a:pPr>
                <a:r>
                  <a:rPr lang="en-US" altLang="zh-CN" sz="2800" b="1" dirty="0">
                    <a:latin typeface="Times New Roman" panose="02020603050405020304" pitchFamily="18" charset="0"/>
                    <a:cs typeface="Times New Roman" panose="02020603050405020304" pitchFamily="18" charset="0"/>
                  </a:rPr>
                  <a:t>(c) For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𝒙</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𝑿</m:t>
                    </m:r>
                  </m:oMath>
                </a14:m>
                <a:r>
                  <a:rPr lang="en-US" altLang="zh-CN" sz="2800" b="1" dirty="0">
                    <a:latin typeface="Times New Roman" panose="02020603050405020304" pitchFamily="18" charset="0"/>
                    <a:cs typeface="Times New Roman" panose="02020603050405020304" pitchFamily="18" charset="0"/>
                  </a:rPr>
                  <a:t>, i</a:t>
                </a:r>
                <a14:m>
                  <m:oMath xmlns:m="http://schemas.openxmlformats.org/officeDocument/2006/math">
                    <m:r>
                      <a:rPr lang="en-US" altLang="zh-CN" sz="2800" b="1" i="0" smtClean="0">
                        <a:latin typeface="Cambria Math" panose="02040503050406030204" pitchFamily="18" charset="0"/>
                      </a:rPr>
                      <m:t>𝐟</m:t>
                    </m:r>
                    <m:r>
                      <a:rPr lang="en-US" altLang="zh-CN" sz="2800" b="1" i="0" smtClean="0">
                        <a:latin typeface="Cambria Math" panose="02040503050406030204" pitchFamily="18" charset="0"/>
                      </a:rPr>
                      <m:t> </m:t>
                    </m:r>
                    <m:sSub>
                      <m:sSubPr>
                        <m:ctrlPr>
                          <a:rPr lang="en-US" altLang="zh-CN" sz="2800" b="1" i="1" smtClean="0">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𝟏</m:t>
                        </m:r>
                      </m:sub>
                    </m:sSub>
                    <m:r>
                      <a:rPr lang="en-US" altLang="zh-CN" sz="2800" b="1" i="1" smtClean="0">
                        <a:solidFill>
                          <a:srgbClr val="0070C0"/>
                        </a:solidFill>
                        <a:latin typeface="Cambria Math" panose="02040503050406030204" pitchFamily="18" charset="0"/>
                        <a:ea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𝟐</m:t>
                        </m:r>
                      </m:sub>
                    </m:sSub>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r>
                      <a:rPr lang="en-US" altLang="zh-CN" sz="2800" b="1" i="1" smtClean="0">
                        <a:solidFill>
                          <a:srgbClr val="0070C0"/>
                        </a:solidFill>
                        <a:latin typeface="Cambria Math" panose="02040503050406030204" pitchFamily="18" charset="0"/>
                        <a:ea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𝟏</m:t>
                        </m:r>
                      </m:sub>
                    </m:sSub>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a:solidFill>
                          <a:srgbClr val="0070C0"/>
                        </a:solidFill>
                        <a:latin typeface="Cambria Math" panose="02040503050406030204" pitchFamily="18" charset="0"/>
                        <a:ea typeface="Cambria Math" panose="020405030504060302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rPr>
                      <m:t>𝒇</m:t>
                    </m:r>
                    <m:r>
                      <a:rPr lang="en-US" altLang="zh-CN" sz="2800" b="1" i="1" smtClean="0">
                        <a:solidFill>
                          <a:srgbClr val="0070C0"/>
                        </a:solidFill>
                        <a:latin typeface="Cambria Math" panose="02040503050406030204" pitchFamily="18" charset="0"/>
                        <a:ea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𝟐</m:t>
                        </m:r>
                      </m:sub>
                    </m:sSub>
                    <m:r>
                      <a:rPr lang="en-US" altLang="zh-CN" sz="2800" b="1" i="1" smtClean="0">
                        <a:solidFill>
                          <a:srgbClr val="0070C0"/>
                        </a:solidFill>
                        <a:latin typeface="Cambria Math" panose="02040503050406030204" pitchFamily="18" charset="0"/>
                        <a:ea typeface="Cambria Math" panose="02040503050406030204" pitchFamily="18" charset="0"/>
                      </a:rPr>
                      <m:t>)</m:t>
                    </m:r>
                  </m:oMath>
                </a14:m>
                <a:endParaRPr lang="zh-CN" altLang="en-US" sz="2800" b="1" dirty="0">
                  <a:solidFill>
                    <a:srgbClr val="0070C0"/>
                  </a:solidFill>
                  <a:latin typeface="Times New Roman" panose="02020603050405020304" pitchFamily="18" charset="0"/>
                  <a:cs typeface="Times New Roman" panose="02020603050405020304" pitchFamily="18" charset="0"/>
                </a:endParaRPr>
              </a:p>
              <a:p>
                <a:pPr>
                  <a:spcBef>
                    <a:spcPct val="0"/>
                  </a:spcBef>
                  <a:defRPr/>
                </a:pPr>
                <a:r>
                  <a:rPr lang="en-US" altLang="zh-CN" sz="2800" b="1" dirty="0">
                    <a:latin typeface="Times New Roman" panose="02020603050405020304" pitchFamily="18" charset="0"/>
                    <a:cs typeface="Times New Roman" panose="02020603050405020304" pitchFamily="18" charset="0"/>
                  </a:rPr>
                  <a:t>o</a:t>
                </a:r>
                <a14:m>
                  <m:oMath xmlns:m="http://schemas.openxmlformats.org/officeDocument/2006/math">
                    <m:r>
                      <a:rPr lang="en-US" altLang="zh-CN" sz="2800" b="1" i="0" smtClean="0">
                        <a:latin typeface="Cambria Math" panose="02040503050406030204" pitchFamily="18" charset="0"/>
                        <a:ea typeface="Cambria Math" panose="02040503050406030204" pitchFamily="18" charset="0"/>
                      </a:rPr>
                      <m:t>𝐫</m:t>
                    </m:r>
                    <m:r>
                      <a:rPr lang="en-US" altLang="zh-CN" sz="2800" b="1" i="0" smtClean="0">
                        <a:latin typeface="Cambria Math" panose="02040503050406030204" pitchFamily="18" charset="0"/>
                        <a:ea typeface="Cambria Math" panose="02040503050406030204" pitchFamily="18" charset="0"/>
                      </a:rPr>
                      <m:t> </m:t>
                    </m:r>
                    <m:r>
                      <a:rPr lang="en-US" altLang="zh-CN" sz="2800" b="1" i="1" smtClean="0">
                        <a:solidFill>
                          <a:srgbClr val="0070C0"/>
                        </a:solidFill>
                        <a:latin typeface="Cambria Math" panose="02040503050406030204" pitchFamily="18" charset="0"/>
                        <a:ea typeface="Cambria Math" panose="02040503050406030204" pitchFamily="18" charset="0"/>
                      </a:rPr>
                      <m:t>𝒇</m:t>
                    </m:r>
                    <m:d>
                      <m:dPr>
                        <m:ctrlPr>
                          <a:rPr lang="en-US" altLang="zh-CN" sz="2800" b="1" i="1">
                            <a:solidFill>
                              <a:srgbClr val="0070C0"/>
                            </a:solidFill>
                            <a:latin typeface="Cambria Math" panose="02040503050406030204" pitchFamily="18" charset="0"/>
                            <a:ea typeface="Cambria Math" panose="02040503050406030204" pitchFamily="18" charset="0"/>
                          </a:rPr>
                        </m:ctrlPr>
                      </m:dPr>
                      <m:e>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𝟏</m:t>
                            </m:r>
                          </m:sub>
                        </m:sSub>
                      </m:e>
                    </m:d>
                    <m:r>
                      <a:rPr lang="en-US" altLang="zh-CN" sz="2800" b="1" i="1" smtClean="0">
                        <a:solidFill>
                          <a:srgbClr val="0070C0"/>
                        </a:solidFill>
                        <a:latin typeface="Cambria Math" panose="02040503050406030204" pitchFamily="18" charset="0"/>
                        <a:ea typeface="Cambria Math" panose="02040503050406030204" pitchFamily="18" charset="0"/>
                      </a:rPr>
                      <m:t>=</m:t>
                    </m:r>
                    <m:r>
                      <a:rPr lang="en-US" altLang="zh-CN" sz="2800" b="1" i="1">
                        <a:solidFill>
                          <a:srgbClr val="0070C0"/>
                        </a:solidFill>
                        <a:latin typeface="Cambria Math" panose="02040503050406030204" pitchFamily="18" charset="0"/>
                        <a:ea typeface="Cambria Math" panose="02040503050406030204" pitchFamily="18" charset="0"/>
                      </a:rPr>
                      <m:t>𝒇</m:t>
                    </m:r>
                    <m:d>
                      <m:dPr>
                        <m:ctrlPr>
                          <a:rPr lang="en-US" altLang="zh-CN" sz="2800" b="1" i="1">
                            <a:solidFill>
                              <a:srgbClr val="0070C0"/>
                            </a:solidFill>
                            <a:latin typeface="Cambria Math" panose="02040503050406030204" pitchFamily="18" charset="0"/>
                            <a:ea typeface="Cambria Math" panose="02040503050406030204" pitchFamily="18" charset="0"/>
                          </a:rPr>
                        </m:ctrlPr>
                      </m:dPr>
                      <m:e>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𝟐</m:t>
                            </m:r>
                          </m:sub>
                        </m:sSub>
                      </m:e>
                    </m:d>
                    <m:r>
                      <a:rPr lang="en-US" altLang="zh-CN" sz="2800" b="1" i="1">
                        <a:solidFill>
                          <a:srgbClr val="0070C0"/>
                        </a:solidFill>
                        <a:latin typeface="Cambria Math" panose="02040503050406030204" pitchFamily="18" charset="0"/>
                        <a:ea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𝟏</m:t>
                        </m:r>
                      </m:sub>
                    </m:sSub>
                    <m:r>
                      <a:rPr lang="en-US" altLang="zh-CN" sz="2800" b="1" i="1" smtClean="0">
                        <a:solidFill>
                          <a:srgbClr val="0070C0"/>
                        </a:solidFill>
                        <a:latin typeface="Cambria Math" panose="02040503050406030204" pitchFamily="18" charset="0"/>
                      </a:rPr>
                      <m:t>=</m:t>
                    </m:r>
                    <m:sSub>
                      <m:sSubPr>
                        <m:ctrlPr>
                          <a:rPr lang="en-US" altLang="zh-CN" sz="2800" b="1" i="1">
                            <a:solidFill>
                              <a:srgbClr val="0070C0"/>
                            </a:solidFill>
                            <a:latin typeface="Cambria Math" panose="02040503050406030204" pitchFamily="18" charset="0"/>
                          </a:rPr>
                        </m:ctrlPr>
                      </m:sSubPr>
                      <m:e>
                        <m:r>
                          <a:rPr lang="en-US" altLang="zh-CN" sz="2800" b="1" i="1">
                            <a:solidFill>
                              <a:srgbClr val="0070C0"/>
                            </a:solidFill>
                            <a:latin typeface="Cambria Math" panose="02040503050406030204" pitchFamily="18" charset="0"/>
                          </a:rPr>
                          <m:t>𝒙</m:t>
                        </m:r>
                      </m:e>
                      <m:sub>
                        <m:r>
                          <a:rPr lang="en-US" altLang="zh-CN" sz="2800" b="1" i="1">
                            <a:solidFill>
                              <a:srgbClr val="0070C0"/>
                            </a:solidFill>
                            <a:latin typeface="Cambria Math" panose="02040503050406030204" pitchFamily="18" charset="0"/>
                          </a:rPr>
                          <m:t>𝟐</m:t>
                        </m:r>
                      </m:sub>
                    </m:sSub>
                  </m:oMath>
                </a14:m>
                <a:r>
                  <a:rPr lang="en-US" altLang="zh-CN" sz="2800" b="1" dirty="0">
                    <a:latin typeface="Times New Roman" panose="02020603050405020304" pitchFamily="18" charset="0"/>
                    <a:cs typeface="Times New Roman" panose="02020603050405020304" pitchFamily="18" charset="0"/>
                  </a:rPr>
                  <a:t>, then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a </a:t>
                </a:r>
                <a:r>
                  <a:rPr lang="en-US" altLang="zh-CN" sz="2800" b="1" dirty="0">
                    <a:solidFill>
                      <a:srgbClr val="FF0000"/>
                    </a:solidFill>
                    <a:latin typeface="Times New Roman" panose="02020603050405020304" pitchFamily="18" charset="0"/>
                    <a:cs typeface="Times New Roman" panose="02020603050405020304" pitchFamily="18" charset="0"/>
                  </a:rPr>
                  <a:t>one-to-one</a:t>
                </a:r>
                <a:r>
                  <a:rPr lang="en-US" altLang="zh-CN" sz="2800" b="1" dirty="0">
                    <a:latin typeface="Times New Roman" panose="02020603050405020304" pitchFamily="18" charset="0"/>
                    <a:cs typeface="Times New Roman" panose="02020603050405020304" pitchFamily="18" charset="0"/>
                  </a:rPr>
                  <a:t> mapping, or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injective function</a:t>
                </a:r>
                <a:r>
                  <a:rPr lang="zh-CN" altLang="en-US"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（单射函数）</a:t>
                </a: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p:txBody>
          </p:sp>
        </mc:Choice>
        <mc:Fallback xmlns="">
          <p:sp>
            <p:nvSpPr>
              <p:cNvPr id="14" name="Text Box 6">
                <a:extLst>
                  <a:ext uri="{FF2B5EF4-FFF2-40B4-BE49-F238E27FC236}">
                    <a16:creationId xmlns:a16="http://schemas.microsoft.com/office/drawing/2014/main" id="{609DA27D-9715-5B8E-BE16-8149C73E2AE2}"/>
                  </a:ext>
                </a:extLst>
              </p:cNvPr>
              <p:cNvSpPr txBox="1">
                <a:spLocks noRot="1" noChangeAspect="1" noMove="1" noResize="1" noEditPoints="1" noAdjustHandles="1" noChangeArrowheads="1" noChangeShapeType="1" noTextEdit="1"/>
              </p:cNvSpPr>
              <p:nvPr/>
            </p:nvSpPr>
            <p:spPr bwMode="auto">
              <a:xfrm>
                <a:off x="1832416" y="3793426"/>
                <a:ext cx="9689023" cy="1384995"/>
              </a:xfrm>
              <a:prstGeom prst="rect">
                <a:avLst/>
              </a:prstGeom>
              <a:blipFill>
                <a:blip r:embed="rId4"/>
                <a:stretch>
                  <a:fillRect l="-1322" t="-4405" r="-315" b="-14097"/>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13">
                <a:extLst>
                  <a:ext uri="{FF2B5EF4-FFF2-40B4-BE49-F238E27FC236}">
                    <a16:creationId xmlns:a16="http://schemas.microsoft.com/office/drawing/2014/main" id="{1662D84B-5C85-EA3B-3765-11648E960C87}"/>
                  </a:ext>
                </a:extLst>
              </p:cNvPr>
              <p:cNvSpPr txBox="1">
                <a:spLocks noChangeArrowheads="1"/>
              </p:cNvSpPr>
              <p:nvPr/>
            </p:nvSpPr>
            <p:spPr bwMode="auto">
              <a:xfrm>
                <a:off x="1832417" y="5463584"/>
                <a:ext cx="9689023" cy="954107"/>
              </a:xfrm>
              <a:prstGeom prst="rect">
                <a:avLst/>
              </a:prstGeom>
              <a:solidFill>
                <a:schemeClr val="bg2">
                  <a:lumMod val="90000"/>
                </a:schemeClr>
              </a:solidFill>
              <a:ln w="9525">
                <a:noFill/>
                <a:miter lim="800000"/>
                <a:headEnd/>
                <a:tailEnd/>
              </a:ln>
              <a:effectLst/>
            </p:spPr>
            <p:txBody>
              <a:bodyPr wrap="square">
                <a:spAutoFit/>
              </a:bodyPr>
              <a:lstStyle/>
              <a:p>
                <a:pPr>
                  <a:defRPr/>
                </a:pPr>
                <a:r>
                  <a:rPr lang="en-US" altLang="zh-CN" sz="2800" b="1" dirty="0">
                    <a:latin typeface="Times New Roman" panose="02020603050405020304" pitchFamily="18" charset="0"/>
                    <a:cs typeface="Times New Roman" panose="02020603050405020304" pitchFamily="18" charset="0"/>
                  </a:rPr>
                  <a:t>(d) If </a:t>
                </a:r>
                <a:r>
                  <a:rPr lang="en-US" altLang="zh-CN" sz="2800" b="1" i="1" dirty="0">
                    <a:latin typeface="Times New Roman" panose="02020603050405020304" pitchFamily="18" charset="0"/>
                    <a:cs typeface="Times New Roman" panose="02020603050405020304" pitchFamily="18" charset="0"/>
                  </a:rPr>
                  <a:t>f </a:t>
                </a:r>
                <a:r>
                  <a:rPr lang="en-US" altLang="zh-CN" sz="2800" b="1" dirty="0">
                    <a:latin typeface="Times New Roman" panose="02020603050405020304" pitchFamily="18" charset="0"/>
                    <a:cs typeface="Times New Roman" panose="02020603050405020304" pitchFamily="18" charset="0"/>
                  </a:rPr>
                  <a:t>is both </a:t>
                </a:r>
                <a:r>
                  <a:rPr lang="en-US" altLang="zh-CN" sz="2800" b="1" dirty="0">
                    <a:solidFill>
                      <a:srgbClr val="0070C0"/>
                    </a:solidFill>
                    <a:latin typeface="Times New Roman" panose="02020603050405020304" pitchFamily="18" charset="0"/>
                    <a:cs typeface="Times New Roman" panose="02020603050405020304" pitchFamily="18" charset="0"/>
                  </a:rPr>
                  <a:t>surjective and injective</a:t>
                </a:r>
                <a:r>
                  <a:rPr lang="en-US" altLang="zh-CN" sz="2800" b="1" dirty="0">
                    <a:latin typeface="Times New Roman" panose="02020603050405020304" pitchFamily="18" charset="0"/>
                    <a:cs typeface="Times New Roman" panose="02020603050405020304" pitchFamily="18" charset="0"/>
                  </a:rPr>
                  <a:t>, then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 is a one-to-one </a:t>
                </a:r>
                <a:r>
                  <a:rPr lang="en-US" altLang="zh-CN" sz="2800" b="1" dirty="0">
                    <a:solidFill>
                      <a:srgbClr val="FF0000"/>
                    </a:solidFill>
                    <a:latin typeface="Times New Roman" panose="02020603050405020304" pitchFamily="18" charset="0"/>
                    <a:cs typeface="Times New Roman" panose="02020603050405020304" pitchFamily="18" charset="0"/>
                  </a:rPr>
                  <a:t>correspondence</a:t>
                </a:r>
                <a:r>
                  <a:rPr lang="en-US" altLang="zh-CN" sz="2800" b="1" dirty="0">
                    <a:latin typeface="Times New Roman" panose="02020603050405020304" pitchFamily="18" charset="0"/>
                    <a:cs typeface="Times New Roman" panose="02020603050405020304" pitchFamily="18" charset="0"/>
                  </a:rPr>
                  <a:t>, or </a:t>
                </a:r>
                <a14:m>
                  <m:oMath xmlns:m="http://schemas.openxmlformats.org/officeDocument/2006/math">
                    <m:r>
                      <a:rPr lang="en-US" altLang="zh-CN" sz="2800" b="1" i="1" dirty="0" smtClean="0">
                        <a:latin typeface="Cambria Math" panose="02040503050406030204" pitchFamily="18" charset="0"/>
                      </a:rPr>
                      <m:t>𝒇</m:t>
                    </m:r>
                  </m:oMath>
                </a14:m>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is called </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bijective function</a:t>
                </a:r>
                <a:r>
                  <a:rPr lang="zh-CN" altLang="en-US"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（双射函数）</a:t>
                </a:r>
                <a:r>
                  <a:rPr lang="en-US" altLang="zh-CN" sz="2800" b="1" dirty="0">
                    <a:latin typeface="Times New Roman" panose="02020603050405020304" pitchFamily="18" charset="0"/>
                    <a:cs typeface="Times New Roman" panose="02020603050405020304" pitchFamily="18" charset="0"/>
                  </a:rPr>
                  <a:t>.</a:t>
                </a:r>
                <a:r>
                  <a:rPr lang="en-US" altLang="zh-CN" sz="2800" b="1" u="sng"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15" name="Text Box 13">
                <a:extLst>
                  <a:ext uri="{FF2B5EF4-FFF2-40B4-BE49-F238E27FC236}">
                    <a16:creationId xmlns:a16="http://schemas.microsoft.com/office/drawing/2014/main" id="{1662D84B-5C85-EA3B-3765-11648E960C87}"/>
                  </a:ext>
                </a:extLst>
              </p:cNvPr>
              <p:cNvSpPr txBox="1">
                <a:spLocks noRot="1" noChangeAspect="1" noMove="1" noResize="1" noEditPoints="1" noAdjustHandles="1" noChangeArrowheads="1" noChangeShapeType="1" noTextEdit="1"/>
              </p:cNvSpPr>
              <p:nvPr/>
            </p:nvSpPr>
            <p:spPr bwMode="auto">
              <a:xfrm>
                <a:off x="1832417" y="5463584"/>
                <a:ext cx="9689023" cy="954107"/>
              </a:xfrm>
              <a:prstGeom prst="rect">
                <a:avLst/>
              </a:prstGeom>
              <a:blipFill>
                <a:blip r:embed="rId5"/>
                <a:stretch>
                  <a:fillRect l="-1322" t="-6369" r="-189" b="-20382"/>
                </a:stretch>
              </a:blipFill>
              <a:ln w="9525">
                <a:noFill/>
                <a:miter lim="800000"/>
                <a:headEnd/>
                <a:tailEnd/>
              </a:ln>
              <a:effectLst/>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CC93B5B7-ACBD-8DBB-5B56-1B20E9DF429D}"/>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12582177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32</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sp>
        <p:nvSpPr>
          <p:cNvPr id="13" name="Text Box 5">
            <a:extLst>
              <a:ext uri="{FF2B5EF4-FFF2-40B4-BE49-F238E27FC236}">
                <a16:creationId xmlns:a16="http://schemas.microsoft.com/office/drawing/2014/main" id="{A1E0ECE0-F6BB-81D9-5BA1-C37BE777E6E7}"/>
              </a:ext>
            </a:extLst>
          </p:cNvPr>
          <p:cNvSpPr txBox="1">
            <a:spLocks noChangeArrowheads="1"/>
          </p:cNvSpPr>
          <p:nvPr/>
        </p:nvSpPr>
        <p:spPr bwMode="auto">
          <a:xfrm>
            <a:off x="2100458" y="1220362"/>
            <a:ext cx="1584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chemeClr val="accent2"/>
                </a:solidFill>
                <a:latin typeface="+mn-lt"/>
              </a:rPr>
              <a:t>Example:</a:t>
            </a:r>
            <a:endParaRPr lang="zh-CN" altLang="en-US" sz="2400" b="1" dirty="0">
              <a:solidFill>
                <a:schemeClr val="accent2"/>
              </a:solidFill>
              <a:latin typeface="+mn-lt"/>
            </a:endParaRPr>
          </a:p>
        </p:txBody>
      </p:sp>
      <p:pic>
        <p:nvPicPr>
          <p:cNvPr id="14" name="Picture 6" descr="4">
            <a:extLst>
              <a:ext uri="{FF2B5EF4-FFF2-40B4-BE49-F238E27FC236}">
                <a16:creationId xmlns:a16="http://schemas.microsoft.com/office/drawing/2014/main" id="{7F66A950-BAC5-3DD4-02FB-D6E10F7705FD}"/>
              </a:ext>
            </a:extLst>
          </p:cNvPr>
          <p:cNvPicPr>
            <a:picLocks noChangeAspect="1" noChangeArrowheads="1"/>
          </p:cNvPicPr>
          <p:nvPr/>
        </p:nvPicPr>
        <p:blipFill>
          <a:blip r:embed="rId3" cstate="print">
            <a:clrChange>
              <a:clrFrom>
                <a:srgbClr val="000000"/>
              </a:clrFrom>
              <a:clrTo>
                <a:srgbClr val="000000">
                  <a:alpha val="0"/>
                </a:srgbClr>
              </a:clrTo>
            </a:clrChange>
            <a:lum bright="18000"/>
            <a:extLst>
              <a:ext uri="{28A0092B-C50C-407E-A947-70E740481C1C}">
                <a14:useLocalDpi xmlns:a14="http://schemas.microsoft.com/office/drawing/2010/main" val="0"/>
              </a:ext>
            </a:extLst>
          </a:blip>
          <a:srcRect/>
          <a:stretch>
            <a:fillRect/>
          </a:stretch>
        </p:blipFill>
        <p:spPr bwMode="auto">
          <a:xfrm>
            <a:off x="2102642" y="1782125"/>
            <a:ext cx="5311775" cy="4365625"/>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 name="Text Box 7">
            <a:extLst>
              <a:ext uri="{FF2B5EF4-FFF2-40B4-BE49-F238E27FC236}">
                <a16:creationId xmlns:a16="http://schemas.microsoft.com/office/drawing/2014/main" id="{50BC036A-E948-79D3-E331-FC45AF3ED1AD}"/>
              </a:ext>
            </a:extLst>
          </p:cNvPr>
          <p:cNvSpPr txBox="1">
            <a:spLocks noChangeArrowheads="1"/>
          </p:cNvSpPr>
          <p:nvPr/>
        </p:nvSpPr>
        <p:spPr bwMode="auto">
          <a:xfrm>
            <a:off x="7534935" y="2128900"/>
            <a:ext cx="4955383" cy="295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514350" indent="-514350" eaLnBrk="1" hangingPunct="1">
              <a:buAutoNum type="alphaLcParenBoth"/>
            </a:pPr>
            <a:r>
              <a:rPr lang="en-US" altLang="zh-CN" b="1" dirty="0" err="1"/>
              <a:t>nonsurjective</a:t>
            </a:r>
            <a:r>
              <a:rPr lang="en-US" altLang="zh-CN" b="1" dirty="0"/>
              <a:t>, injective </a:t>
            </a:r>
          </a:p>
          <a:p>
            <a:pPr marL="514350" indent="-514350" eaLnBrk="1" hangingPunct="1">
              <a:buFontTx/>
              <a:buAutoNum type="alphaLcParenBoth"/>
            </a:pPr>
            <a:r>
              <a:rPr lang="en-US" altLang="zh-CN" b="1" dirty="0"/>
              <a:t>Surjective</a:t>
            </a:r>
          </a:p>
          <a:p>
            <a:pPr marL="514350" indent="-514350" eaLnBrk="1" hangingPunct="1">
              <a:buFontTx/>
              <a:buAutoNum type="alphaLcParenBoth"/>
            </a:pPr>
            <a:r>
              <a:rPr lang="en-US" altLang="zh-CN" b="1" dirty="0" err="1"/>
              <a:t>nonsurjective</a:t>
            </a:r>
            <a:endParaRPr lang="en-US" altLang="zh-CN" b="1" dirty="0"/>
          </a:p>
          <a:p>
            <a:pPr eaLnBrk="1" hangingPunct="1">
              <a:lnSpc>
                <a:spcPct val="150000"/>
              </a:lnSpc>
            </a:pPr>
            <a:r>
              <a:rPr lang="en-US" altLang="zh-CN" b="1" dirty="0"/>
              <a:t>(d) bijective, injective, surjective</a:t>
            </a:r>
            <a:endParaRPr lang="zh-CN" altLang="en-US" b="1" dirty="0"/>
          </a:p>
        </p:txBody>
      </p:sp>
      <p:sp>
        <p:nvSpPr>
          <p:cNvPr id="16" name="矩形 15">
            <a:extLst>
              <a:ext uri="{FF2B5EF4-FFF2-40B4-BE49-F238E27FC236}">
                <a16:creationId xmlns:a16="http://schemas.microsoft.com/office/drawing/2014/main" id="{8450B588-BB9F-35FB-2BD9-A1CAFC94D005}"/>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22821247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33</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Supplement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0B610D1D-24BE-E98C-1E24-E22C0775B7D9}"/>
                  </a:ext>
                </a:extLst>
              </p:cNvPr>
              <p:cNvSpPr txBox="1">
                <a:spLocks noChangeArrowheads="1"/>
              </p:cNvSpPr>
              <p:nvPr/>
            </p:nvSpPr>
            <p:spPr bwMode="auto">
              <a:xfrm>
                <a:off x="1882367" y="1171575"/>
                <a:ext cx="10182633" cy="1569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l"/>
                </a:pPr>
                <a:r>
                  <a:rPr lang="en-US" altLang="zh-CN" b="1" dirty="0"/>
                  <a:t>Function </a:t>
                </a:r>
                <a14:m>
                  <m:oMath xmlns:m="http://schemas.openxmlformats.org/officeDocument/2006/math">
                    <m:r>
                      <a:rPr lang="en-US" altLang="zh-CN" b="1" i="1" dirty="0" smtClean="0">
                        <a:solidFill>
                          <a:srgbClr val="0070C0"/>
                        </a:solidFill>
                        <a:latin typeface="Cambria Math" panose="02040503050406030204" pitchFamily="18" charset="0"/>
                      </a:rPr>
                      <m:t>𝒇</m:t>
                    </m:r>
                    <m:r>
                      <a:rPr lang="en-US" altLang="zh-CN" b="1" i="1" dirty="0" smtClean="0">
                        <a:solidFill>
                          <a:srgbClr val="0070C0"/>
                        </a:solidFill>
                        <a:latin typeface="Cambria Math" panose="02040503050406030204" pitchFamily="18" charset="0"/>
                      </a:rPr>
                      <m:t>: </m:t>
                    </m:r>
                    <m:r>
                      <a:rPr lang="en-US" altLang="zh-CN" b="1" i="1" dirty="0" smtClean="0">
                        <a:solidFill>
                          <a:srgbClr val="0070C0"/>
                        </a:solidFill>
                        <a:latin typeface="Cambria Math" panose="02040503050406030204" pitchFamily="18" charset="0"/>
                      </a:rPr>
                      <m:t>𝑿</m:t>
                    </m:r>
                    <m:r>
                      <a:rPr lang="en-US" altLang="zh-CN" b="1" i="1" dirty="0">
                        <a:solidFill>
                          <a:srgbClr val="0070C0"/>
                        </a:solidFill>
                        <a:latin typeface="Cambria Math" panose="02040503050406030204" pitchFamily="18" charset="0"/>
                        <a:cs typeface="Times New Roman" panose="02020603050405020304" pitchFamily="18" charset="0"/>
                      </a:rPr>
                      <m:t>→</m:t>
                    </m:r>
                    <m:r>
                      <a:rPr lang="en-US" altLang="zh-CN" b="1" i="1" dirty="0">
                        <a:solidFill>
                          <a:srgbClr val="0070C0"/>
                        </a:solidFill>
                        <a:latin typeface="Cambria Math" panose="02040503050406030204" pitchFamily="18" charset="0"/>
                      </a:rPr>
                      <m:t>𝒀</m:t>
                    </m:r>
                  </m:oMath>
                </a14:m>
                <a:r>
                  <a:rPr lang="en-US" altLang="zh-CN" b="1" dirty="0">
                    <a:solidFill>
                      <a:srgbClr val="0070C0"/>
                    </a:solidFill>
                  </a:rPr>
                  <a:t> is </a:t>
                </a:r>
                <a:r>
                  <a:rPr lang="en-US" altLang="zh-CN" b="1" dirty="0" err="1">
                    <a:solidFill>
                      <a:srgbClr val="0070C0"/>
                    </a:solidFill>
                  </a:rPr>
                  <a:t>bijective</a:t>
                </a:r>
                <a:r>
                  <a:rPr lang="en-US" altLang="zh-CN" b="1" dirty="0">
                    <a:solidFill>
                      <a:srgbClr val="0070C0"/>
                    </a:solidFill>
                  </a:rPr>
                  <a:t> </a:t>
                </a:r>
                <a:r>
                  <a:rPr lang="en-US" altLang="zh-CN" b="1" dirty="0"/>
                  <a:t>, then </a:t>
                </a:r>
                <a:r>
                  <a:rPr lang="en-US" altLang="zh-CN" b="1" i="1" dirty="0"/>
                  <a:t>X</a:t>
                </a:r>
                <a:r>
                  <a:rPr lang="zh-CN" altLang="en-US" b="1" dirty="0"/>
                  <a:t> </a:t>
                </a:r>
                <a:r>
                  <a:rPr lang="en-US" altLang="zh-CN" b="1" dirty="0"/>
                  <a:t>and </a:t>
                </a:r>
                <a:r>
                  <a:rPr lang="en-US" altLang="zh-CN" b="1" i="1" dirty="0"/>
                  <a:t>Y </a:t>
                </a:r>
                <a:r>
                  <a:rPr lang="en-US" altLang="zh-CN" b="1" dirty="0"/>
                  <a:t>must have the same element number, which means </a:t>
                </a:r>
                <a:r>
                  <a:rPr lang="en-US" altLang="zh-CN" b="1" dirty="0">
                    <a:solidFill>
                      <a:srgbClr val="0070C0"/>
                    </a:solidFill>
                  </a:rPr>
                  <a:t>equal cardinality</a:t>
                </a:r>
                <a:r>
                  <a:rPr lang="en-US" altLang="zh-CN" b="1" dirty="0"/>
                  <a:t>,  set to </a:t>
                </a:r>
                <a:r>
                  <a:rPr lang="en-US" altLang="zh-CN" b="1" i="1" dirty="0">
                    <a:solidFill>
                      <a:srgbClr val="0070C0"/>
                    </a:solidFill>
                  </a:rPr>
                  <a:t>n</a:t>
                </a:r>
                <a:r>
                  <a:rPr lang="en-US" altLang="zh-CN" b="1" dirty="0"/>
                  <a:t>.</a:t>
                </a:r>
                <a:endParaRPr lang="zh-CN" altLang="en-US" b="1" dirty="0"/>
              </a:p>
            </p:txBody>
          </p:sp>
        </mc:Choice>
        <mc:Fallback xmlns="">
          <p:sp>
            <p:nvSpPr>
              <p:cNvPr id="13" name="Text Box 5">
                <a:extLst>
                  <a:ext uri="{FF2B5EF4-FFF2-40B4-BE49-F238E27FC236}">
                    <a16:creationId xmlns:a16="http://schemas.microsoft.com/office/drawing/2014/main" id="{0B610D1D-24BE-E98C-1E24-E22C0775B7D9}"/>
                  </a:ext>
                </a:extLst>
              </p:cNvPr>
              <p:cNvSpPr txBox="1">
                <a:spLocks noRot="1" noChangeAspect="1" noMove="1" noResize="1" noEditPoints="1" noAdjustHandles="1" noChangeArrowheads="1" noChangeShapeType="1" noTextEdit="1"/>
              </p:cNvSpPr>
              <p:nvPr/>
            </p:nvSpPr>
            <p:spPr bwMode="auto">
              <a:xfrm>
                <a:off x="1882367" y="1171575"/>
                <a:ext cx="10182633" cy="1569660"/>
              </a:xfrm>
              <a:prstGeom prst="rect">
                <a:avLst/>
              </a:prstGeom>
              <a:blipFill>
                <a:blip r:embed="rId3"/>
                <a:stretch>
                  <a:fillRect l="-1377" t="-5426" b="-112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Text Box 6">
            <a:extLst>
              <a:ext uri="{FF2B5EF4-FFF2-40B4-BE49-F238E27FC236}">
                <a16:creationId xmlns:a16="http://schemas.microsoft.com/office/drawing/2014/main" id="{5CEB3FCF-06BD-9574-2041-E861A45C6686}"/>
              </a:ext>
            </a:extLst>
          </p:cNvPr>
          <p:cNvSpPr txBox="1">
            <a:spLocks noChangeArrowheads="1"/>
          </p:cNvSpPr>
          <p:nvPr/>
        </p:nvSpPr>
        <p:spPr bwMode="auto">
          <a:xfrm>
            <a:off x="1832417" y="2890391"/>
            <a:ext cx="102325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t>Thinking</a:t>
            </a:r>
            <a:r>
              <a:rPr lang="en-US" altLang="zh-CN" b="1" dirty="0"/>
              <a:t>: How many </a:t>
            </a:r>
            <a:r>
              <a:rPr lang="en-US" altLang="zh-CN" b="1" dirty="0" err="1">
                <a:solidFill>
                  <a:srgbClr val="C00000"/>
                </a:solidFill>
              </a:rPr>
              <a:t>bijective</a:t>
            </a:r>
            <a:r>
              <a:rPr lang="en-US" altLang="zh-CN" b="1" dirty="0">
                <a:solidFill>
                  <a:srgbClr val="C00000"/>
                </a:solidFill>
              </a:rPr>
              <a:t> functions </a:t>
            </a:r>
            <a:r>
              <a:rPr lang="en-US" altLang="zh-CN" b="1" dirty="0"/>
              <a:t>exist from </a:t>
            </a:r>
            <a:r>
              <a:rPr lang="en-US" altLang="zh-CN" b="1" i="1" dirty="0"/>
              <a:t>X</a:t>
            </a:r>
            <a:r>
              <a:rPr lang="en-US" altLang="zh-CN" b="1" dirty="0"/>
              <a:t> to </a:t>
            </a:r>
            <a:r>
              <a:rPr lang="en-US" altLang="zh-CN" b="1" i="1" dirty="0"/>
              <a:t>Y</a:t>
            </a:r>
            <a:r>
              <a:rPr lang="en-US" altLang="zh-CN" b="1" dirty="0"/>
              <a:t>?</a:t>
            </a:r>
            <a:endParaRPr lang="zh-CN" altLang="en-US" b="1" dirty="0"/>
          </a:p>
        </p:txBody>
      </p:sp>
      <mc:AlternateContent xmlns:mc="http://schemas.openxmlformats.org/markup-compatibility/2006" xmlns:a14="http://schemas.microsoft.com/office/drawing/2010/main">
        <mc:Choice Requires="a14">
          <p:sp>
            <p:nvSpPr>
              <p:cNvPr id="15" name="Text Box 10">
                <a:extLst>
                  <a:ext uri="{FF2B5EF4-FFF2-40B4-BE49-F238E27FC236}">
                    <a16:creationId xmlns:a16="http://schemas.microsoft.com/office/drawing/2014/main" id="{4B9C60FD-115E-708E-E7C9-A82ACD7ED198}"/>
                  </a:ext>
                </a:extLst>
              </p:cNvPr>
              <p:cNvSpPr txBox="1">
                <a:spLocks noChangeArrowheads="1"/>
              </p:cNvSpPr>
              <p:nvPr/>
            </p:nvSpPr>
            <p:spPr bwMode="auto">
              <a:xfrm>
                <a:off x="1882367" y="4060003"/>
                <a:ext cx="10354071" cy="2062103"/>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1"/>
                    </a:solidFill>
                  </a:rPr>
                  <a:t>Theorem: </a:t>
                </a:r>
                <a:r>
                  <a:rPr lang="en-US" altLang="zh-CN" b="1" dirty="0"/>
                  <a:t>Assuming that </a:t>
                </a:r>
                <a14:m>
                  <m:oMath xmlns:m="http://schemas.openxmlformats.org/officeDocument/2006/math">
                    <m:d>
                      <m:dPr>
                        <m:begChr m:val="|"/>
                        <m:endChr m:val="|"/>
                        <m:ctrlPr>
                          <a:rPr lang="en-US" altLang="zh-CN" b="1" i="1" smtClean="0">
                            <a:solidFill>
                              <a:srgbClr val="0070C0"/>
                            </a:solidFill>
                            <a:latin typeface="Cambria Math" panose="02040503050406030204" pitchFamily="18" charset="0"/>
                          </a:rPr>
                        </m:ctrlPr>
                      </m:dPr>
                      <m:e>
                        <m:r>
                          <a:rPr lang="en-US" altLang="zh-CN" b="1" i="1" smtClean="0">
                            <a:solidFill>
                              <a:srgbClr val="0070C0"/>
                            </a:solidFill>
                            <a:latin typeface="Cambria Math" panose="02040503050406030204" pitchFamily="18" charset="0"/>
                          </a:rPr>
                          <m:t>𝑿</m:t>
                        </m:r>
                      </m:e>
                    </m:d>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𝒎</m:t>
                    </m:r>
                  </m:oMath>
                </a14:m>
                <a:r>
                  <a:rPr lang="en-US" altLang="zh-CN" b="1" dirty="0">
                    <a:solidFill>
                      <a:srgbClr val="0070C0"/>
                    </a:solidFill>
                  </a:rPr>
                  <a:t> </a:t>
                </a:r>
                <a:r>
                  <a:rPr lang="en-US" altLang="zh-CN" b="1" dirty="0"/>
                  <a:t>and </a:t>
                </a:r>
                <a14:m>
                  <m:oMath xmlns:m="http://schemas.openxmlformats.org/officeDocument/2006/math">
                    <m:d>
                      <m:dPr>
                        <m:begChr m:val="|"/>
                        <m:endChr m:val="|"/>
                        <m:ctrlPr>
                          <a:rPr lang="en-US" altLang="zh-CN" b="1" i="1" smtClean="0">
                            <a:solidFill>
                              <a:srgbClr val="0070C0"/>
                            </a:solidFill>
                            <a:latin typeface="Cambria Math" panose="02040503050406030204" pitchFamily="18" charset="0"/>
                          </a:rPr>
                        </m:ctrlPr>
                      </m:dPr>
                      <m:e>
                        <m:r>
                          <a:rPr lang="en-US" altLang="zh-CN" b="1" i="1" smtClean="0">
                            <a:solidFill>
                              <a:srgbClr val="0070C0"/>
                            </a:solidFill>
                            <a:latin typeface="Cambria Math" panose="02040503050406030204" pitchFamily="18" charset="0"/>
                          </a:rPr>
                          <m:t>𝒀</m:t>
                        </m:r>
                      </m:e>
                    </m:d>
                    <m:r>
                      <a:rPr lang="en-US" altLang="zh-CN" b="1" i="1">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𝒏</m:t>
                    </m:r>
                  </m:oMath>
                </a14:m>
                <a:r>
                  <a:rPr lang="en-US" altLang="zh-CN" b="1" dirty="0">
                    <a:solidFill>
                      <a:srgbClr val="0070C0"/>
                    </a:solidFill>
                  </a:rPr>
                  <a:t> </a:t>
                </a:r>
                <a:r>
                  <a:rPr lang="en-US" altLang="zh-CN" b="1" dirty="0"/>
                  <a:t>are positive integers and satisfy </a:t>
                </a:r>
                <a:r>
                  <a:rPr lang="en-US" altLang="zh-CN" b="1" i="1" dirty="0">
                    <a:solidFill>
                      <a:srgbClr val="0070C0"/>
                    </a:solidFill>
                  </a:rPr>
                  <a:t>n </a:t>
                </a:r>
                <a:r>
                  <a:rPr lang="en-US" altLang="zh-CN" b="1" dirty="0">
                    <a:solidFill>
                      <a:srgbClr val="0070C0"/>
                    </a:solidFill>
                  </a:rPr>
                  <a:t>≥ </a:t>
                </a:r>
                <a:r>
                  <a:rPr lang="en-US" altLang="zh-CN" b="1" i="1" dirty="0">
                    <a:solidFill>
                      <a:srgbClr val="0070C0"/>
                    </a:solidFill>
                  </a:rPr>
                  <a:t>m</a:t>
                </a:r>
                <a:r>
                  <a:rPr lang="en-US" altLang="zh-CN" b="1" dirty="0"/>
                  <a:t>, then the number of </a:t>
                </a:r>
                <a:r>
                  <a:rPr lang="en-US" altLang="zh-CN" b="1" i="1" dirty="0">
                    <a:solidFill>
                      <a:srgbClr val="0070C0"/>
                    </a:solidFill>
                  </a:rPr>
                  <a:t>injective functions </a:t>
                </a:r>
                <a:r>
                  <a:rPr lang="en-US" altLang="zh-CN" b="1" dirty="0"/>
                  <a:t>from the set of </a:t>
                </a:r>
                <a:r>
                  <a:rPr lang="en-US" altLang="zh-CN" b="1" i="1" dirty="0"/>
                  <a:t>m</a:t>
                </a:r>
                <a:r>
                  <a:rPr lang="en-US" altLang="zh-CN" b="1" dirty="0"/>
                  <a:t> elements to the set of </a:t>
                </a:r>
                <a:r>
                  <a:rPr lang="en-US" altLang="zh-CN" b="1" i="1" dirty="0"/>
                  <a:t>n</a:t>
                </a:r>
                <a:r>
                  <a:rPr lang="en-US" altLang="zh-CN" b="1" dirty="0"/>
                  <a:t> elements is:</a:t>
                </a:r>
                <a:endParaRPr lang="zh-CN" altLang="en-US" b="1" dirty="0"/>
              </a:p>
            </p:txBody>
          </p:sp>
        </mc:Choice>
        <mc:Fallback xmlns="">
          <p:sp>
            <p:nvSpPr>
              <p:cNvPr id="15" name="Text Box 10">
                <a:extLst>
                  <a:ext uri="{FF2B5EF4-FFF2-40B4-BE49-F238E27FC236}">
                    <a16:creationId xmlns:a16="http://schemas.microsoft.com/office/drawing/2014/main" id="{4B9C60FD-115E-708E-E7C9-A82ACD7ED198}"/>
                  </a:ext>
                </a:extLst>
              </p:cNvPr>
              <p:cNvSpPr txBox="1">
                <a:spLocks noRot="1" noChangeAspect="1" noMove="1" noResize="1" noEditPoints="1" noAdjustHandles="1" noChangeArrowheads="1" noChangeShapeType="1" noTextEdit="1"/>
              </p:cNvSpPr>
              <p:nvPr/>
            </p:nvSpPr>
            <p:spPr bwMode="auto">
              <a:xfrm>
                <a:off x="1882367" y="4060003"/>
                <a:ext cx="10354071" cy="2062103"/>
              </a:xfrm>
              <a:prstGeom prst="rect">
                <a:avLst/>
              </a:prstGeom>
              <a:blipFill>
                <a:blip r:embed="rId4"/>
                <a:stretch>
                  <a:fillRect l="-1531" t="-4142" r="-1885" b="-85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8">
                <a:extLst>
                  <a:ext uri="{FF2B5EF4-FFF2-40B4-BE49-F238E27FC236}">
                    <a16:creationId xmlns:a16="http://schemas.microsoft.com/office/drawing/2014/main" id="{091A99FC-5B5A-B0BA-D3BA-EE006B45DC57}"/>
                  </a:ext>
                </a:extLst>
              </p:cNvPr>
              <p:cNvSpPr txBox="1">
                <a:spLocks noChangeArrowheads="1"/>
              </p:cNvSpPr>
              <p:nvPr/>
            </p:nvSpPr>
            <p:spPr bwMode="auto">
              <a:xfrm>
                <a:off x="6520805" y="3413642"/>
                <a:ext cx="1441450" cy="7078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4000" b="1" i="1" dirty="0" smtClean="0">
                          <a:solidFill>
                            <a:srgbClr val="C00000"/>
                          </a:solidFill>
                          <a:latin typeface="Cambria Math" panose="02040503050406030204" pitchFamily="18" charset="0"/>
                        </a:rPr>
                        <m:t>𝒏</m:t>
                      </m:r>
                      <m:r>
                        <a:rPr lang="zh-CN" altLang="en-US" sz="4000" b="1" i="1" dirty="0">
                          <a:solidFill>
                            <a:srgbClr val="C00000"/>
                          </a:solidFill>
                          <a:latin typeface="Cambria Math" panose="02040503050406030204" pitchFamily="18" charset="0"/>
                        </a:rPr>
                        <m:t>！</m:t>
                      </m:r>
                    </m:oMath>
                  </m:oMathPara>
                </a14:m>
                <a:endParaRPr lang="zh-CN" altLang="en-US" sz="4000" b="1" dirty="0">
                  <a:solidFill>
                    <a:srgbClr val="C00000"/>
                  </a:solidFill>
                </a:endParaRPr>
              </a:p>
            </p:txBody>
          </p:sp>
        </mc:Choice>
        <mc:Fallback xmlns="">
          <p:sp>
            <p:nvSpPr>
              <p:cNvPr id="16" name="Text Box 8">
                <a:extLst>
                  <a:ext uri="{FF2B5EF4-FFF2-40B4-BE49-F238E27FC236}">
                    <a16:creationId xmlns:a16="http://schemas.microsoft.com/office/drawing/2014/main" id="{091A99FC-5B5A-B0BA-D3BA-EE006B45DC57}"/>
                  </a:ext>
                </a:extLst>
              </p:cNvPr>
              <p:cNvSpPr txBox="1">
                <a:spLocks noRot="1" noChangeAspect="1" noMove="1" noResize="1" noEditPoints="1" noAdjustHandles="1" noChangeArrowheads="1" noChangeShapeType="1" noTextEdit="1"/>
              </p:cNvSpPr>
              <p:nvPr/>
            </p:nvSpPr>
            <p:spPr bwMode="auto">
              <a:xfrm>
                <a:off x="6520805" y="3413642"/>
                <a:ext cx="1441450" cy="707886"/>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C584CE0-FC8B-9E16-765E-19BEE4805237}"/>
                  </a:ext>
                </a:extLst>
              </p:cNvPr>
              <p:cNvSpPr txBox="1"/>
              <p:nvPr/>
            </p:nvSpPr>
            <p:spPr>
              <a:xfrm>
                <a:off x="5643456" y="6031504"/>
                <a:ext cx="3000437" cy="707886"/>
              </a:xfrm>
              <a:prstGeom prst="rect">
                <a:avLst/>
              </a:prstGeom>
              <a:noFill/>
            </p:spPr>
            <p:txBody>
              <a:bodyPr wrap="none" rtlCol="0">
                <a:spAutoFit/>
              </a:bodyPr>
              <a:lstStyle/>
              <a:p>
                <a:pPr defTabSz="914400" fontAlgn="base">
                  <a:spcBef>
                    <a:spcPct val="50000"/>
                  </a:spcBef>
                  <a:spcAft>
                    <a:spcPct val="0"/>
                  </a:spcAft>
                </a:pPr>
                <a14:m>
                  <m:oMathPara xmlns:m="http://schemas.openxmlformats.org/officeDocument/2006/math">
                    <m:oMathParaPr>
                      <m:jc m:val="centerGroup"/>
                    </m:oMathParaPr>
                    <m:oMath xmlns:m="http://schemas.openxmlformats.org/officeDocument/2006/math">
                      <m:sSubSup>
                        <m:sSubSupPr>
                          <m:ctrlPr>
                            <a:rPr lang="en-US" altLang="zh-CN" sz="4000" b="1" i="1" smtClean="0">
                              <a:solidFill>
                                <a:srgbClr val="C00000"/>
                              </a:solidFill>
                              <a:latin typeface="Cambria Math" panose="02040503050406030204" pitchFamily="18" charset="0"/>
                            </a:rPr>
                          </m:ctrlPr>
                        </m:sSubSupPr>
                        <m:e>
                          <m:r>
                            <a:rPr lang="en-US" altLang="zh-CN" sz="4000" b="1" i="1">
                              <a:solidFill>
                                <a:srgbClr val="C00000"/>
                              </a:solidFill>
                              <a:latin typeface="Cambria Math" panose="02040503050406030204" pitchFamily="18" charset="0"/>
                            </a:rPr>
                            <m:t>𝑷</m:t>
                          </m:r>
                        </m:e>
                        <m:sub>
                          <m:r>
                            <a:rPr lang="en-US" altLang="zh-CN" sz="4000" b="1" i="1">
                              <a:solidFill>
                                <a:srgbClr val="C00000"/>
                              </a:solidFill>
                              <a:latin typeface="Cambria Math" panose="02040503050406030204" pitchFamily="18" charset="0"/>
                            </a:rPr>
                            <m:t>𝒏</m:t>
                          </m:r>
                        </m:sub>
                        <m:sup>
                          <m:r>
                            <a:rPr lang="en-US" altLang="zh-CN" sz="4000" b="1" i="1">
                              <a:solidFill>
                                <a:srgbClr val="C00000"/>
                              </a:solidFill>
                              <a:latin typeface="Cambria Math" panose="02040503050406030204" pitchFamily="18" charset="0"/>
                            </a:rPr>
                            <m:t>𝒎</m:t>
                          </m:r>
                        </m:sup>
                      </m:sSubSup>
                      <m:r>
                        <a:rPr lang="en-US" altLang="zh-CN" sz="4000" b="1" i="1">
                          <a:solidFill>
                            <a:srgbClr val="C00000"/>
                          </a:solidFill>
                          <a:latin typeface="Cambria Math" panose="02040503050406030204" pitchFamily="18" charset="0"/>
                        </a:rPr>
                        <m:t>=</m:t>
                      </m:r>
                      <m:sSubSup>
                        <m:sSubSupPr>
                          <m:ctrlPr>
                            <a:rPr lang="zh-CN" altLang="en-US" sz="4000" i="1">
                              <a:solidFill>
                                <a:srgbClr val="C00000"/>
                              </a:solidFill>
                              <a:latin typeface="Cambria Math" panose="02040503050406030204" pitchFamily="18" charset="0"/>
                            </a:rPr>
                          </m:ctrlPr>
                        </m:sSubSupPr>
                        <m:e>
                          <m:r>
                            <a:rPr lang="en-US" altLang="zh-CN" sz="4000" i="1">
                              <a:solidFill>
                                <a:srgbClr val="C00000"/>
                              </a:solidFill>
                              <a:latin typeface="Cambria Math" panose="02040503050406030204" pitchFamily="18" charset="0"/>
                            </a:rPr>
                            <m:t>𝐶</m:t>
                          </m:r>
                        </m:e>
                        <m:sub>
                          <m:r>
                            <a:rPr lang="zh-CN" altLang="en-US" sz="4000" i="1">
                              <a:solidFill>
                                <a:srgbClr val="C00000"/>
                              </a:solidFill>
                              <a:latin typeface="Cambria Math" panose="02040503050406030204" pitchFamily="18" charset="0"/>
                            </a:rPr>
                            <m:t>𝑛</m:t>
                          </m:r>
                        </m:sub>
                        <m:sup>
                          <m:r>
                            <a:rPr lang="zh-CN" altLang="en-US" sz="4000" i="1">
                              <a:solidFill>
                                <a:srgbClr val="C00000"/>
                              </a:solidFill>
                              <a:latin typeface="Cambria Math" panose="02040503050406030204" pitchFamily="18" charset="0"/>
                            </a:rPr>
                            <m:t>𝑚</m:t>
                          </m:r>
                        </m:sup>
                      </m:sSubSup>
                      <m:r>
                        <a:rPr lang="en-US" altLang="zh-CN" sz="4000" i="1">
                          <a:solidFill>
                            <a:srgbClr val="C00000"/>
                          </a:solidFill>
                          <a:latin typeface="Cambria Math" panose="02040503050406030204" pitchFamily="18" charset="0"/>
                        </a:rPr>
                        <m:t>𝑚</m:t>
                      </m:r>
                      <m:r>
                        <a:rPr lang="en-US" altLang="zh-CN" sz="4000" i="1">
                          <a:solidFill>
                            <a:srgbClr val="C00000"/>
                          </a:solidFill>
                          <a:latin typeface="Cambria Math" panose="02040503050406030204" pitchFamily="18" charset="0"/>
                        </a:rPr>
                        <m:t>!</m:t>
                      </m:r>
                    </m:oMath>
                  </m:oMathPara>
                </a14:m>
                <a:endParaRPr lang="zh-CN" altLang="en-US" sz="4000" dirty="0">
                  <a:solidFill>
                    <a:srgbClr val="000000"/>
                  </a:solidFill>
                  <a:latin typeface="Times New Roman" panose="02020603050405020304" pitchFamily="18" charset="0"/>
                  <a:ea typeface="宋体" panose="02010600030101010101" pitchFamily="2" charset="-122"/>
                </a:endParaRPr>
              </a:p>
            </p:txBody>
          </p:sp>
        </mc:Choice>
        <mc:Fallback xmlns="">
          <p:sp>
            <p:nvSpPr>
              <p:cNvPr id="18" name="文本框 17">
                <a:extLst>
                  <a:ext uri="{FF2B5EF4-FFF2-40B4-BE49-F238E27FC236}">
                    <a16:creationId xmlns:a16="http://schemas.microsoft.com/office/drawing/2014/main" id="{5C584CE0-FC8B-9E16-765E-19BEE4805237}"/>
                  </a:ext>
                </a:extLst>
              </p:cNvPr>
              <p:cNvSpPr txBox="1">
                <a:spLocks noRot="1" noChangeAspect="1" noMove="1" noResize="1" noEditPoints="1" noAdjustHandles="1" noChangeArrowheads="1" noChangeShapeType="1" noTextEdit="1"/>
              </p:cNvSpPr>
              <p:nvPr/>
            </p:nvSpPr>
            <p:spPr>
              <a:xfrm>
                <a:off x="5643456" y="6031504"/>
                <a:ext cx="3000437" cy="707886"/>
              </a:xfrm>
              <a:prstGeom prst="rect">
                <a:avLst/>
              </a:prstGeom>
              <a:blipFill>
                <a:blip r:embed="rId6"/>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6194FDB8-AC92-086B-13DC-496250ED54BE}"/>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17373503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34</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Supplement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B05F00A7-AA42-0088-7B96-234175E0138E}"/>
                  </a:ext>
                </a:extLst>
              </p:cNvPr>
              <p:cNvSpPr txBox="1">
                <a:spLocks noChangeArrowheads="1"/>
              </p:cNvSpPr>
              <p:nvPr/>
            </p:nvSpPr>
            <p:spPr bwMode="auto">
              <a:xfrm>
                <a:off x="1908617" y="1144677"/>
                <a:ext cx="10283383" cy="2062103"/>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l"/>
                </a:pPr>
                <a:r>
                  <a:rPr lang="en-US" altLang="zh-CN" b="1" dirty="0"/>
                  <a:t>Function </a:t>
                </a:r>
                <a14:m>
                  <m:oMath xmlns:m="http://schemas.openxmlformats.org/officeDocument/2006/math">
                    <m:r>
                      <a:rPr lang="en-US" altLang="zh-CN" b="1" i="1" dirty="0" smtClean="0">
                        <a:solidFill>
                          <a:srgbClr val="0070C0"/>
                        </a:solidFill>
                        <a:latin typeface="Cambria Math" panose="02040503050406030204" pitchFamily="18" charset="0"/>
                      </a:rPr>
                      <m:t>𝒇</m:t>
                    </m:r>
                    <m:r>
                      <a:rPr lang="en-US" altLang="zh-CN" b="1" i="1" dirty="0" smtClean="0">
                        <a:solidFill>
                          <a:srgbClr val="0070C0"/>
                        </a:solidFill>
                        <a:latin typeface="Cambria Math" panose="02040503050406030204" pitchFamily="18" charset="0"/>
                      </a:rPr>
                      <m:t>: </m:t>
                    </m:r>
                    <m:r>
                      <a:rPr lang="en-US" altLang="zh-CN" b="1" i="1" dirty="0" smtClean="0">
                        <a:solidFill>
                          <a:srgbClr val="0070C0"/>
                        </a:solidFill>
                        <a:latin typeface="Cambria Math" panose="02040503050406030204" pitchFamily="18" charset="0"/>
                      </a:rPr>
                      <m:t>𝑿</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𝒀</m:t>
                    </m:r>
                    <m:r>
                      <a:rPr lang="en-US" altLang="zh-CN" b="1" i="0" dirty="0" smtClean="0">
                        <a:solidFill>
                          <a:srgbClr val="0070C0"/>
                        </a:solidFill>
                        <a:latin typeface="Cambria Math" panose="02040503050406030204" pitchFamily="18" charset="0"/>
                      </a:rPr>
                      <m:t> </m:t>
                    </m:r>
                  </m:oMath>
                </a14:m>
                <a:r>
                  <a:rPr lang="en-US" altLang="zh-CN" b="1" dirty="0"/>
                  <a:t>is </a:t>
                </a:r>
                <a:r>
                  <a:rPr lang="en-US" altLang="zh-CN" b="1" dirty="0" err="1">
                    <a:solidFill>
                      <a:srgbClr val="0070C0"/>
                    </a:solidFill>
                  </a:rPr>
                  <a:t>surjective</a:t>
                </a:r>
                <a:r>
                  <a:rPr lang="en-US" altLang="zh-CN" b="1" dirty="0"/>
                  <a:t>, the number of elements in </a:t>
                </a:r>
                <a:r>
                  <a:rPr lang="en-US" altLang="zh-CN" b="1" i="1" dirty="0">
                    <a:solidFill>
                      <a:srgbClr val="0070C0"/>
                    </a:solidFill>
                  </a:rPr>
                  <a:t>X</a:t>
                </a:r>
                <a:r>
                  <a:rPr lang="en-US" altLang="zh-CN" b="1" dirty="0">
                    <a:solidFill>
                      <a:srgbClr val="0070C0"/>
                    </a:solidFill>
                  </a:rPr>
                  <a:t> is </a:t>
                </a:r>
                <a:r>
                  <a:rPr lang="en-US" altLang="zh-CN" b="1" i="1" dirty="0">
                    <a:solidFill>
                      <a:srgbClr val="0070C0"/>
                    </a:solidFill>
                  </a:rPr>
                  <a:t>m</a:t>
                </a:r>
                <a:r>
                  <a:rPr lang="en-US" altLang="zh-CN" b="1" dirty="0"/>
                  <a:t>, and the number of elements in </a:t>
                </a:r>
                <a:r>
                  <a:rPr lang="en-US" altLang="zh-CN" b="1" i="1" dirty="0">
                    <a:solidFill>
                      <a:srgbClr val="0070C0"/>
                    </a:solidFill>
                  </a:rPr>
                  <a:t>Y</a:t>
                </a:r>
                <a:r>
                  <a:rPr lang="en-US" altLang="zh-CN" b="1" dirty="0">
                    <a:solidFill>
                      <a:srgbClr val="0070C0"/>
                    </a:solidFill>
                  </a:rPr>
                  <a:t> is </a:t>
                </a:r>
                <a:r>
                  <a:rPr lang="en-US" altLang="zh-CN" b="1" i="1" dirty="0">
                    <a:solidFill>
                      <a:srgbClr val="0070C0"/>
                    </a:solidFill>
                  </a:rPr>
                  <a:t>n</a:t>
                </a:r>
                <a:r>
                  <a:rPr lang="en-US" altLang="zh-CN" b="1" dirty="0"/>
                  <a:t>, </a:t>
                </a:r>
                <a14:m>
                  <m:oMath xmlns:m="http://schemas.openxmlformats.org/officeDocument/2006/math">
                    <m:r>
                      <a:rPr lang="en-US" altLang="zh-CN" b="1" i="1" dirty="0" smtClean="0">
                        <a:solidFill>
                          <a:srgbClr val="0070C0"/>
                        </a:solidFill>
                        <a:latin typeface="Cambria Math" panose="02040503050406030204" pitchFamily="18" charset="0"/>
                      </a:rPr>
                      <m:t>𝒎</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𝒏</m:t>
                    </m:r>
                  </m:oMath>
                </a14:m>
                <a:r>
                  <a:rPr lang="en-US" altLang="zh-CN" b="1" dirty="0"/>
                  <a:t>, how many such </a:t>
                </a:r>
                <a:r>
                  <a:rPr lang="en-US" altLang="zh-CN" b="1" dirty="0" err="1">
                    <a:solidFill>
                      <a:srgbClr val="C00000"/>
                    </a:solidFill>
                  </a:rPr>
                  <a:t>surjective</a:t>
                </a:r>
                <a:r>
                  <a:rPr lang="en-US" altLang="zh-CN" b="1" dirty="0">
                    <a:solidFill>
                      <a:srgbClr val="C00000"/>
                    </a:solidFill>
                  </a:rPr>
                  <a:t> functions </a:t>
                </a:r>
                <a:r>
                  <a:rPr lang="en-US" altLang="zh-CN" b="1" dirty="0"/>
                  <a:t>can be defined?</a:t>
                </a:r>
                <a:endParaRPr lang="zh-CN" altLang="en-US" b="1" dirty="0"/>
              </a:p>
            </p:txBody>
          </p:sp>
        </mc:Choice>
        <mc:Fallback xmlns="">
          <p:sp>
            <p:nvSpPr>
              <p:cNvPr id="13" name="Text Box 5">
                <a:extLst>
                  <a:ext uri="{FF2B5EF4-FFF2-40B4-BE49-F238E27FC236}">
                    <a16:creationId xmlns:a16="http://schemas.microsoft.com/office/drawing/2014/main" id="{B05F00A7-AA42-0088-7B96-234175E0138E}"/>
                  </a:ext>
                </a:extLst>
              </p:cNvPr>
              <p:cNvSpPr txBox="1">
                <a:spLocks noRot="1" noChangeAspect="1" noMove="1" noResize="1" noEditPoints="1" noAdjustHandles="1" noChangeArrowheads="1" noChangeShapeType="1" noTextEdit="1"/>
              </p:cNvSpPr>
              <p:nvPr/>
            </p:nvSpPr>
            <p:spPr bwMode="auto">
              <a:xfrm>
                <a:off x="1908617" y="1144677"/>
                <a:ext cx="10283383" cy="2062103"/>
              </a:xfrm>
              <a:prstGeom prst="rect">
                <a:avLst/>
              </a:prstGeom>
              <a:blipFill>
                <a:blip r:embed="rId3"/>
                <a:stretch>
                  <a:fillRect l="-1304" t="-4142" r="-3379" b="-85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A0D737CA-D6ED-641B-A64D-FED5214BB40F}"/>
                  </a:ext>
                </a:extLst>
              </p:cNvPr>
              <p:cNvSpPr txBox="1">
                <a:spLocks noChangeArrowheads="1"/>
              </p:cNvSpPr>
              <p:nvPr/>
            </p:nvSpPr>
            <p:spPr bwMode="auto">
              <a:xfrm>
                <a:off x="1832416" y="3587592"/>
                <a:ext cx="10283383" cy="954107"/>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2"/>
                    </a:solidFill>
                    <a:latin typeface="+mn-lt"/>
                  </a:rPr>
                  <a:t>Example: </a:t>
                </a:r>
                <a14:m>
                  <m:oMath xmlns:m="http://schemas.openxmlformats.org/officeDocument/2006/math">
                    <m:r>
                      <a:rPr lang="en-US" altLang="zh-CN" sz="2800" b="1" i="1" dirty="0" smtClean="0">
                        <a:latin typeface="Cambria Math" panose="02040503050406030204" pitchFamily="18" charset="0"/>
                      </a:rPr>
                      <m:t>𝑿</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𝟐</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𝟑</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𝟒</m:t>
                    </m:r>
                    <m:r>
                      <a:rPr lang="en-US" altLang="zh-CN" sz="2800" b="1" i="1" dirty="0" smtClean="0">
                        <a:latin typeface="Cambria Math" panose="02040503050406030204" pitchFamily="18" charset="0"/>
                      </a:rPr>
                      <m:t>}</m:t>
                    </m:r>
                  </m:oMath>
                </a14:m>
                <a:r>
                  <a:rPr lang="en-US" altLang="zh-CN" sz="2800" b="1" dirty="0"/>
                  <a:t>, </a:t>
                </a:r>
                <a14:m>
                  <m:oMath xmlns:m="http://schemas.openxmlformats.org/officeDocument/2006/math">
                    <m:r>
                      <a:rPr lang="en-US" altLang="zh-CN" sz="2800" b="1" i="1" dirty="0" smtClean="0">
                        <a:latin typeface="Cambria Math" panose="02040503050406030204" pitchFamily="18" charset="0"/>
                      </a:rPr>
                      <m:t>𝒀</m:t>
                    </m:r>
                    <m:r>
                      <a:rPr lang="en-US" altLang="zh-CN" sz="2800" b="1" i="1" dirty="0" smtClean="0">
                        <a:latin typeface="Cambria Math" panose="02040503050406030204" pitchFamily="18" charset="0"/>
                      </a:rPr>
                      <m:t>={</m:t>
                    </m:r>
                    <m:r>
                      <a:rPr lang="en-US" altLang="zh-CN" sz="2800" b="1" i="1" dirty="0" err="1">
                        <a:latin typeface="Cambria Math" panose="02040503050406030204" pitchFamily="18" charset="0"/>
                      </a:rPr>
                      <m:t>𝒂</m:t>
                    </m:r>
                    <m:r>
                      <a:rPr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𝒃</m:t>
                    </m:r>
                    <m:r>
                      <a:rPr lang="en-US" altLang="zh-CN" sz="2800" b="1" i="1" dirty="0">
                        <a:latin typeface="Cambria Math" panose="02040503050406030204" pitchFamily="18" charset="0"/>
                      </a:rPr>
                      <m:t>}</m:t>
                    </m:r>
                  </m:oMath>
                </a14:m>
                <a:r>
                  <a:rPr lang="en-US" altLang="zh-CN" sz="2800" b="1" dirty="0"/>
                  <a:t>, how many such </a:t>
                </a:r>
                <a:r>
                  <a:rPr lang="en-US" altLang="zh-CN" sz="2800" b="1" dirty="0" err="1"/>
                  <a:t>surjective</a:t>
                </a:r>
                <a:r>
                  <a:rPr lang="en-US" altLang="zh-CN" sz="2800" b="1" dirty="0"/>
                  <a:t> functions from </a:t>
                </a:r>
                <a:r>
                  <a:rPr lang="en-US" altLang="zh-CN" sz="2800" b="1" i="1" dirty="0"/>
                  <a:t>X</a:t>
                </a:r>
                <a:r>
                  <a:rPr lang="en-US" altLang="zh-CN" sz="2800" b="1" dirty="0"/>
                  <a:t> to </a:t>
                </a:r>
                <a:r>
                  <a:rPr lang="en-US" altLang="zh-CN" sz="2800" b="1" i="1" dirty="0"/>
                  <a:t>Y</a:t>
                </a:r>
                <a:r>
                  <a:rPr lang="en-US" altLang="zh-CN" sz="2800" b="1" dirty="0"/>
                  <a:t> can be defined?</a:t>
                </a:r>
                <a:endParaRPr lang="zh-CN" altLang="en-US" sz="2800" b="1" dirty="0"/>
              </a:p>
            </p:txBody>
          </p:sp>
        </mc:Choice>
        <mc:Fallback xmlns="">
          <p:sp>
            <p:nvSpPr>
              <p:cNvPr id="14" name="Text Box 6">
                <a:extLst>
                  <a:ext uri="{FF2B5EF4-FFF2-40B4-BE49-F238E27FC236}">
                    <a16:creationId xmlns:a16="http://schemas.microsoft.com/office/drawing/2014/main" id="{A0D737CA-D6ED-641B-A64D-FED5214BB40F}"/>
                  </a:ext>
                </a:extLst>
              </p:cNvPr>
              <p:cNvSpPr txBox="1">
                <a:spLocks noRot="1" noChangeAspect="1" noMove="1" noResize="1" noEditPoints="1" noAdjustHandles="1" noChangeArrowheads="1" noChangeShapeType="1" noTextEdit="1"/>
              </p:cNvSpPr>
              <p:nvPr/>
            </p:nvSpPr>
            <p:spPr bwMode="auto">
              <a:xfrm>
                <a:off x="1832416" y="3587592"/>
                <a:ext cx="10283383" cy="954107"/>
              </a:xfrm>
              <a:prstGeom prst="rect">
                <a:avLst/>
              </a:prstGeom>
              <a:blipFill>
                <a:blip r:embed="rId4"/>
                <a:stretch>
                  <a:fillRect l="-1246" t="-769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7">
                <a:extLst>
                  <a:ext uri="{FF2B5EF4-FFF2-40B4-BE49-F238E27FC236}">
                    <a16:creationId xmlns:a16="http://schemas.microsoft.com/office/drawing/2014/main" id="{E3F7E656-5800-8471-8966-B824738DE28F}"/>
                  </a:ext>
                </a:extLst>
              </p:cNvPr>
              <p:cNvSpPr txBox="1">
                <a:spLocks noChangeArrowheads="1"/>
              </p:cNvSpPr>
              <p:nvPr/>
            </p:nvSpPr>
            <p:spPr bwMode="auto">
              <a:xfrm>
                <a:off x="4449909" y="4783286"/>
                <a:ext cx="3600450" cy="579438"/>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𝟐</m:t>
                      </m:r>
                      <m:r>
                        <a:rPr lang="en-US" altLang="zh-CN" b="1" i="1" baseline="30000" dirty="0">
                          <a:latin typeface="Cambria Math" panose="02040503050406030204" pitchFamily="18" charset="0"/>
                        </a:rPr>
                        <m:t>𝟒</m:t>
                      </m:r>
                      <m:r>
                        <a:rPr lang="en-US" altLang="zh-CN" b="1" i="1" dirty="0">
                          <a:latin typeface="Cambria Math" panose="02040503050406030204" pitchFamily="18" charset="0"/>
                        </a:rPr>
                        <m:t>−</m:t>
                      </m:r>
                      <m:r>
                        <a:rPr lang="en-US" altLang="zh-CN" b="1" i="1" dirty="0">
                          <a:latin typeface="Cambria Math" panose="02040503050406030204" pitchFamily="18" charset="0"/>
                        </a:rPr>
                        <m:t>𝟐</m:t>
                      </m:r>
                      <m:r>
                        <a:rPr lang="en-US" altLang="zh-CN" b="1" i="1" dirty="0">
                          <a:latin typeface="Cambria Math" panose="02040503050406030204" pitchFamily="18" charset="0"/>
                        </a:rPr>
                        <m:t>=</m:t>
                      </m:r>
                      <m:r>
                        <a:rPr lang="en-US" altLang="zh-CN" b="1" i="1" dirty="0">
                          <a:latin typeface="Cambria Math" panose="02040503050406030204" pitchFamily="18" charset="0"/>
                        </a:rPr>
                        <m:t>𝟏𝟒</m:t>
                      </m:r>
                    </m:oMath>
                  </m:oMathPara>
                </a14:m>
                <a:endParaRPr lang="en-US" altLang="zh-CN" b="1" dirty="0"/>
              </a:p>
            </p:txBody>
          </p:sp>
        </mc:Choice>
        <mc:Fallback xmlns="">
          <p:sp>
            <p:nvSpPr>
              <p:cNvPr id="15" name="Text Box 7">
                <a:extLst>
                  <a:ext uri="{FF2B5EF4-FFF2-40B4-BE49-F238E27FC236}">
                    <a16:creationId xmlns:a16="http://schemas.microsoft.com/office/drawing/2014/main" id="{E3F7E656-5800-8471-8966-B824738DE28F}"/>
                  </a:ext>
                </a:extLst>
              </p:cNvPr>
              <p:cNvSpPr txBox="1">
                <a:spLocks noRot="1" noChangeAspect="1" noMove="1" noResize="1" noEditPoints="1" noAdjustHandles="1" noChangeArrowheads="1" noChangeShapeType="1" noTextEdit="1"/>
              </p:cNvSpPr>
              <p:nvPr/>
            </p:nvSpPr>
            <p:spPr bwMode="auto">
              <a:xfrm>
                <a:off x="4449909" y="4783286"/>
                <a:ext cx="3600450" cy="579438"/>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8A51264F-BA49-3E40-C79E-9F43F5057740}"/>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91421601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35</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Supplement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sp>
        <p:nvSpPr>
          <p:cNvPr id="13" name="Text Box 5">
            <a:extLst>
              <a:ext uri="{FF2B5EF4-FFF2-40B4-BE49-F238E27FC236}">
                <a16:creationId xmlns:a16="http://schemas.microsoft.com/office/drawing/2014/main" id="{887927B7-F8DB-4B83-6DF0-F6C19A7C14DD}"/>
              </a:ext>
            </a:extLst>
          </p:cNvPr>
          <p:cNvSpPr txBox="1">
            <a:spLocks noChangeArrowheads="1"/>
          </p:cNvSpPr>
          <p:nvPr/>
        </p:nvSpPr>
        <p:spPr bwMode="auto">
          <a:xfrm>
            <a:off x="1868930" y="1006563"/>
            <a:ext cx="103230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i="1" dirty="0">
                <a:solidFill>
                  <a:schemeClr val="accent2"/>
                </a:solidFill>
                <a:latin typeface="+mn-lt"/>
              </a:rPr>
              <a:t>Example</a:t>
            </a:r>
            <a:r>
              <a:rPr lang="en-US" altLang="zh-CN" sz="2400" b="1" dirty="0">
                <a:solidFill>
                  <a:schemeClr val="accent2"/>
                </a:solidFill>
                <a:latin typeface="+mn-lt"/>
              </a:rPr>
              <a:t>: </a:t>
            </a:r>
            <a:r>
              <a:rPr lang="en-US" altLang="zh-CN" sz="2400" b="1" i="1" dirty="0"/>
              <a:t>X</a:t>
            </a:r>
            <a:r>
              <a:rPr lang="en-US" altLang="zh-CN" sz="2400" b="1" dirty="0"/>
              <a:t>={1,2,3,4,5,6}, </a:t>
            </a:r>
            <a:r>
              <a:rPr lang="en-US" altLang="zh-CN" sz="2400" b="1" i="1" dirty="0"/>
              <a:t>Y</a:t>
            </a:r>
            <a:r>
              <a:rPr lang="en-US" altLang="zh-CN" sz="2400" b="1" dirty="0"/>
              <a:t>={</a:t>
            </a:r>
            <a:r>
              <a:rPr lang="en-US" altLang="zh-CN" sz="2400" b="1" i="1" dirty="0" err="1"/>
              <a:t>a,b,c</a:t>
            </a:r>
            <a:r>
              <a:rPr lang="en-US" altLang="zh-CN" sz="2400" b="1" dirty="0"/>
              <a:t>}, how many such </a:t>
            </a:r>
            <a:r>
              <a:rPr lang="en-US" altLang="zh-CN" sz="2400" b="1" dirty="0">
                <a:solidFill>
                  <a:srgbClr val="C00000"/>
                </a:solidFill>
              </a:rPr>
              <a:t>surjective functions</a:t>
            </a:r>
            <a:r>
              <a:rPr lang="en-US" altLang="zh-CN" sz="2400" b="1" dirty="0"/>
              <a:t> from </a:t>
            </a:r>
            <a:r>
              <a:rPr lang="en-US" altLang="zh-CN" sz="2400" b="1" i="1" dirty="0"/>
              <a:t>X</a:t>
            </a:r>
            <a:r>
              <a:rPr lang="en-US" altLang="zh-CN" sz="2400" b="1" dirty="0"/>
              <a:t> to </a:t>
            </a:r>
            <a:r>
              <a:rPr lang="en-US" altLang="zh-CN" sz="2400" b="1" i="1" dirty="0"/>
              <a:t>Y</a:t>
            </a:r>
            <a:r>
              <a:rPr lang="en-US" altLang="zh-CN" sz="2400" b="1" dirty="0"/>
              <a:t> can be defined?</a:t>
            </a:r>
          </a:p>
        </p:txBody>
      </p:sp>
      <p:sp>
        <p:nvSpPr>
          <p:cNvPr id="14" name="Text Box 6">
            <a:extLst>
              <a:ext uri="{FF2B5EF4-FFF2-40B4-BE49-F238E27FC236}">
                <a16:creationId xmlns:a16="http://schemas.microsoft.com/office/drawing/2014/main" id="{292266DF-44BE-0763-0D8A-4B2D830BD577}"/>
              </a:ext>
            </a:extLst>
          </p:cNvPr>
          <p:cNvSpPr txBox="1">
            <a:spLocks noChangeArrowheads="1"/>
          </p:cNvSpPr>
          <p:nvPr/>
        </p:nvSpPr>
        <p:spPr bwMode="auto">
          <a:xfrm>
            <a:off x="1868930" y="2095009"/>
            <a:ext cx="1040402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dirty="0">
                <a:solidFill>
                  <a:schemeClr val="accent2"/>
                </a:solidFill>
                <a:latin typeface="+mn-lt"/>
              </a:rPr>
              <a:t>Solution</a:t>
            </a:r>
            <a:r>
              <a:rPr lang="en-US" altLang="zh-CN" sz="2800" b="1" dirty="0">
                <a:solidFill>
                  <a:schemeClr val="accent2"/>
                </a:solidFill>
                <a:latin typeface="+mn-lt"/>
              </a:rPr>
              <a:t>: </a:t>
            </a:r>
            <a:r>
              <a:rPr lang="en-US" altLang="zh-CN" sz="2800" b="1" i="1" dirty="0"/>
              <a:t>P</a:t>
            </a:r>
            <a:r>
              <a:rPr lang="en-US" altLang="zh-CN" sz="2800" b="1" baseline="-25000" dirty="0"/>
              <a:t>1</a:t>
            </a:r>
            <a:r>
              <a:rPr lang="en-US" altLang="zh-CN" sz="2800" b="1" dirty="0"/>
              <a:t>, </a:t>
            </a:r>
            <a:r>
              <a:rPr lang="en-US" altLang="zh-CN" sz="2800" b="1" i="1" dirty="0"/>
              <a:t>P</a:t>
            </a:r>
            <a:r>
              <a:rPr lang="en-US" altLang="zh-CN" sz="2800" b="1" baseline="-25000" dirty="0"/>
              <a:t>2</a:t>
            </a:r>
            <a:r>
              <a:rPr lang="en-US" altLang="zh-CN" sz="2800" b="1" dirty="0"/>
              <a:t>, </a:t>
            </a:r>
            <a:r>
              <a:rPr lang="en-US" altLang="zh-CN" sz="2800" b="1" i="1" dirty="0"/>
              <a:t>P</a:t>
            </a:r>
            <a:r>
              <a:rPr lang="en-US" altLang="zh-CN" sz="2800" b="1" baseline="-25000" dirty="0"/>
              <a:t>3</a:t>
            </a:r>
            <a:r>
              <a:rPr lang="zh-CN" altLang="en-US" sz="2800" b="1" dirty="0"/>
              <a:t> </a:t>
            </a:r>
            <a:r>
              <a:rPr lang="en-US" altLang="zh-CN" sz="2800" b="1" dirty="0"/>
              <a:t>denote </a:t>
            </a:r>
            <a:r>
              <a:rPr lang="en-US" altLang="zh-CN" sz="2800" b="1" i="1" dirty="0"/>
              <a:t>a</a:t>
            </a:r>
            <a:r>
              <a:rPr lang="en-US" altLang="zh-CN" sz="2800" b="1" dirty="0"/>
              <a:t>, </a:t>
            </a:r>
            <a:r>
              <a:rPr lang="en-US" altLang="zh-CN" sz="2800" b="1" i="1" dirty="0"/>
              <a:t>b</a:t>
            </a:r>
            <a:r>
              <a:rPr lang="en-US" altLang="zh-CN" sz="2800" b="1" dirty="0"/>
              <a:t>, </a:t>
            </a:r>
            <a:r>
              <a:rPr lang="en-US" altLang="zh-CN" sz="2800" b="1" i="1" dirty="0"/>
              <a:t>c </a:t>
            </a:r>
            <a:r>
              <a:rPr lang="en-US" altLang="zh-CN" sz="2800" b="1" dirty="0"/>
              <a:t>not in the function value range, respectively</a:t>
            </a:r>
            <a:r>
              <a:rPr lang="en-US" altLang="zh-CN" sz="2800" b="1" i="1" dirty="0"/>
              <a:t>. </a:t>
            </a:r>
            <a:r>
              <a:rPr lang="en-US" altLang="zh-CN" sz="2800" b="1" dirty="0"/>
              <a:t>A function is surjective, if and only if the function definition is satisfied and </a:t>
            </a:r>
            <a:r>
              <a:rPr lang="en-US" altLang="zh-CN" sz="2800" b="1" dirty="0">
                <a:solidFill>
                  <a:srgbClr val="C00000"/>
                </a:solidFill>
              </a:rPr>
              <a:t>not in the</a:t>
            </a:r>
            <a:r>
              <a:rPr lang="zh-CN" altLang="en-US" sz="2800" b="1" dirty="0">
                <a:solidFill>
                  <a:srgbClr val="C00000"/>
                </a:solidFill>
              </a:rPr>
              <a:t> </a:t>
            </a:r>
            <a:r>
              <a:rPr lang="en-US" altLang="zh-CN" sz="2800" b="1" dirty="0">
                <a:solidFill>
                  <a:srgbClr val="C00000"/>
                </a:solidFill>
              </a:rPr>
              <a:t>cases of </a:t>
            </a:r>
            <a:r>
              <a:rPr lang="en-US" altLang="zh-CN" sz="2800" b="1" i="1" dirty="0">
                <a:solidFill>
                  <a:srgbClr val="C00000"/>
                </a:solidFill>
              </a:rPr>
              <a:t>P</a:t>
            </a:r>
            <a:r>
              <a:rPr lang="en-US" altLang="zh-CN" sz="2800" b="1" baseline="-25000" dirty="0">
                <a:solidFill>
                  <a:srgbClr val="C00000"/>
                </a:solidFill>
              </a:rPr>
              <a:t>1</a:t>
            </a:r>
            <a:r>
              <a:rPr lang="en-US" altLang="zh-CN" sz="2800" b="1" dirty="0">
                <a:solidFill>
                  <a:srgbClr val="C00000"/>
                </a:solidFill>
              </a:rPr>
              <a:t>, </a:t>
            </a:r>
            <a:r>
              <a:rPr lang="en-US" altLang="zh-CN" sz="2800" b="1" i="1" dirty="0">
                <a:solidFill>
                  <a:srgbClr val="C00000"/>
                </a:solidFill>
              </a:rPr>
              <a:t>P</a:t>
            </a:r>
            <a:r>
              <a:rPr lang="en-US" altLang="zh-CN" sz="2800" b="1" baseline="-25000" dirty="0">
                <a:solidFill>
                  <a:srgbClr val="C00000"/>
                </a:solidFill>
              </a:rPr>
              <a:t>2</a:t>
            </a:r>
            <a:r>
              <a:rPr lang="en-US" altLang="zh-CN" sz="2800" b="1" dirty="0">
                <a:solidFill>
                  <a:srgbClr val="C00000"/>
                </a:solidFill>
              </a:rPr>
              <a:t>, </a:t>
            </a:r>
            <a:r>
              <a:rPr lang="en-US" altLang="zh-CN" sz="2800" b="1" i="1" dirty="0">
                <a:solidFill>
                  <a:srgbClr val="C00000"/>
                </a:solidFill>
              </a:rPr>
              <a:t>P</a:t>
            </a:r>
            <a:r>
              <a:rPr lang="en-US" altLang="zh-CN" sz="2800" b="1" baseline="-25000" dirty="0">
                <a:solidFill>
                  <a:srgbClr val="C00000"/>
                </a:solidFill>
              </a:rPr>
              <a:t>3</a:t>
            </a:r>
            <a:r>
              <a:rPr lang="en-US" altLang="zh-CN" sz="2800" b="1" dirty="0"/>
              <a:t>. </a:t>
            </a:r>
            <a:endParaRPr lang="zh-CN" altLang="en-US" sz="2800" b="1" dirty="0"/>
          </a:p>
        </p:txBody>
      </p:sp>
      <mc:AlternateContent xmlns:mc="http://schemas.openxmlformats.org/markup-compatibility/2006" xmlns:a14="http://schemas.microsoft.com/office/drawing/2010/main">
        <mc:Choice Requires="a14">
          <p:sp>
            <p:nvSpPr>
              <p:cNvPr id="15" name="Text Box 7">
                <a:extLst>
                  <a:ext uri="{FF2B5EF4-FFF2-40B4-BE49-F238E27FC236}">
                    <a16:creationId xmlns:a16="http://schemas.microsoft.com/office/drawing/2014/main" id="{A14694D7-30B6-E75E-2244-646D6C73BCBA}"/>
                  </a:ext>
                </a:extLst>
              </p:cNvPr>
              <p:cNvSpPr txBox="1">
                <a:spLocks noChangeArrowheads="1"/>
              </p:cNvSpPr>
              <p:nvPr/>
            </p:nvSpPr>
            <p:spPr bwMode="auto">
              <a:xfrm>
                <a:off x="1832416" y="3646505"/>
                <a:ext cx="9724584" cy="138499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Let all functions be universal set, </a:t>
                </a:r>
                <a:r>
                  <a:rPr lang="en-US" altLang="zh-CN" sz="2800" b="1" i="1" dirty="0">
                    <a:solidFill>
                      <a:srgbClr val="C00000"/>
                    </a:solidFill>
                  </a:rPr>
                  <a:t>P</a:t>
                </a:r>
                <a:r>
                  <a:rPr lang="en-US" altLang="zh-CN" sz="2800" b="1" baseline="-25000" dirty="0">
                    <a:solidFill>
                      <a:srgbClr val="C00000"/>
                    </a:solidFill>
                  </a:rPr>
                  <a:t>1</a:t>
                </a:r>
                <a:r>
                  <a:rPr lang="en-US" altLang="zh-CN" sz="2800" b="1" dirty="0">
                    <a:solidFill>
                      <a:srgbClr val="C00000"/>
                    </a:solidFill>
                  </a:rPr>
                  <a:t>, </a:t>
                </a:r>
                <a:r>
                  <a:rPr lang="en-US" altLang="zh-CN" sz="2800" b="1" i="1" dirty="0">
                    <a:solidFill>
                      <a:srgbClr val="C00000"/>
                    </a:solidFill>
                  </a:rPr>
                  <a:t>P</a:t>
                </a:r>
                <a:r>
                  <a:rPr lang="en-US" altLang="zh-CN" sz="2800" b="1" baseline="-25000" dirty="0">
                    <a:solidFill>
                      <a:srgbClr val="C00000"/>
                    </a:solidFill>
                  </a:rPr>
                  <a:t>2</a:t>
                </a:r>
                <a:r>
                  <a:rPr lang="en-US" altLang="zh-CN" sz="2800" b="1" dirty="0">
                    <a:solidFill>
                      <a:srgbClr val="C00000"/>
                    </a:solidFill>
                  </a:rPr>
                  <a:t>, </a:t>
                </a:r>
                <a:r>
                  <a:rPr lang="en-US" altLang="zh-CN" sz="2800" b="1" i="1" dirty="0">
                    <a:solidFill>
                      <a:srgbClr val="C00000"/>
                    </a:solidFill>
                  </a:rPr>
                  <a:t>P</a:t>
                </a:r>
                <a:r>
                  <a:rPr lang="en-US" altLang="zh-CN" sz="2800" b="1" baseline="-25000" dirty="0">
                    <a:solidFill>
                      <a:srgbClr val="C00000"/>
                    </a:solidFill>
                  </a:rPr>
                  <a:t>3 </a:t>
                </a:r>
                <a:r>
                  <a:rPr lang="en-US" altLang="zh-CN" sz="2800" b="1" dirty="0"/>
                  <a:t>are sets on the universal set, and the meaning is as above, then the </a:t>
                </a:r>
                <a:r>
                  <a:rPr lang="en-US" altLang="zh-CN" sz="2800" b="1" dirty="0">
                    <a:solidFill>
                      <a:srgbClr val="C00000"/>
                    </a:solidFill>
                  </a:rPr>
                  <a:t>surjective function</a:t>
                </a:r>
                <a:r>
                  <a:rPr lang="en-US" altLang="zh-CN" sz="2800" b="1" dirty="0"/>
                  <a:t> must satisfy </a:t>
                </a:r>
                <a14:m>
                  <m:oMath xmlns:m="http://schemas.openxmlformats.org/officeDocument/2006/math">
                    <m:r>
                      <a:rPr lang="en-US" altLang="zh-CN" sz="2800" b="1" i="1" smtClean="0">
                        <a:solidFill>
                          <a:srgbClr val="C00000"/>
                        </a:solidFill>
                        <a:latin typeface="Cambria Math" panose="02040503050406030204" pitchFamily="18" charset="0"/>
                      </a:rPr>
                      <m:t>~</m:t>
                    </m:r>
                    <m:sSub>
                      <m:sSubPr>
                        <m:ctrlPr>
                          <a:rPr lang="en-US" altLang="zh-CN" sz="2800" b="1" i="1" smtClean="0">
                            <a:solidFill>
                              <a:srgbClr val="C00000"/>
                            </a:solidFill>
                            <a:latin typeface="Cambria Math" panose="02040503050406030204" pitchFamily="18" charset="0"/>
                          </a:rPr>
                        </m:ctrlPr>
                      </m:sSubPr>
                      <m:e>
                        <m:r>
                          <a:rPr lang="en-US" altLang="zh-CN" sz="2800" b="1" i="1" smtClean="0">
                            <a:solidFill>
                              <a:srgbClr val="C00000"/>
                            </a:solidFill>
                            <a:latin typeface="Cambria Math" panose="02040503050406030204" pitchFamily="18" charset="0"/>
                          </a:rPr>
                          <m:t>𝑷</m:t>
                        </m:r>
                      </m:e>
                      <m:sub>
                        <m:r>
                          <a:rPr lang="en-US" altLang="zh-CN" sz="2800" b="1" i="1" smtClean="0">
                            <a:solidFill>
                              <a:srgbClr val="C00000"/>
                            </a:solidFill>
                            <a:latin typeface="Cambria Math" panose="02040503050406030204" pitchFamily="18" charset="0"/>
                          </a:rPr>
                          <m:t>𝟏</m:t>
                        </m:r>
                      </m:sub>
                    </m:sSub>
                    <m:r>
                      <a:rPr lang="en-US" altLang="zh-CN" sz="2800" b="1" i="1" smtClean="0">
                        <a:solidFill>
                          <a:srgbClr val="C00000"/>
                        </a:solidFill>
                        <a:latin typeface="Cambria Math" panose="02040503050406030204" pitchFamily="18" charset="0"/>
                        <a:ea typeface="Cambria Math" panose="02040503050406030204" pitchFamily="18" charset="0"/>
                      </a:rPr>
                      <m:t>∩</m:t>
                    </m:r>
                    <m:r>
                      <a:rPr lang="en-US" altLang="zh-CN" sz="2800" b="1" i="1" smtClean="0">
                        <a:solidFill>
                          <a:srgbClr val="C00000"/>
                        </a:solidFill>
                        <a:latin typeface="Cambria Math" panose="02040503050406030204" pitchFamily="18" charset="0"/>
                      </a:rPr>
                      <m:t>~</m:t>
                    </m:r>
                    <m:sSub>
                      <m:sSubPr>
                        <m:ctrlPr>
                          <a:rPr lang="en-US" altLang="zh-CN" sz="2800" b="1" i="1" smtClean="0">
                            <a:solidFill>
                              <a:srgbClr val="C00000"/>
                            </a:solidFill>
                            <a:latin typeface="Cambria Math" panose="02040503050406030204" pitchFamily="18" charset="0"/>
                          </a:rPr>
                        </m:ctrlPr>
                      </m:sSubPr>
                      <m:e>
                        <m:r>
                          <a:rPr lang="en-US" altLang="zh-CN" sz="2800" b="1" i="1" smtClean="0">
                            <a:solidFill>
                              <a:srgbClr val="C00000"/>
                            </a:solidFill>
                            <a:latin typeface="Cambria Math" panose="02040503050406030204" pitchFamily="18" charset="0"/>
                          </a:rPr>
                          <m:t>𝑷</m:t>
                        </m:r>
                      </m:e>
                      <m:sub>
                        <m:r>
                          <a:rPr lang="en-US" altLang="zh-CN" sz="2800" b="1" i="1" smtClean="0">
                            <a:solidFill>
                              <a:srgbClr val="C00000"/>
                            </a:solidFill>
                            <a:latin typeface="Cambria Math" panose="02040503050406030204" pitchFamily="18" charset="0"/>
                          </a:rPr>
                          <m:t>𝟐</m:t>
                        </m:r>
                      </m:sub>
                    </m:sSub>
                    <m:r>
                      <a:rPr lang="en-US" altLang="zh-CN" sz="2800" b="1" i="1" smtClean="0">
                        <a:solidFill>
                          <a:srgbClr val="C00000"/>
                        </a:solidFill>
                        <a:latin typeface="Cambria Math" panose="02040503050406030204" pitchFamily="18" charset="0"/>
                        <a:ea typeface="Cambria Math" panose="02040503050406030204" pitchFamily="18" charset="0"/>
                      </a:rPr>
                      <m:t>∩</m:t>
                    </m:r>
                    <m:r>
                      <a:rPr lang="en-US" altLang="zh-CN" sz="2800" b="1" i="1" smtClean="0">
                        <a:solidFill>
                          <a:srgbClr val="C00000"/>
                        </a:solidFill>
                        <a:latin typeface="Cambria Math" panose="02040503050406030204" pitchFamily="18" charset="0"/>
                      </a:rPr>
                      <m:t>~</m:t>
                    </m:r>
                    <m:sSub>
                      <m:sSubPr>
                        <m:ctrlPr>
                          <a:rPr lang="en-US" altLang="zh-CN" sz="2800" b="1" i="1" smtClean="0">
                            <a:solidFill>
                              <a:srgbClr val="C00000"/>
                            </a:solidFill>
                            <a:latin typeface="Cambria Math" panose="02040503050406030204" pitchFamily="18" charset="0"/>
                          </a:rPr>
                        </m:ctrlPr>
                      </m:sSubPr>
                      <m:e>
                        <m:r>
                          <a:rPr lang="en-US" altLang="zh-CN" sz="2800" b="1" i="1" smtClean="0">
                            <a:solidFill>
                              <a:srgbClr val="C00000"/>
                            </a:solidFill>
                            <a:latin typeface="Cambria Math" panose="02040503050406030204" pitchFamily="18" charset="0"/>
                          </a:rPr>
                          <m:t>𝑷</m:t>
                        </m:r>
                      </m:e>
                      <m:sub>
                        <m:r>
                          <a:rPr lang="en-US" altLang="zh-CN" sz="2800" b="1" i="1" smtClean="0">
                            <a:solidFill>
                              <a:srgbClr val="C00000"/>
                            </a:solidFill>
                            <a:latin typeface="Cambria Math" panose="02040503050406030204" pitchFamily="18" charset="0"/>
                          </a:rPr>
                          <m:t>𝟑</m:t>
                        </m:r>
                      </m:sub>
                    </m:sSub>
                    <m:r>
                      <a:rPr lang="en-US" altLang="zh-CN" sz="2800" b="1" i="0" smtClean="0">
                        <a:latin typeface="Cambria Math" panose="02040503050406030204" pitchFamily="18" charset="0"/>
                      </a:rPr>
                      <m:t>.</m:t>
                    </m:r>
                  </m:oMath>
                </a14:m>
                <a:endParaRPr lang="zh-CN" altLang="en-US" sz="2800" b="1" dirty="0"/>
              </a:p>
            </p:txBody>
          </p:sp>
        </mc:Choice>
        <mc:Fallback xmlns="">
          <p:sp>
            <p:nvSpPr>
              <p:cNvPr id="15" name="Text Box 7">
                <a:extLst>
                  <a:ext uri="{FF2B5EF4-FFF2-40B4-BE49-F238E27FC236}">
                    <a16:creationId xmlns:a16="http://schemas.microsoft.com/office/drawing/2014/main" id="{A14694D7-30B6-E75E-2244-646D6C73BCBA}"/>
                  </a:ext>
                </a:extLst>
              </p:cNvPr>
              <p:cNvSpPr txBox="1">
                <a:spLocks noRot="1" noChangeAspect="1" noMove="1" noResize="1" noEditPoints="1" noAdjustHandles="1" noChangeArrowheads="1" noChangeShapeType="1" noTextEdit="1"/>
              </p:cNvSpPr>
              <p:nvPr/>
            </p:nvSpPr>
            <p:spPr bwMode="auto">
              <a:xfrm>
                <a:off x="1832416" y="3646505"/>
                <a:ext cx="9724584" cy="1384995"/>
              </a:xfrm>
              <a:prstGeom prst="rect">
                <a:avLst/>
              </a:prstGeom>
              <a:blipFill>
                <a:blip r:embed="rId3"/>
                <a:stretch>
                  <a:fillRect l="-1317" t="-4405"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16" name="Text Box 10">
            <a:extLst>
              <a:ext uri="{FF2B5EF4-FFF2-40B4-BE49-F238E27FC236}">
                <a16:creationId xmlns:a16="http://schemas.microsoft.com/office/drawing/2014/main" id="{B4635E3C-B4CF-637F-2844-38A83E41FB40}"/>
              </a:ext>
            </a:extLst>
          </p:cNvPr>
          <p:cNvSpPr txBox="1">
            <a:spLocks noChangeArrowheads="1"/>
          </p:cNvSpPr>
          <p:nvPr/>
        </p:nvSpPr>
        <p:spPr bwMode="auto">
          <a:xfrm>
            <a:off x="1832416" y="5198333"/>
            <a:ext cx="1027068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i="1" dirty="0">
                <a:solidFill>
                  <a:srgbClr val="0070C0"/>
                </a:solidFill>
              </a:rPr>
              <a:t>N(A) </a:t>
            </a:r>
            <a:r>
              <a:rPr lang="en-US" altLang="zh-CN" sz="2400" b="1" dirty="0"/>
              <a:t>is used to represent the </a:t>
            </a:r>
            <a:r>
              <a:rPr lang="en-US" altLang="zh-CN" sz="2400" b="1" dirty="0">
                <a:solidFill>
                  <a:srgbClr val="0070C0"/>
                </a:solidFill>
              </a:rPr>
              <a:t>cardinality of the set</a:t>
            </a:r>
            <a:r>
              <a:rPr lang="en-US" altLang="zh-CN" sz="2400" b="1" dirty="0"/>
              <a:t> satisfying the case </a:t>
            </a:r>
            <a:r>
              <a:rPr lang="en-US" altLang="zh-CN" sz="2400" b="1" i="1" dirty="0">
                <a:solidFill>
                  <a:srgbClr val="0070C0"/>
                </a:solidFill>
              </a:rPr>
              <a:t>A</a:t>
            </a:r>
            <a:r>
              <a:rPr lang="en-US" altLang="zh-CN" sz="2400" b="1" dirty="0"/>
              <a:t>, and </a:t>
            </a:r>
            <a:r>
              <a:rPr lang="en-US" altLang="zh-CN" sz="2400" b="1" i="1" dirty="0"/>
              <a:t>N </a:t>
            </a:r>
            <a:r>
              <a:rPr lang="en-US" altLang="zh-CN" sz="2400" b="1" dirty="0"/>
              <a:t>is the cardinality of the universal set, that is, the total number of functions from the 6-element set to the 3-element set. According to the </a:t>
            </a:r>
            <a:r>
              <a:rPr lang="en-US" altLang="zh-CN" sz="2800" b="1" dirty="0">
                <a:solidFill>
                  <a:schemeClr val="accent1"/>
                </a:solidFill>
                <a:latin typeface="+mn-lt"/>
              </a:rPr>
              <a:t>principle  of inclusion-exclusion</a:t>
            </a:r>
            <a:r>
              <a:rPr lang="en-US" altLang="zh-CN" sz="2400" b="1" dirty="0"/>
              <a:t>, there is</a:t>
            </a:r>
            <a:endParaRPr lang="zh-CN" altLang="en-US" sz="2400" b="1" dirty="0"/>
          </a:p>
        </p:txBody>
      </p:sp>
      <p:sp>
        <p:nvSpPr>
          <p:cNvPr id="17" name="矩形 16">
            <a:extLst>
              <a:ext uri="{FF2B5EF4-FFF2-40B4-BE49-F238E27FC236}">
                <a16:creationId xmlns:a16="http://schemas.microsoft.com/office/drawing/2014/main" id="{ED8BD4E1-15E5-E4A9-71AA-6171C94CFC44}"/>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41209516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36</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Supplement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aphicFrame>
        <p:nvGraphicFramePr>
          <p:cNvPr id="13" name="Object 5">
            <a:extLst>
              <a:ext uri="{FF2B5EF4-FFF2-40B4-BE49-F238E27FC236}">
                <a16:creationId xmlns:a16="http://schemas.microsoft.com/office/drawing/2014/main" id="{108A54FF-6D43-29AE-5851-9DCB25159E54}"/>
              </a:ext>
            </a:extLst>
          </p:cNvPr>
          <p:cNvGraphicFramePr>
            <a:graphicFrameLocks noChangeAspect="1"/>
          </p:cNvGraphicFramePr>
          <p:nvPr>
            <p:extLst>
              <p:ext uri="{D42A27DB-BD31-4B8C-83A1-F6EECF244321}">
                <p14:modId xmlns:p14="http://schemas.microsoft.com/office/powerpoint/2010/main" val="1653788286"/>
              </p:ext>
            </p:extLst>
          </p:nvPr>
        </p:nvGraphicFramePr>
        <p:xfrm>
          <a:off x="2189955" y="1367100"/>
          <a:ext cx="8927887" cy="4810608"/>
        </p:xfrm>
        <a:graphic>
          <a:graphicData uri="http://schemas.openxmlformats.org/presentationml/2006/ole">
            <mc:AlternateContent xmlns:mc="http://schemas.openxmlformats.org/markup-compatibility/2006">
              <mc:Choice xmlns:v="urn:schemas-microsoft-com:vml" Requires="v">
                <p:oleObj spid="_x0000_s4114" name="Equation" r:id="rId4" imgW="3466800" imgH="2057400" progId="Equation.DSMT4">
                  <p:embed/>
                </p:oleObj>
              </mc:Choice>
              <mc:Fallback>
                <p:oleObj name="Equation" r:id="rId4" imgW="3466800" imgH="2057400" progId="Equation.DSMT4">
                  <p:embed/>
                  <p:pic>
                    <p:nvPicPr>
                      <p:cNvPr id="2" name="Object 5">
                        <a:extLst>
                          <a:ext uri="{FF2B5EF4-FFF2-40B4-BE49-F238E27FC236}">
                            <a16:creationId xmlns:a16="http://schemas.microsoft.com/office/drawing/2014/main" id="{726E86F5-0343-49ED-9877-47EC92CCC9CD}"/>
                          </a:ext>
                        </a:extLst>
                      </p:cNvPr>
                      <p:cNvPicPr>
                        <a:picLocks noChangeAspect="1" noChangeArrowheads="1"/>
                      </p:cNvPicPr>
                      <p:nvPr/>
                    </p:nvPicPr>
                    <p:blipFill>
                      <a:blip r:embed="rId5">
                        <a:grayscl/>
                        <a:biLevel thresh="50000"/>
                      </a:blip>
                      <a:srcRect/>
                      <a:stretch>
                        <a:fillRect/>
                      </a:stretch>
                    </p:blipFill>
                    <p:spPr bwMode="auto">
                      <a:xfrm>
                        <a:off x="2189955" y="1367100"/>
                        <a:ext cx="8927887" cy="4810608"/>
                      </a:xfrm>
                      <a:prstGeom prst="rect">
                        <a:avLst/>
                      </a:prstGeom>
                      <a:noFill/>
                      <a:ln>
                        <a:noFill/>
                      </a:ln>
                      <a:effectLst/>
                      <a:extLst/>
                    </p:spPr>
                  </p:pic>
                </p:oleObj>
              </mc:Fallback>
            </mc:AlternateContent>
          </a:graphicData>
        </a:graphic>
      </p:graphicFrame>
      <p:sp>
        <p:nvSpPr>
          <p:cNvPr id="14" name="矩形 13">
            <a:extLst>
              <a:ext uri="{FF2B5EF4-FFF2-40B4-BE49-F238E27FC236}">
                <a16:creationId xmlns:a16="http://schemas.microsoft.com/office/drawing/2014/main" id="{705C84C2-9C25-2A10-53E3-590DAE3BB85D}"/>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3" name="矩形: 圆角 2">
            <a:extLst>
              <a:ext uri="{FF2B5EF4-FFF2-40B4-BE49-F238E27FC236}">
                <a16:creationId xmlns:a16="http://schemas.microsoft.com/office/drawing/2014/main" id="{76C08D4A-7E3E-4427-A64A-5518E9BAA187}"/>
              </a:ext>
            </a:extLst>
          </p:cNvPr>
          <p:cNvSpPr/>
          <p:nvPr/>
        </p:nvSpPr>
        <p:spPr>
          <a:xfrm>
            <a:off x="2514475" y="4603531"/>
            <a:ext cx="5889997" cy="5864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239711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37</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Supplement</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C3168EDC-B6CE-BB8B-6F48-D9992E42C2B2}"/>
                  </a:ext>
                </a:extLst>
              </p:cNvPr>
              <p:cNvSpPr txBox="1">
                <a:spLocks noChangeArrowheads="1"/>
              </p:cNvSpPr>
              <p:nvPr/>
            </p:nvSpPr>
            <p:spPr bwMode="auto">
              <a:xfrm>
                <a:off x="2063552" y="1221843"/>
                <a:ext cx="10128448" cy="255454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solidFill>
                      <a:schemeClr val="accent1"/>
                    </a:solidFill>
                  </a:rPr>
                  <a:t>Theorem</a:t>
                </a:r>
                <a:r>
                  <a:rPr lang="en-US" altLang="zh-CN" b="1" dirty="0">
                    <a:solidFill>
                      <a:schemeClr val="accent1"/>
                    </a:solidFill>
                  </a:rPr>
                  <a:t>: </a:t>
                </a:r>
                <a:r>
                  <a:rPr lang="en-US" altLang="zh-CN" b="1" dirty="0"/>
                  <a:t>Assuming that </a:t>
                </a:r>
                <a14:m>
                  <m:oMath xmlns:m="http://schemas.openxmlformats.org/officeDocument/2006/math">
                    <m:d>
                      <m:dPr>
                        <m:begChr m:val="|"/>
                        <m:endChr m:val="|"/>
                        <m:ctrlPr>
                          <a:rPr lang="en-US" altLang="zh-CN" b="1" i="1" smtClean="0">
                            <a:solidFill>
                              <a:srgbClr val="0070C0"/>
                            </a:solidFill>
                            <a:latin typeface="Cambria Math" panose="02040503050406030204" pitchFamily="18" charset="0"/>
                          </a:rPr>
                        </m:ctrlPr>
                      </m:dPr>
                      <m:e>
                        <m:r>
                          <a:rPr lang="en-US" altLang="zh-CN" b="1" i="1" smtClean="0">
                            <a:solidFill>
                              <a:srgbClr val="0070C0"/>
                            </a:solidFill>
                            <a:latin typeface="Cambria Math" panose="02040503050406030204" pitchFamily="18" charset="0"/>
                          </a:rPr>
                          <m:t>𝑿</m:t>
                        </m:r>
                      </m:e>
                    </m:d>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𝒎</m:t>
                    </m:r>
                  </m:oMath>
                </a14:m>
                <a:r>
                  <a:rPr lang="en-US" altLang="zh-CN" b="1" dirty="0">
                    <a:solidFill>
                      <a:srgbClr val="0070C0"/>
                    </a:solidFill>
                  </a:rPr>
                  <a:t> </a:t>
                </a:r>
                <a:r>
                  <a:rPr lang="en-US" altLang="zh-CN" b="1" dirty="0"/>
                  <a:t>and </a:t>
                </a:r>
                <a14:m>
                  <m:oMath xmlns:m="http://schemas.openxmlformats.org/officeDocument/2006/math">
                    <m:d>
                      <m:dPr>
                        <m:begChr m:val="|"/>
                        <m:endChr m:val="|"/>
                        <m:ctrlPr>
                          <a:rPr lang="en-US" altLang="zh-CN" b="1" i="1" smtClean="0">
                            <a:solidFill>
                              <a:srgbClr val="0070C0"/>
                            </a:solidFill>
                            <a:latin typeface="Cambria Math" panose="02040503050406030204" pitchFamily="18" charset="0"/>
                          </a:rPr>
                        </m:ctrlPr>
                      </m:dPr>
                      <m:e>
                        <m:r>
                          <a:rPr lang="en-US" altLang="zh-CN" b="1" i="1" smtClean="0">
                            <a:solidFill>
                              <a:srgbClr val="0070C0"/>
                            </a:solidFill>
                            <a:latin typeface="Cambria Math" panose="02040503050406030204" pitchFamily="18" charset="0"/>
                          </a:rPr>
                          <m:t>𝒀</m:t>
                        </m:r>
                      </m:e>
                    </m:d>
                    <m:r>
                      <a:rPr lang="en-US" altLang="zh-CN" b="1" i="1">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𝒏</m:t>
                    </m:r>
                  </m:oMath>
                </a14:m>
                <a:r>
                  <a:rPr lang="en-US" altLang="zh-CN" b="1" dirty="0">
                    <a:solidFill>
                      <a:srgbClr val="0070C0"/>
                    </a:solidFill>
                  </a:rPr>
                  <a:t> </a:t>
                </a:r>
                <a:r>
                  <a:rPr lang="en-US" altLang="zh-CN" b="1" dirty="0"/>
                  <a:t>are positive integers and satisfy </a:t>
                </a:r>
                <a14:m>
                  <m:oMath xmlns:m="http://schemas.openxmlformats.org/officeDocument/2006/math">
                    <m:r>
                      <a:rPr lang="en-US" altLang="zh-CN" b="1" i="1" dirty="0" smtClean="0">
                        <a:solidFill>
                          <a:srgbClr val="0070C0"/>
                        </a:solidFill>
                        <a:latin typeface="Cambria Math" panose="02040503050406030204" pitchFamily="18" charset="0"/>
                      </a:rPr>
                      <m:t>𝒎</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𝒏</m:t>
                    </m:r>
                  </m:oMath>
                </a14:m>
                <a:r>
                  <a:rPr lang="en-US" altLang="zh-CN" b="1" dirty="0"/>
                  <a:t>, then the number of </a:t>
                </a:r>
                <a:r>
                  <a:rPr lang="en-US" altLang="zh-CN" b="1" dirty="0" err="1">
                    <a:solidFill>
                      <a:srgbClr val="C00000"/>
                    </a:solidFill>
                  </a:rPr>
                  <a:t>surjective</a:t>
                </a:r>
                <a:r>
                  <a:rPr lang="en-US" altLang="zh-CN" b="1" dirty="0">
                    <a:solidFill>
                      <a:srgbClr val="C00000"/>
                    </a:solidFill>
                  </a:rPr>
                  <a:t> functions </a:t>
                </a:r>
                <a:r>
                  <a:rPr lang="en-US" altLang="zh-CN" b="1" dirty="0"/>
                  <a:t>from the </a:t>
                </a:r>
                <a:r>
                  <a:rPr lang="en-US" altLang="zh-CN" b="1" i="1" dirty="0">
                    <a:solidFill>
                      <a:srgbClr val="C00000"/>
                    </a:solidFill>
                  </a:rPr>
                  <a:t>m</a:t>
                </a:r>
                <a:r>
                  <a:rPr lang="en-US" altLang="zh-CN" b="1" dirty="0"/>
                  <a:t>-element set to the </a:t>
                </a:r>
                <a:r>
                  <a:rPr lang="en-US" altLang="zh-CN" b="1" i="1" dirty="0">
                    <a:solidFill>
                      <a:srgbClr val="C00000"/>
                    </a:solidFill>
                  </a:rPr>
                  <a:t>n</a:t>
                </a:r>
                <a:r>
                  <a:rPr lang="en-US" altLang="zh-CN" b="1" dirty="0"/>
                  <a:t>-element set is:</a:t>
                </a:r>
              </a:p>
              <a:p>
                <a:pPr eaLnBrk="1" hangingPunct="1"/>
                <a:endParaRPr lang="zh-CN" altLang="en-US" b="1" dirty="0"/>
              </a:p>
            </p:txBody>
          </p:sp>
        </mc:Choice>
        <mc:Fallback xmlns="">
          <p:sp>
            <p:nvSpPr>
              <p:cNvPr id="13" name="Text Box 5">
                <a:extLst>
                  <a:ext uri="{FF2B5EF4-FFF2-40B4-BE49-F238E27FC236}">
                    <a16:creationId xmlns:a16="http://schemas.microsoft.com/office/drawing/2014/main" id="{C3168EDC-B6CE-BB8B-6F48-D9992E42C2B2}"/>
                  </a:ext>
                </a:extLst>
              </p:cNvPr>
              <p:cNvSpPr txBox="1">
                <a:spLocks noRot="1" noChangeAspect="1" noMove="1" noResize="1" noEditPoints="1" noAdjustHandles="1" noChangeArrowheads="1" noChangeShapeType="1" noTextEdit="1"/>
              </p:cNvSpPr>
              <p:nvPr/>
            </p:nvSpPr>
            <p:spPr bwMode="auto">
              <a:xfrm>
                <a:off x="2063552" y="1221843"/>
                <a:ext cx="10128448" cy="2554545"/>
              </a:xfrm>
              <a:prstGeom prst="rect">
                <a:avLst/>
              </a:prstGeom>
              <a:blipFill>
                <a:blip r:embed="rId4"/>
                <a:stretch>
                  <a:fillRect l="-1565" t="-33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graphicFrame>
        <p:nvGraphicFramePr>
          <p:cNvPr id="14" name="Object 6">
            <a:extLst>
              <a:ext uri="{FF2B5EF4-FFF2-40B4-BE49-F238E27FC236}">
                <a16:creationId xmlns:a16="http://schemas.microsoft.com/office/drawing/2014/main" id="{1DCF20C5-4FA2-7B19-9107-50F492C48347}"/>
              </a:ext>
            </a:extLst>
          </p:cNvPr>
          <p:cNvGraphicFramePr>
            <a:graphicFrameLocks noChangeAspect="1"/>
          </p:cNvGraphicFramePr>
          <p:nvPr>
            <p:extLst>
              <p:ext uri="{D42A27DB-BD31-4B8C-83A1-F6EECF244321}">
                <p14:modId xmlns:p14="http://schemas.microsoft.com/office/powerpoint/2010/main" val="3854754650"/>
              </p:ext>
            </p:extLst>
          </p:nvPr>
        </p:nvGraphicFramePr>
        <p:xfrm>
          <a:off x="2597856" y="4254587"/>
          <a:ext cx="8459787" cy="504825"/>
        </p:xfrm>
        <a:graphic>
          <a:graphicData uri="http://schemas.openxmlformats.org/presentationml/2006/ole">
            <mc:AlternateContent xmlns:mc="http://schemas.openxmlformats.org/markup-compatibility/2006">
              <mc:Choice xmlns:v="urn:schemas-microsoft-com:vml" Requires="v">
                <p:oleObj spid="_x0000_s5138" name="Equation" r:id="rId5" imgW="3835080" imgH="228600" progId="Equation.DSMT4">
                  <p:embed/>
                </p:oleObj>
              </mc:Choice>
              <mc:Fallback>
                <p:oleObj name="Equation" r:id="rId5" imgW="3835080" imgH="228600" progId="Equation.DSMT4">
                  <p:embed/>
                  <p:pic>
                    <p:nvPicPr>
                      <p:cNvPr id="2" name="Object 6">
                        <a:extLst>
                          <a:ext uri="{FF2B5EF4-FFF2-40B4-BE49-F238E27FC236}">
                            <a16:creationId xmlns:a16="http://schemas.microsoft.com/office/drawing/2014/main" id="{5EF74E9E-D7EB-4D15-B340-A0447CA500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7856" y="4254587"/>
                        <a:ext cx="84597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矩形 14">
            <a:extLst>
              <a:ext uri="{FF2B5EF4-FFF2-40B4-BE49-F238E27FC236}">
                <a16:creationId xmlns:a16="http://schemas.microsoft.com/office/drawing/2014/main" id="{0EC307DA-D69D-BD3E-7920-5397A64466E9}"/>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24892975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38</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6C7793C7-DE13-D881-6AA6-EEFB3D8DD73A}"/>
                  </a:ext>
                </a:extLst>
              </p:cNvPr>
              <p:cNvSpPr txBox="1">
                <a:spLocks noChangeArrowheads="1"/>
              </p:cNvSpPr>
              <p:nvPr/>
            </p:nvSpPr>
            <p:spPr bwMode="auto">
              <a:xfrm>
                <a:off x="1787979" y="1228397"/>
                <a:ext cx="10404021" cy="44012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kumimoji="1" lang="en-US" altLang="zh-CN" sz="2800" b="1" i="1" dirty="0">
                    <a:solidFill>
                      <a:schemeClr val="accent1"/>
                    </a:solidFill>
                    <a:latin typeface="+mn-lt"/>
                  </a:rPr>
                  <a:t>Theorem</a:t>
                </a:r>
                <a:r>
                  <a:rPr kumimoji="1" lang="en-US" altLang="zh-CN" sz="2800" b="1" dirty="0">
                    <a:solidFill>
                      <a:schemeClr val="accent1"/>
                    </a:solidFill>
                    <a:latin typeface="+mn-lt"/>
                  </a:rPr>
                  <a:t>: </a:t>
                </a:r>
                <a:r>
                  <a:rPr kumimoji="1" lang="en-US" altLang="zh-CN" sz="2800" b="1" dirty="0"/>
                  <a:t>Given functions </a:t>
                </a:r>
                <a:r>
                  <a:rPr kumimoji="1" lang="en-US" altLang="zh-CN" sz="2800" b="1" i="1" dirty="0"/>
                  <a:t>f</a:t>
                </a:r>
                <a:r>
                  <a:rPr kumimoji="1" lang="en-US" altLang="zh-CN" sz="2800" b="1" dirty="0"/>
                  <a:t> and </a:t>
                </a:r>
                <a:r>
                  <a:rPr kumimoji="1" lang="en-US" altLang="zh-CN" sz="2800" b="1" i="1" dirty="0"/>
                  <a:t>g</a:t>
                </a:r>
                <a:r>
                  <a:rPr kumimoji="1" lang="en-US" altLang="zh-CN" sz="2800" b="1" dirty="0"/>
                  <a:t>, and the </a:t>
                </a:r>
                <a:r>
                  <a:rPr lang="en-US" altLang="zh-CN" sz="2800" b="1" dirty="0">
                    <a:cs typeface="Times New Roman" panose="02020603050405020304" pitchFamily="18" charset="0"/>
                  </a:rPr>
                  <a:t>composition</a:t>
                </a:r>
                <a:r>
                  <a:rPr kumimoji="1" lang="en-US" altLang="zh-CN" sz="2800" b="1" dirty="0"/>
                  <a:t> function</a:t>
                </a:r>
                <a14:m>
                  <m:oMath xmlns:m="http://schemas.openxmlformats.org/officeDocument/2006/math">
                    <m:r>
                      <a:rPr kumimoji="1" lang="en-US" altLang="zh-CN" sz="2800" b="1" i="1" dirty="0" smtClean="0">
                        <a:latin typeface="Cambria Math" panose="02040503050406030204" pitchFamily="18" charset="0"/>
                      </a:rPr>
                      <m:t> </m:t>
                    </m:r>
                    <m:r>
                      <a:rPr kumimoji="1" lang="en-US" altLang="zh-CN" sz="2800" b="1" i="1" dirty="0" smtClean="0">
                        <a:solidFill>
                          <a:srgbClr val="C00000"/>
                        </a:solidFill>
                        <a:latin typeface="Cambria Math" panose="02040503050406030204" pitchFamily="18" charset="0"/>
                      </a:rPr>
                      <m:t>𝒈</m:t>
                    </m:r>
                    <m:r>
                      <a:rPr kumimoji="1" lang="en-US" altLang="zh-CN" sz="2800" b="1" i="1" dirty="0" smtClean="0">
                        <a:solidFill>
                          <a:srgbClr val="C00000"/>
                        </a:solidFill>
                        <a:latin typeface="Cambria Math" panose="02040503050406030204" pitchFamily="18" charset="0"/>
                        <a:ea typeface="Cambria Math" panose="02040503050406030204" pitchFamily="18" charset="0"/>
                      </a:rPr>
                      <m:t>∘</m:t>
                    </m:r>
                    <m:r>
                      <a:rPr kumimoji="1" lang="en-US" altLang="zh-CN" sz="2800" b="1" i="1" dirty="0" err="1">
                        <a:solidFill>
                          <a:srgbClr val="C00000"/>
                        </a:solidFill>
                        <a:latin typeface="Cambria Math" panose="02040503050406030204" pitchFamily="18" charset="0"/>
                      </a:rPr>
                      <m:t>𝒇</m:t>
                    </m:r>
                  </m:oMath>
                </a14:m>
                <a:r>
                  <a:rPr kumimoji="1" lang="en-US" altLang="zh-CN" sz="2800" b="1" dirty="0"/>
                  <a:t>. then</a:t>
                </a:r>
              </a:p>
              <a:p>
                <a:pPr marL="514350" indent="-514350" eaLnBrk="1" hangingPunct="1">
                  <a:spcBef>
                    <a:spcPct val="0"/>
                  </a:spcBef>
                  <a:buAutoNum type="alphaLcParenBoth"/>
                </a:pPr>
                <a:r>
                  <a:rPr kumimoji="1" lang="en-US" altLang="zh-CN" sz="2800" b="1" dirty="0"/>
                  <a:t>If both </a:t>
                </a:r>
                <a:r>
                  <a:rPr kumimoji="1" lang="en-US" altLang="zh-CN" sz="2800" b="1" i="1" dirty="0">
                    <a:solidFill>
                      <a:srgbClr val="0070C0"/>
                    </a:solidFill>
                  </a:rPr>
                  <a:t>f </a:t>
                </a:r>
                <a:r>
                  <a:rPr kumimoji="1" lang="en-US" altLang="zh-CN" sz="2800" b="1" dirty="0"/>
                  <a:t>and </a:t>
                </a:r>
                <a:r>
                  <a:rPr kumimoji="1" lang="en-US" altLang="zh-CN" sz="2800" b="1" i="1" dirty="0">
                    <a:solidFill>
                      <a:srgbClr val="0070C0"/>
                    </a:solidFill>
                  </a:rPr>
                  <a:t>g</a:t>
                </a:r>
                <a:r>
                  <a:rPr kumimoji="1" lang="en-US" altLang="zh-CN" sz="2800" b="1" dirty="0"/>
                  <a:t> are </a:t>
                </a:r>
                <a:r>
                  <a:rPr kumimoji="1" lang="en-US" altLang="zh-CN" sz="2800" b="1" dirty="0">
                    <a:solidFill>
                      <a:srgbClr val="0070C0"/>
                    </a:solidFill>
                  </a:rPr>
                  <a:t>surjective functions</a:t>
                </a:r>
                <a:r>
                  <a:rPr kumimoji="1" lang="en-US" altLang="zh-CN" sz="2800" b="1" dirty="0"/>
                  <a:t>, the </a:t>
                </a:r>
                <a:r>
                  <a:rPr lang="en-US" altLang="zh-CN" sz="2800" b="1" dirty="0">
                    <a:cs typeface="Times New Roman" panose="02020603050405020304" pitchFamily="18" charset="0"/>
                  </a:rPr>
                  <a:t>composition</a:t>
                </a:r>
                <a:r>
                  <a:rPr kumimoji="1" lang="en-US" altLang="zh-CN" sz="2800" b="1" dirty="0"/>
                  <a:t> function </a:t>
                </a:r>
                <a14:m>
                  <m:oMath xmlns:m="http://schemas.openxmlformats.org/officeDocument/2006/math">
                    <m:r>
                      <a:rPr kumimoji="1" lang="en-US" altLang="zh-CN" sz="2800" b="1" i="1" dirty="0" smtClean="0">
                        <a:solidFill>
                          <a:srgbClr val="C00000"/>
                        </a:solidFill>
                        <a:latin typeface="Cambria Math" panose="02040503050406030204" pitchFamily="18" charset="0"/>
                      </a:rPr>
                      <m:t>𝒈</m:t>
                    </m:r>
                    <m:r>
                      <a:rPr kumimoji="1" lang="en-US" altLang="zh-CN" sz="2800" b="1" i="1" dirty="0" smtClean="0">
                        <a:solidFill>
                          <a:srgbClr val="C00000"/>
                        </a:solidFill>
                        <a:latin typeface="Cambria Math" panose="02040503050406030204" pitchFamily="18" charset="0"/>
                        <a:ea typeface="Cambria Math" panose="02040503050406030204" pitchFamily="18" charset="0"/>
                      </a:rPr>
                      <m:t>∘</m:t>
                    </m:r>
                    <m:r>
                      <a:rPr kumimoji="1" lang="en-US" altLang="zh-CN" sz="2800" b="1" i="1" dirty="0" err="1">
                        <a:solidFill>
                          <a:srgbClr val="C00000"/>
                        </a:solidFill>
                        <a:latin typeface="Cambria Math" panose="02040503050406030204" pitchFamily="18" charset="0"/>
                      </a:rPr>
                      <m:t>𝒇</m:t>
                    </m:r>
                    <m:r>
                      <a:rPr kumimoji="1" lang="en-US" altLang="zh-CN" sz="2800" b="1" i="1" dirty="0" err="1">
                        <a:solidFill>
                          <a:srgbClr val="C00000"/>
                        </a:solidFill>
                        <a:latin typeface="Cambria Math" panose="02040503050406030204" pitchFamily="18" charset="0"/>
                      </a:rPr>
                      <m:t> </m:t>
                    </m:r>
                  </m:oMath>
                </a14:m>
                <a:r>
                  <a:rPr kumimoji="1" lang="en-US" altLang="zh-CN" sz="2800" b="1" dirty="0"/>
                  <a:t>is also a </a:t>
                </a:r>
                <a:r>
                  <a:rPr kumimoji="1" lang="en-US" altLang="zh-CN" sz="2800" b="1" dirty="0">
                    <a:solidFill>
                      <a:srgbClr val="0070C0"/>
                    </a:solidFill>
                  </a:rPr>
                  <a:t>surjective function</a:t>
                </a:r>
                <a:r>
                  <a:rPr kumimoji="1" lang="en-US" altLang="zh-CN" sz="2800" b="1" dirty="0"/>
                  <a:t>.</a:t>
                </a:r>
              </a:p>
              <a:p>
                <a:pPr marL="514350" indent="-514350" eaLnBrk="1" hangingPunct="1">
                  <a:spcBef>
                    <a:spcPct val="0"/>
                  </a:spcBef>
                  <a:buAutoNum type="alphaLcParenBoth"/>
                </a:pPr>
                <a:endParaRPr kumimoji="1" lang="en-US" altLang="zh-CN" sz="2800" b="1" dirty="0"/>
              </a:p>
              <a:p>
                <a:pPr eaLnBrk="1" hangingPunct="1">
                  <a:spcBef>
                    <a:spcPct val="0"/>
                  </a:spcBef>
                </a:pPr>
                <a:r>
                  <a:rPr kumimoji="1" lang="en-US" altLang="zh-CN" sz="2800" b="1" dirty="0"/>
                  <a:t>(b) If both </a:t>
                </a:r>
                <a:r>
                  <a:rPr kumimoji="1" lang="en-US" altLang="zh-CN" sz="2800" b="1" i="1" dirty="0">
                    <a:solidFill>
                      <a:srgbClr val="0070C0"/>
                    </a:solidFill>
                  </a:rPr>
                  <a:t>f</a:t>
                </a:r>
                <a:r>
                  <a:rPr kumimoji="1" lang="en-US" altLang="zh-CN" sz="2800" b="1" i="1" dirty="0"/>
                  <a:t> </a:t>
                </a:r>
                <a:r>
                  <a:rPr kumimoji="1" lang="en-US" altLang="zh-CN" sz="2800" b="1" dirty="0"/>
                  <a:t>and </a:t>
                </a:r>
                <a:r>
                  <a:rPr kumimoji="1" lang="en-US" altLang="zh-CN" sz="2800" b="1" i="1" dirty="0">
                    <a:solidFill>
                      <a:srgbClr val="0070C0"/>
                    </a:solidFill>
                  </a:rPr>
                  <a:t>g </a:t>
                </a:r>
                <a:r>
                  <a:rPr kumimoji="1" lang="en-US" altLang="zh-CN" sz="2800" b="1" dirty="0"/>
                  <a:t>are </a:t>
                </a:r>
                <a:r>
                  <a:rPr kumimoji="1" lang="en-US" altLang="zh-CN" sz="2800" b="1" dirty="0">
                    <a:solidFill>
                      <a:srgbClr val="0070C0"/>
                    </a:solidFill>
                  </a:rPr>
                  <a:t>injective function</a:t>
                </a:r>
                <a:r>
                  <a:rPr kumimoji="1" lang="en-US" altLang="zh-CN" sz="2800" b="1" dirty="0"/>
                  <a:t>, the </a:t>
                </a:r>
                <a:r>
                  <a:rPr lang="en-US" altLang="zh-CN" sz="2800" b="1" dirty="0">
                    <a:cs typeface="Times New Roman" panose="02020603050405020304" pitchFamily="18" charset="0"/>
                  </a:rPr>
                  <a:t>composition</a:t>
                </a:r>
                <a:r>
                  <a:rPr kumimoji="1" lang="en-US" altLang="zh-CN" sz="2800" b="1" dirty="0"/>
                  <a:t> function</a:t>
                </a:r>
                <a:r>
                  <a:rPr kumimoji="1" lang="en-US" altLang="zh-CN" sz="2800" b="1" dirty="0">
                    <a:solidFill>
                      <a:srgbClr val="FF0000"/>
                    </a:solidFill>
                  </a:rPr>
                  <a:t> </a:t>
                </a:r>
                <a14:m>
                  <m:oMath xmlns:m="http://schemas.openxmlformats.org/officeDocument/2006/math">
                    <m:r>
                      <a:rPr kumimoji="1" lang="en-US" altLang="zh-CN" sz="2800" b="1" i="1" dirty="0" smtClean="0">
                        <a:solidFill>
                          <a:srgbClr val="C00000"/>
                        </a:solidFill>
                        <a:latin typeface="Cambria Math" panose="02040503050406030204" pitchFamily="18" charset="0"/>
                      </a:rPr>
                      <m:t>𝒈</m:t>
                    </m:r>
                    <m:r>
                      <a:rPr kumimoji="1" lang="en-US" altLang="zh-CN" sz="2800" b="1" i="1" dirty="0" smtClean="0">
                        <a:solidFill>
                          <a:srgbClr val="C00000"/>
                        </a:solidFill>
                        <a:latin typeface="Cambria Math" panose="02040503050406030204" pitchFamily="18" charset="0"/>
                        <a:ea typeface="Cambria Math" panose="02040503050406030204" pitchFamily="18" charset="0"/>
                      </a:rPr>
                      <m:t>∘</m:t>
                    </m:r>
                    <m:r>
                      <a:rPr kumimoji="1" lang="en-US" altLang="zh-CN" sz="2800" b="1" i="1" dirty="0" err="1">
                        <a:solidFill>
                          <a:srgbClr val="C00000"/>
                        </a:solidFill>
                        <a:latin typeface="Cambria Math" panose="02040503050406030204" pitchFamily="18" charset="0"/>
                      </a:rPr>
                      <m:t>𝒇</m:t>
                    </m:r>
                  </m:oMath>
                </a14:m>
                <a:r>
                  <a:rPr kumimoji="1" lang="en-US" altLang="zh-CN" sz="2800" b="1" i="1" dirty="0">
                    <a:solidFill>
                      <a:srgbClr val="FF0000"/>
                    </a:solidFill>
                  </a:rPr>
                  <a:t> </a:t>
                </a:r>
                <a:r>
                  <a:rPr kumimoji="1" lang="en-US" altLang="zh-CN" sz="2800" b="1" dirty="0"/>
                  <a:t>is also a </a:t>
                </a:r>
                <a:r>
                  <a:rPr kumimoji="1" lang="en-US" altLang="zh-CN" sz="2800" b="1" dirty="0">
                    <a:solidFill>
                      <a:srgbClr val="0070C0"/>
                    </a:solidFill>
                  </a:rPr>
                  <a:t>injective function</a:t>
                </a:r>
                <a:r>
                  <a:rPr kumimoji="1" lang="en-US" altLang="zh-CN" sz="2800" b="1" dirty="0"/>
                  <a:t>.</a:t>
                </a:r>
              </a:p>
              <a:p>
                <a:pPr eaLnBrk="1" hangingPunct="1">
                  <a:spcBef>
                    <a:spcPct val="0"/>
                  </a:spcBef>
                </a:pPr>
                <a:endParaRPr kumimoji="1" lang="en-US" altLang="zh-CN" sz="2800" b="1" dirty="0"/>
              </a:p>
              <a:p>
                <a:pPr eaLnBrk="1" hangingPunct="1">
                  <a:spcBef>
                    <a:spcPct val="0"/>
                  </a:spcBef>
                </a:pPr>
                <a:r>
                  <a:rPr kumimoji="1" lang="en-US" altLang="zh-CN" sz="2800" b="1" dirty="0"/>
                  <a:t>(c) If both </a:t>
                </a:r>
                <a:r>
                  <a:rPr kumimoji="1" lang="en-US" altLang="zh-CN" sz="2800" b="1" i="1" dirty="0">
                    <a:solidFill>
                      <a:srgbClr val="0070C0"/>
                    </a:solidFill>
                  </a:rPr>
                  <a:t>f</a:t>
                </a:r>
                <a:r>
                  <a:rPr kumimoji="1" lang="en-US" altLang="zh-CN" sz="2800" b="1" dirty="0"/>
                  <a:t> and </a:t>
                </a:r>
                <a:r>
                  <a:rPr kumimoji="1" lang="en-US" altLang="zh-CN" sz="2800" b="1" i="1" dirty="0">
                    <a:solidFill>
                      <a:srgbClr val="0070C0"/>
                    </a:solidFill>
                  </a:rPr>
                  <a:t>g</a:t>
                </a:r>
                <a:r>
                  <a:rPr kumimoji="1" lang="en-US" altLang="zh-CN" sz="2800" b="1" dirty="0"/>
                  <a:t> are </a:t>
                </a:r>
                <a:r>
                  <a:rPr kumimoji="1" lang="en-US" altLang="zh-CN" sz="2800" b="1" dirty="0" err="1">
                    <a:solidFill>
                      <a:srgbClr val="0070C0"/>
                    </a:solidFill>
                  </a:rPr>
                  <a:t>bijective</a:t>
                </a:r>
                <a:r>
                  <a:rPr kumimoji="1" lang="en-US" altLang="zh-CN" sz="2800" b="1" dirty="0">
                    <a:solidFill>
                      <a:srgbClr val="0070C0"/>
                    </a:solidFill>
                  </a:rPr>
                  <a:t> functions</a:t>
                </a:r>
                <a:r>
                  <a:rPr kumimoji="1" lang="en-US" altLang="zh-CN" sz="2800" b="1" dirty="0"/>
                  <a:t>, the </a:t>
                </a:r>
                <a:r>
                  <a:rPr lang="en-US" altLang="zh-CN" sz="2800" b="1" dirty="0">
                    <a:cs typeface="Times New Roman" panose="02020603050405020304" pitchFamily="18" charset="0"/>
                  </a:rPr>
                  <a:t>composition</a:t>
                </a:r>
                <a:r>
                  <a:rPr kumimoji="1" lang="en-US" altLang="zh-CN" sz="2800" b="1" dirty="0"/>
                  <a:t> function </a:t>
                </a:r>
                <a14:m>
                  <m:oMath xmlns:m="http://schemas.openxmlformats.org/officeDocument/2006/math">
                    <m:r>
                      <a:rPr kumimoji="1" lang="en-US" altLang="zh-CN" sz="2800" b="1" i="1" dirty="0" smtClean="0">
                        <a:solidFill>
                          <a:srgbClr val="C00000"/>
                        </a:solidFill>
                        <a:latin typeface="Cambria Math" panose="02040503050406030204" pitchFamily="18" charset="0"/>
                      </a:rPr>
                      <m:t>𝒈</m:t>
                    </m:r>
                    <m:r>
                      <a:rPr kumimoji="1" lang="en-US" altLang="zh-CN" sz="2800" b="1" i="1" dirty="0" smtClean="0">
                        <a:solidFill>
                          <a:srgbClr val="C00000"/>
                        </a:solidFill>
                        <a:latin typeface="Cambria Math" panose="02040503050406030204" pitchFamily="18" charset="0"/>
                        <a:ea typeface="Cambria Math" panose="02040503050406030204" pitchFamily="18" charset="0"/>
                      </a:rPr>
                      <m:t>∘</m:t>
                    </m:r>
                    <m:r>
                      <a:rPr kumimoji="1" lang="en-US" altLang="zh-CN" sz="2800" b="1" i="1" dirty="0" err="1">
                        <a:solidFill>
                          <a:srgbClr val="C00000"/>
                        </a:solidFill>
                        <a:latin typeface="Cambria Math" panose="02040503050406030204" pitchFamily="18" charset="0"/>
                      </a:rPr>
                      <m:t>𝒇</m:t>
                    </m:r>
                  </m:oMath>
                </a14:m>
                <a:r>
                  <a:rPr kumimoji="1" lang="en-US" altLang="zh-CN" sz="2800" b="1" i="1" dirty="0">
                    <a:solidFill>
                      <a:srgbClr val="FF0000"/>
                    </a:solidFill>
                  </a:rPr>
                  <a:t> </a:t>
                </a:r>
                <a:r>
                  <a:rPr kumimoji="1" lang="en-US" altLang="zh-CN" sz="2800" b="1" dirty="0"/>
                  <a:t>is also a </a:t>
                </a:r>
                <a:r>
                  <a:rPr kumimoji="1" lang="en-US" altLang="zh-CN" sz="2800" b="1" dirty="0" err="1">
                    <a:solidFill>
                      <a:srgbClr val="0070C0"/>
                    </a:solidFill>
                  </a:rPr>
                  <a:t>bijective</a:t>
                </a:r>
                <a:r>
                  <a:rPr kumimoji="1" lang="en-US" altLang="zh-CN" sz="2800" b="1" dirty="0">
                    <a:solidFill>
                      <a:srgbClr val="0070C0"/>
                    </a:solidFill>
                  </a:rPr>
                  <a:t> function</a:t>
                </a:r>
                <a:r>
                  <a:rPr kumimoji="1" lang="en-US" altLang="zh-CN" sz="2800" b="1" dirty="0"/>
                  <a:t>.</a:t>
                </a:r>
              </a:p>
            </p:txBody>
          </p:sp>
        </mc:Choice>
        <mc:Fallback xmlns="">
          <p:sp>
            <p:nvSpPr>
              <p:cNvPr id="13" name="Text Box 5">
                <a:extLst>
                  <a:ext uri="{FF2B5EF4-FFF2-40B4-BE49-F238E27FC236}">
                    <a16:creationId xmlns:a16="http://schemas.microsoft.com/office/drawing/2014/main" id="{6C7793C7-DE13-D881-6AA6-EEFB3D8DD73A}"/>
                  </a:ext>
                </a:extLst>
              </p:cNvPr>
              <p:cNvSpPr txBox="1">
                <a:spLocks noRot="1" noChangeAspect="1" noMove="1" noResize="1" noEditPoints="1" noAdjustHandles="1" noChangeArrowheads="1" noChangeShapeType="1" noTextEdit="1"/>
              </p:cNvSpPr>
              <p:nvPr/>
            </p:nvSpPr>
            <p:spPr bwMode="auto">
              <a:xfrm>
                <a:off x="1787979" y="1228397"/>
                <a:ext cx="10404021" cy="4401205"/>
              </a:xfrm>
              <a:prstGeom prst="rect">
                <a:avLst/>
              </a:prstGeom>
              <a:blipFill>
                <a:blip r:embed="rId3"/>
                <a:stretch>
                  <a:fillRect l="-1172" t="-1664" r="-293" b="-30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7F8F8542-5BD3-9FFB-680C-A0E8361DE2B6}"/>
                  </a:ext>
                </a:extLst>
              </p:cNvPr>
              <p:cNvSpPr txBox="1">
                <a:spLocks noChangeArrowheads="1"/>
              </p:cNvSpPr>
              <p:nvPr/>
            </p:nvSpPr>
            <p:spPr bwMode="auto">
              <a:xfrm>
                <a:off x="1832417" y="5881819"/>
                <a:ext cx="962298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1"/>
                    </a:solidFill>
                  </a:rPr>
                  <a:t>Proof:</a:t>
                </a:r>
                <a:r>
                  <a:rPr lang="zh-CN" altLang="en-US" sz="2800" b="1" dirty="0">
                    <a:solidFill>
                      <a:schemeClr val="accent1"/>
                    </a:solidFill>
                  </a:rPr>
                  <a:t> </a:t>
                </a:r>
                <a:r>
                  <a:rPr lang="en-US" altLang="zh-CN" sz="2800" b="1" dirty="0"/>
                  <a:t>given set </a:t>
                </a:r>
                <a:r>
                  <a:rPr lang="en-US" altLang="zh-CN" sz="2800" b="1" i="1" dirty="0"/>
                  <a:t>X</a:t>
                </a:r>
                <a:r>
                  <a:rPr lang="en-US" altLang="zh-CN" sz="2800" b="1" dirty="0"/>
                  <a:t>, </a:t>
                </a:r>
                <a:r>
                  <a:rPr lang="en-US" altLang="zh-CN" sz="2800" b="1" i="1" dirty="0"/>
                  <a:t>Y</a:t>
                </a:r>
                <a:r>
                  <a:rPr lang="en-US" altLang="zh-CN" sz="2800" b="1" dirty="0"/>
                  <a:t>, </a:t>
                </a:r>
                <a:r>
                  <a:rPr lang="en-US" altLang="zh-CN" sz="2800" b="1" i="1" dirty="0"/>
                  <a:t>Z</a:t>
                </a:r>
                <a:r>
                  <a:rPr lang="en-US" altLang="zh-CN" sz="2800" b="1" dirty="0"/>
                  <a:t>, and functions </a:t>
                </a:r>
                <a14:m>
                  <m:oMath xmlns:m="http://schemas.openxmlformats.org/officeDocument/2006/math">
                    <m:r>
                      <a:rPr lang="en-US" altLang="zh-CN" sz="2800" b="1" i="1" dirty="0" smtClean="0">
                        <a:latin typeface="Cambria Math" panose="02040503050406030204" pitchFamily="18" charset="0"/>
                      </a:rPr>
                      <m:t>𝒇</m:t>
                    </m:r>
                    <m:r>
                      <a:rPr lang="en-US" altLang="zh-CN" sz="2800" b="1" i="1" dirty="0" smtClean="0">
                        <a:latin typeface="Cambria Math" panose="02040503050406030204" pitchFamily="18" charset="0"/>
                      </a:rPr>
                      <m:t>: </m:t>
                    </m:r>
                    <m:r>
                      <a:rPr lang="en-US" altLang="zh-CN" sz="2800" b="1" i="1" dirty="0" smtClean="0">
                        <a:latin typeface="Cambria Math" panose="02040503050406030204" pitchFamily="18" charset="0"/>
                      </a:rPr>
                      <m:t>𝑿</m:t>
                    </m:r>
                    <m:r>
                      <a:rPr lang="en-US" altLang="zh-CN" sz="2800" b="1" i="1" dirty="0">
                        <a:latin typeface="Cambria Math" panose="02040503050406030204" pitchFamily="18" charset="0"/>
                        <a:cs typeface="Times New Roman" panose="02020603050405020304" pitchFamily="18" charset="0"/>
                      </a:rPr>
                      <m:t>→</m:t>
                    </m:r>
                    <m:r>
                      <a:rPr lang="en-US" altLang="zh-CN" sz="2800" b="1" i="1" dirty="0">
                        <a:latin typeface="Cambria Math" panose="02040503050406030204" pitchFamily="18" charset="0"/>
                      </a:rPr>
                      <m:t>𝒀</m:t>
                    </m:r>
                  </m:oMath>
                </a14:m>
                <a:r>
                  <a:rPr lang="en-US" altLang="zh-CN" sz="2800" b="1" dirty="0"/>
                  <a:t>, </a:t>
                </a:r>
                <a14:m>
                  <m:oMath xmlns:m="http://schemas.openxmlformats.org/officeDocument/2006/math">
                    <m:r>
                      <a:rPr lang="en-US" altLang="zh-CN" sz="2800" b="1" i="1" dirty="0" smtClean="0">
                        <a:latin typeface="Cambria Math" panose="02040503050406030204" pitchFamily="18" charset="0"/>
                      </a:rPr>
                      <m:t>𝒈</m:t>
                    </m:r>
                    <m:r>
                      <a:rPr lang="en-US" altLang="zh-CN" sz="2800" b="1" i="1" dirty="0" smtClean="0">
                        <a:latin typeface="Cambria Math" panose="02040503050406030204" pitchFamily="18" charset="0"/>
                      </a:rPr>
                      <m:t>: </m:t>
                    </m:r>
                    <m:r>
                      <a:rPr lang="en-US" altLang="zh-CN" sz="2800" b="1" i="1" dirty="0" smtClean="0">
                        <a:latin typeface="Cambria Math" panose="02040503050406030204" pitchFamily="18" charset="0"/>
                      </a:rPr>
                      <m:t>𝒀</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𝒁</m:t>
                    </m:r>
                    <m:r>
                      <a:rPr lang="en-US" altLang="zh-CN" sz="2800" b="1" i="0" dirty="0" smtClean="0">
                        <a:latin typeface="Cambria Math" panose="02040503050406030204" pitchFamily="18" charset="0"/>
                      </a:rPr>
                      <m:t>.</m:t>
                    </m:r>
                  </m:oMath>
                </a14:m>
                <a:endParaRPr lang="en-US" altLang="zh-CN" sz="2400" b="1" dirty="0"/>
              </a:p>
            </p:txBody>
          </p:sp>
        </mc:Choice>
        <mc:Fallback xmlns="">
          <p:sp>
            <p:nvSpPr>
              <p:cNvPr id="14" name="Text Box 6">
                <a:extLst>
                  <a:ext uri="{FF2B5EF4-FFF2-40B4-BE49-F238E27FC236}">
                    <a16:creationId xmlns:a16="http://schemas.microsoft.com/office/drawing/2014/main" id="{7F8F8542-5BD3-9FFB-680C-A0E8361DE2B6}"/>
                  </a:ext>
                </a:extLst>
              </p:cNvPr>
              <p:cNvSpPr txBox="1">
                <a:spLocks noRot="1" noChangeAspect="1" noMove="1" noResize="1" noEditPoints="1" noAdjustHandles="1" noChangeArrowheads="1" noChangeShapeType="1" noTextEdit="1"/>
              </p:cNvSpPr>
              <p:nvPr/>
            </p:nvSpPr>
            <p:spPr bwMode="auto">
              <a:xfrm>
                <a:off x="1832417" y="5881819"/>
                <a:ext cx="9622983" cy="523220"/>
              </a:xfrm>
              <a:prstGeom prst="rect">
                <a:avLst/>
              </a:prstGeom>
              <a:blipFill>
                <a:blip r:embed="rId4"/>
                <a:stretch>
                  <a:fillRect l="-1331"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8D465CE7-A129-54D9-5CD6-04859FB647B2}"/>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12669489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39</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40847050-7EE2-3506-C10E-8D9E316FDFE6}"/>
                  </a:ext>
                </a:extLst>
              </p:cNvPr>
              <p:cNvSpPr txBox="1">
                <a:spLocks noChangeArrowheads="1"/>
              </p:cNvSpPr>
              <p:nvPr/>
            </p:nvSpPr>
            <p:spPr bwMode="auto">
              <a:xfrm>
                <a:off x="1953567" y="1243236"/>
                <a:ext cx="9416523" cy="35394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514350" indent="-514350" eaLnBrk="1" hangingPunct="1">
                  <a:spcBef>
                    <a:spcPct val="0"/>
                  </a:spcBef>
                  <a:buAutoNum type="alphaLcParenBoth"/>
                </a:pPr>
                <a:r>
                  <a:rPr lang="zh-CN" altLang="en-US" b="1" dirty="0"/>
                  <a:t>∀ </a:t>
                </a:r>
                <a14:m>
                  <m:oMath xmlns:m="http://schemas.openxmlformats.org/officeDocument/2006/math">
                    <m:r>
                      <a:rPr lang="en-US" altLang="zh-CN" b="1" i="1" dirty="0" smtClean="0">
                        <a:latin typeface="Cambria Math" panose="02040503050406030204" pitchFamily="18" charset="0"/>
                      </a:rPr>
                      <m:t>𝒛</m:t>
                    </m:r>
                    <m:r>
                      <a:rPr kumimoji="1" lang="en-US" altLang="zh-CN" sz="2800" b="1" i="1" dirty="0" err="1" smtClean="0">
                        <a:latin typeface="Cambria Math" panose="02040503050406030204" pitchFamily="18" charset="0"/>
                        <a:ea typeface="Cambria Math" panose="02040503050406030204" pitchFamily="18" charset="0"/>
                      </a:rPr>
                      <m:t>∈</m:t>
                    </m:r>
                    <m:r>
                      <a:rPr lang="en-US" altLang="zh-CN" b="1" i="1" dirty="0" err="1">
                        <a:latin typeface="Cambria Math" panose="02040503050406030204" pitchFamily="18" charset="0"/>
                      </a:rPr>
                      <m:t>𝒁</m:t>
                    </m:r>
                  </m:oMath>
                </a14:m>
                <a:r>
                  <a:rPr lang="en-US" altLang="zh-CN" b="1" dirty="0"/>
                  <a:t>,</a:t>
                </a:r>
                <a:r>
                  <a:rPr lang="zh-CN" altLang="en-US" b="1" dirty="0"/>
                  <a:t> </a:t>
                </a:r>
                <a:endParaRPr lang="en-US" altLang="zh-CN" b="1" dirty="0"/>
              </a:p>
              <a:p>
                <a:pPr marL="457200" indent="-457200" eaLnBrk="1" hangingPunct="1">
                  <a:spcBef>
                    <a:spcPct val="0"/>
                  </a:spcBef>
                  <a:buFont typeface="Wingdings" panose="05000000000000000000" pitchFamily="2" charset="2"/>
                  <a:buChar char="Ø"/>
                </a:pPr>
                <a:r>
                  <a:rPr lang="en-US" altLang="zh-CN" b="1" dirty="0"/>
                  <a:t>As </a:t>
                </a:r>
                <a:r>
                  <a:rPr lang="en-US" altLang="zh-CN" b="1" i="1" dirty="0">
                    <a:solidFill>
                      <a:srgbClr val="0070C0"/>
                    </a:solidFill>
                  </a:rPr>
                  <a:t>g</a:t>
                </a:r>
                <a:r>
                  <a:rPr lang="zh-CN" altLang="en-US" b="1" dirty="0"/>
                  <a:t> </a:t>
                </a:r>
                <a:r>
                  <a:rPr lang="en-US" altLang="zh-CN" b="1" dirty="0"/>
                  <a:t>is </a:t>
                </a:r>
                <a:r>
                  <a:rPr kumimoji="1" lang="en-US" altLang="zh-CN" b="1" dirty="0" err="1">
                    <a:solidFill>
                      <a:srgbClr val="0070C0"/>
                    </a:solidFill>
                  </a:rPr>
                  <a:t>surjective</a:t>
                </a:r>
                <a:r>
                  <a:rPr kumimoji="1" lang="en-US" altLang="zh-CN" b="1" dirty="0"/>
                  <a:t>, so </a:t>
                </a:r>
                <a:r>
                  <a:rPr lang="zh-CN" altLang="en-US" b="1" dirty="0"/>
                  <a:t>∃</a:t>
                </a:r>
                <a14:m>
                  <m:oMath xmlns:m="http://schemas.openxmlformats.org/officeDocument/2006/math">
                    <m:r>
                      <a:rPr lang="en-US" altLang="zh-CN" b="1" i="1" dirty="0" smtClean="0">
                        <a:latin typeface="Cambria Math" panose="02040503050406030204" pitchFamily="18" charset="0"/>
                      </a:rPr>
                      <m:t>𝒚</m:t>
                    </m:r>
                    <m:r>
                      <a:rPr kumimoji="1" lang="en-US" altLang="zh-CN" sz="2800" b="1" i="1" dirty="0" err="1">
                        <a:latin typeface="Cambria Math" panose="02040503050406030204" pitchFamily="18" charset="0"/>
                      </a:rPr>
                      <m:t>∈</m:t>
                    </m:r>
                    <m:r>
                      <a:rPr lang="en-US" altLang="zh-CN" b="1" i="1" dirty="0" err="1">
                        <a:latin typeface="Cambria Math" panose="02040503050406030204" pitchFamily="18" charset="0"/>
                      </a:rPr>
                      <m:t>𝒀</m:t>
                    </m:r>
                  </m:oMath>
                </a14:m>
                <a:r>
                  <a:rPr lang="en-US" altLang="zh-CN" b="1" dirty="0"/>
                  <a:t>, that </a:t>
                </a:r>
                <a14:m>
                  <m:oMath xmlns:m="http://schemas.openxmlformats.org/officeDocument/2006/math">
                    <m:r>
                      <a:rPr lang="en-US" altLang="zh-CN" b="1" i="1" dirty="0" smtClean="0">
                        <a:solidFill>
                          <a:srgbClr val="0070C0"/>
                        </a:solidFill>
                        <a:latin typeface="Cambria Math" panose="02040503050406030204" pitchFamily="18" charset="0"/>
                      </a:rPr>
                      <m:t>𝒈</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𝒚</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𝒛</m:t>
                    </m:r>
                  </m:oMath>
                </a14:m>
                <a:r>
                  <a:rPr lang="en-US" altLang="zh-CN" b="1" dirty="0"/>
                  <a:t>.</a:t>
                </a:r>
                <a:endParaRPr lang="zh-CN" altLang="en-US" b="1" dirty="0"/>
              </a:p>
              <a:p>
                <a:pPr marL="457200" indent="-457200" eaLnBrk="1" hangingPunct="1">
                  <a:spcBef>
                    <a:spcPct val="0"/>
                  </a:spcBef>
                  <a:buFont typeface="Wingdings" panose="05000000000000000000" pitchFamily="2" charset="2"/>
                  <a:buChar char="Ø"/>
                </a:pPr>
                <a:r>
                  <a:rPr lang="en-US" altLang="zh-CN" b="1" dirty="0"/>
                  <a:t>In addition, because</a:t>
                </a:r>
                <a:r>
                  <a:rPr lang="en-US" altLang="zh-CN" b="1" i="1" dirty="0"/>
                  <a:t> f </a:t>
                </a:r>
                <a:r>
                  <a:rPr lang="en-US" altLang="zh-CN" b="1" dirty="0"/>
                  <a:t>is a </a:t>
                </a:r>
                <a:r>
                  <a:rPr kumimoji="1" lang="en-US" altLang="zh-CN" b="1" dirty="0" err="1">
                    <a:solidFill>
                      <a:srgbClr val="FF0000"/>
                    </a:solidFill>
                  </a:rPr>
                  <a:t>surjective</a:t>
                </a:r>
                <a:r>
                  <a:rPr lang="en-US" altLang="zh-CN" b="1" dirty="0"/>
                  <a:t> function, there is one element </a:t>
                </a:r>
                <a14:m>
                  <m:oMath xmlns:m="http://schemas.openxmlformats.org/officeDocument/2006/math">
                    <m:r>
                      <a:rPr lang="en-US" altLang="zh-CN" b="1" i="1" dirty="0" smtClean="0">
                        <a:latin typeface="Cambria Math" panose="02040503050406030204" pitchFamily="18" charset="0"/>
                      </a:rPr>
                      <m:t>𝒙</m:t>
                    </m:r>
                    <m:r>
                      <a:rPr kumimoji="1" lang="en-US" altLang="zh-CN" sz="2800" b="1" i="1" dirty="0" err="1">
                        <a:latin typeface="Cambria Math" panose="02040503050406030204" pitchFamily="18" charset="0"/>
                      </a:rPr>
                      <m:t>∈</m:t>
                    </m:r>
                    <m:r>
                      <a:rPr lang="en-US" altLang="zh-CN" b="1" i="1" dirty="0" err="1">
                        <a:latin typeface="Cambria Math" panose="02040503050406030204" pitchFamily="18" charset="0"/>
                      </a:rPr>
                      <m:t>𝑿</m:t>
                    </m:r>
                  </m:oMath>
                </a14:m>
                <a:r>
                  <a:rPr lang="en-US" altLang="zh-CN" b="1" dirty="0"/>
                  <a:t>, t</a:t>
                </a:r>
                <a14:m>
                  <m:oMath xmlns:m="http://schemas.openxmlformats.org/officeDocument/2006/math">
                    <m:r>
                      <a:rPr lang="en-US" altLang="zh-CN" b="1" i="0" dirty="0" smtClean="0">
                        <a:latin typeface="Cambria Math" panose="02040503050406030204" pitchFamily="18" charset="0"/>
                      </a:rPr>
                      <m:t>𝐡𝐚𝐭</m:t>
                    </m:r>
                    <m:r>
                      <a:rPr lang="en-US" altLang="zh-CN" b="1" i="0" dirty="0" smtClean="0">
                        <a:latin typeface="Cambria Math" panose="02040503050406030204" pitchFamily="18" charset="0"/>
                      </a:rPr>
                      <m:t> </m:t>
                    </m:r>
                    <m:r>
                      <a:rPr lang="en-US" altLang="zh-CN" b="1" i="1" dirty="0" smtClean="0">
                        <a:solidFill>
                          <a:srgbClr val="0070C0"/>
                        </a:solidFill>
                        <a:latin typeface="Cambria Math" panose="02040503050406030204" pitchFamily="18" charset="0"/>
                      </a:rPr>
                      <m:t>𝒇</m:t>
                    </m:r>
                    <m:d>
                      <m:dPr>
                        <m:ctrlPr>
                          <a:rPr lang="en-US" altLang="zh-CN" b="1" i="1" dirty="0" smtClean="0">
                            <a:solidFill>
                              <a:srgbClr val="0070C0"/>
                            </a:solidFill>
                            <a:latin typeface="Cambria Math" panose="02040503050406030204" pitchFamily="18" charset="0"/>
                          </a:rPr>
                        </m:ctrlPr>
                      </m:dPr>
                      <m:e>
                        <m:r>
                          <a:rPr lang="en-US" altLang="zh-CN" b="1" i="1" dirty="0" smtClean="0">
                            <a:solidFill>
                              <a:srgbClr val="0070C0"/>
                            </a:solidFill>
                            <a:latin typeface="Cambria Math" panose="02040503050406030204" pitchFamily="18" charset="0"/>
                          </a:rPr>
                          <m:t>𝒙</m:t>
                        </m:r>
                      </m:e>
                    </m:d>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𝒚</m:t>
                    </m:r>
                    <m:r>
                      <a:rPr lang="en-US" altLang="zh-CN" b="1" i="0" dirty="0" smtClean="0">
                        <a:latin typeface="Cambria Math" panose="02040503050406030204" pitchFamily="18" charset="0"/>
                      </a:rPr>
                      <m:t>.</m:t>
                    </m:r>
                  </m:oMath>
                </a14:m>
                <a:endParaRPr lang="en-US" altLang="zh-CN" b="1" dirty="0"/>
              </a:p>
              <a:p>
                <a:pPr marL="457200" indent="-457200" eaLnBrk="1" hangingPunct="1">
                  <a:spcBef>
                    <a:spcPct val="0"/>
                  </a:spcBef>
                  <a:buFont typeface="Wingdings" panose="05000000000000000000" pitchFamily="2" charset="2"/>
                  <a:buChar char="Ø"/>
                </a:pPr>
                <a:r>
                  <a:rPr lang="en-US" altLang="zh-CN" b="1" dirty="0"/>
                  <a:t>Then </a:t>
                </a:r>
                <a14:m>
                  <m:oMath xmlns:m="http://schemas.openxmlformats.org/officeDocument/2006/math">
                    <m:r>
                      <a:rPr lang="en-US" altLang="zh-CN" b="1" i="1" dirty="0" smtClean="0">
                        <a:solidFill>
                          <a:srgbClr val="0070C0"/>
                        </a:solidFill>
                        <a:latin typeface="Cambria Math" panose="02040503050406030204" pitchFamily="18" charset="0"/>
                      </a:rPr>
                      <m:t>(</m:t>
                    </m:r>
                    <m:r>
                      <a:rPr lang="en-US" altLang="zh-CN" b="1" i="1" dirty="0" err="1">
                        <a:solidFill>
                          <a:srgbClr val="0070C0"/>
                        </a:solidFill>
                        <a:latin typeface="Cambria Math" panose="02040503050406030204" pitchFamily="18" charset="0"/>
                      </a:rPr>
                      <m:t>𝒈</m:t>
                    </m:r>
                    <m:r>
                      <a:rPr lang="en-US" altLang="zh-CN" b="1" i="1" dirty="0" err="1">
                        <a:solidFill>
                          <a:srgbClr val="0070C0"/>
                        </a:solidFill>
                        <a:latin typeface="Cambria Math" panose="02040503050406030204" pitchFamily="18" charset="0"/>
                        <a:cs typeface="Times New Roman" panose="02020603050405020304" pitchFamily="18" charset="0"/>
                      </a:rPr>
                      <m:t>◦</m:t>
                    </m:r>
                    <m:r>
                      <a:rPr lang="en-US" altLang="zh-CN" b="1" i="1" dirty="0" err="1">
                        <a:solidFill>
                          <a:srgbClr val="0070C0"/>
                        </a:solidFill>
                        <a:latin typeface="Cambria Math" panose="02040503050406030204" pitchFamily="18" charset="0"/>
                      </a:rPr>
                      <m:t>𝒇</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𝒈</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𝒇</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𝒙</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𝒈</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𝒚</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𝒛</m:t>
                    </m:r>
                  </m:oMath>
                </a14:m>
                <a:endParaRPr lang="en-US" altLang="zh-CN" b="1" i="1" dirty="0">
                  <a:solidFill>
                    <a:srgbClr val="0070C0"/>
                  </a:solidFill>
                </a:endParaRPr>
              </a:p>
              <a:p>
                <a:pPr marL="457200" indent="-457200" eaLnBrk="1" hangingPunct="1">
                  <a:spcBef>
                    <a:spcPct val="0"/>
                  </a:spcBef>
                  <a:buFont typeface="Wingdings" panose="05000000000000000000" pitchFamily="2" charset="2"/>
                  <a:buChar char="Ø"/>
                </a:pPr>
                <a:r>
                  <a:rPr lang="en-US" altLang="zh-CN" b="1" dirty="0"/>
                  <a:t>T</a:t>
                </a:r>
                <a14:m>
                  <m:oMath xmlns:m="http://schemas.openxmlformats.org/officeDocument/2006/math">
                    <m:r>
                      <a:rPr lang="en-US" altLang="zh-CN" b="1" i="0" dirty="0" smtClean="0">
                        <a:latin typeface="Cambria Math" panose="02040503050406030204" pitchFamily="18" charset="0"/>
                      </a:rPr>
                      <m:t>𝐡𝐚𝐭</m:t>
                    </m:r>
                    <m:r>
                      <a:rPr lang="en-US" altLang="zh-CN" b="1" i="0" dirty="0" smtClean="0">
                        <a:latin typeface="Cambria Math" panose="02040503050406030204" pitchFamily="18" charset="0"/>
                      </a:rPr>
                      <m:t> </m:t>
                    </m:r>
                    <m:r>
                      <a:rPr lang="en-US" altLang="zh-CN" b="1" i="0" dirty="0" smtClean="0">
                        <a:latin typeface="Cambria Math" panose="02040503050406030204" pitchFamily="18" charset="0"/>
                      </a:rPr>
                      <m:t>𝐢𝐬</m:t>
                    </m:r>
                    <m:r>
                      <a:rPr lang="en-US" altLang="zh-CN" b="1" i="0" dirty="0" smtClean="0">
                        <a:latin typeface="Cambria Math" panose="02040503050406030204" pitchFamily="18" charset="0"/>
                      </a:rPr>
                      <m:t> </m:t>
                    </m:r>
                    <m:r>
                      <a:rPr lang="en-US" altLang="zh-CN" b="1" i="1" dirty="0" smtClean="0">
                        <a:solidFill>
                          <a:srgbClr val="0070C0"/>
                        </a:solidFill>
                        <a:latin typeface="Cambria Math" panose="02040503050406030204" pitchFamily="18" charset="0"/>
                      </a:rPr>
                      <m:t>𝒛</m:t>
                    </m:r>
                    <m:r>
                      <a:rPr kumimoji="1" lang="en-US" altLang="zh-CN" sz="2800"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m:t>
                    </m:r>
                    <m:r>
                      <a:rPr lang="en-US" altLang="zh-CN" b="1" i="1" dirty="0" err="1">
                        <a:solidFill>
                          <a:srgbClr val="0070C0"/>
                        </a:solidFill>
                        <a:latin typeface="Cambria Math" panose="02040503050406030204" pitchFamily="18" charset="0"/>
                      </a:rPr>
                      <m:t>𝒈</m:t>
                    </m:r>
                    <m:r>
                      <a:rPr lang="en-US" altLang="zh-CN" b="1" i="1" dirty="0" err="1">
                        <a:solidFill>
                          <a:srgbClr val="0070C0"/>
                        </a:solidFill>
                        <a:latin typeface="Cambria Math" panose="02040503050406030204" pitchFamily="18" charset="0"/>
                      </a:rPr>
                      <m:t>◦</m:t>
                    </m:r>
                    <m:r>
                      <a:rPr lang="en-US" altLang="zh-CN" b="1" i="1" dirty="0" err="1">
                        <a:solidFill>
                          <a:srgbClr val="0070C0"/>
                        </a:solidFill>
                        <a:latin typeface="Cambria Math" panose="02040503050406030204" pitchFamily="18" charset="0"/>
                      </a:rPr>
                      <m:t>𝒇</m:t>
                    </m:r>
                    <m:r>
                      <a:rPr lang="en-US" altLang="zh-CN" b="1" i="1" dirty="0">
                        <a:solidFill>
                          <a:srgbClr val="0070C0"/>
                        </a:solidFill>
                        <a:latin typeface="Cambria Math" panose="02040503050406030204" pitchFamily="18" charset="0"/>
                      </a:rPr>
                      <m:t>)(</m:t>
                    </m:r>
                    <m:r>
                      <a:rPr lang="en-US" altLang="zh-CN" b="1" i="1" dirty="0">
                        <a:solidFill>
                          <a:srgbClr val="0070C0"/>
                        </a:solidFill>
                        <a:latin typeface="Cambria Math" panose="02040503050406030204" pitchFamily="18" charset="0"/>
                      </a:rPr>
                      <m:t>𝑿</m:t>
                    </m:r>
                    <m:r>
                      <a:rPr lang="en-US" altLang="zh-CN" b="1" i="1" dirty="0">
                        <a:solidFill>
                          <a:srgbClr val="0070C0"/>
                        </a:solidFill>
                        <a:latin typeface="Cambria Math" panose="02040503050406030204" pitchFamily="18" charset="0"/>
                      </a:rPr>
                      <m:t>)</m:t>
                    </m:r>
                  </m:oMath>
                </a14:m>
                <a:r>
                  <a:rPr lang="en-US" altLang="zh-CN" b="1" dirty="0">
                    <a:solidFill>
                      <a:srgbClr val="0070C0"/>
                    </a:solidFill>
                  </a:rPr>
                  <a:t>.</a:t>
                </a:r>
                <a:endParaRPr lang="zh-CN" altLang="en-US" b="1" dirty="0"/>
              </a:p>
              <a:p>
                <a:pPr marL="457200" indent="-457200" eaLnBrk="1" hangingPunct="1">
                  <a:spcBef>
                    <a:spcPct val="0"/>
                  </a:spcBef>
                  <a:buFont typeface="Wingdings" panose="05000000000000000000" pitchFamily="2" charset="2"/>
                  <a:buChar char="Ø"/>
                </a:pPr>
                <a:r>
                  <a:rPr lang="en-US" altLang="zh-CN" b="1" dirty="0"/>
                  <a:t>From arbitrariness of element</a:t>
                </a:r>
                <a14:m>
                  <m:oMath xmlns:m="http://schemas.openxmlformats.org/officeDocument/2006/math">
                    <m:r>
                      <a:rPr lang="en-US" altLang="zh-CN" b="1" i="0" dirty="0" smtClean="0">
                        <a:latin typeface="Cambria Math" panose="02040503050406030204" pitchFamily="18" charset="0"/>
                      </a:rPr>
                      <m:t> </m:t>
                    </m:r>
                    <m:r>
                      <a:rPr lang="en-US" altLang="zh-CN" b="1" i="1" dirty="0" smtClean="0">
                        <a:latin typeface="Cambria Math" panose="02040503050406030204" pitchFamily="18" charset="0"/>
                      </a:rPr>
                      <m:t>𝒛</m:t>
                    </m:r>
                    <m:r>
                      <a:rPr kumimoji="1" lang="en-US" altLang="zh-CN" sz="2800" b="1" i="1" dirty="0" err="1">
                        <a:latin typeface="Cambria Math" panose="02040503050406030204" pitchFamily="18" charset="0"/>
                      </a:rPr>
                      <m:t>∈</m:t>
                    </m:r>
                    <m:r>
                      <a:rPr lang="en-US" altLang="zh-CN" b="1" i="1" dirty="0" err="1">
                        <a:latin typeface="Cambria Math" panose="02040503050406030204" pitchFamily="18" charset="0"/>
                      </a:rPr>
                      <m:t>𝒁</m:t>
                    </m:r>
                  </m:oMath>
                </a14:m>
                <a:r>
                  <a:rPr lang="en-US" altLang="zh-CN" b="1" dirty="0"/>
                  <a:t>,</a:t>
                </a:r>
                <a:r>
                  <a:rPr lang="zh-CN" altLang="en-US" b="1" dirty="0"/>
                  <a:t> </a:t>
                </a:r>
                <a:r>
                  <a:rPr lang="en-US" altLang="zh-CN" b="1" dirty="0"/>
                  <a:t>(a) is true.</a:t>
                </a:r>
              </a:p>
            </p:txBody>
          </p:sp>
        </mc:Choice>
        <mc:Fallback xmlns="">
          <p:sp>
            <p:nvSpPr>
              <p:cNvPr id="13" name="Text Box 5">
                <a:extLst>
                  <a:ext uri="{FF2B5EF4-FFF2-40B4-BE49-F238E27FC236}">
                    <a16:creationId xmlns:a16="http://schemas.microsoft.com/office/drawing/2014/main" id="{40847050-7EE2-3506-C10E-8D9E316FDFE6}"/>
                  </a:ext>
                </a:extLst>
              </p:cNvPr>
              <p:cNvSpPr txBox="1">
                <a:spLocks noRot="1" noChangeAspect="1" noMove="1" noResize="1" noEditPoints="1" noAdjustHandles="1" noChangeArrowheads="1" noChangeShapeType="1" noTextEdit="1"/>
              </p:cNvSpPr>
              <p:nvPr/>
            </p:nvSpPr>
            <p:spPr bwMode="auto">
              <a:xfrm>
                <a:off x="1953567" y="1243236"/>
                <a:ext cx="9416523" cy="3539430"/>
              </a:xfrm>
              <a:prstGeom prst="rect">
                <a:avLst/>
              </a:prstGeom>
              <a:blipFill>
                <a:blip r:embed="rId3"/>
                <a:stretch>
                  <a:fillRect l="-1424" t="-2410" b="-44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BFAA6001-A00A-E4CE-CA94-3C6D8EF1763C}"/>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4569641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431435"/>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5 Function</a:t>
            </a:r>
          </a:p>
          <a:p>
            <a:pPr algn="ctr"/>
            <a:endParaRPr lang="en-US" altLang="zh-CN" sz="54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5.1 Concept and properties of function</a:t>
            </a:r>
          </a:p>
        </p:txBody>
      </p:sp>
    </p:spTree>
    <p:extLst>
      <p:ext uri="{BB962C8B-B14F-4D97-AF65-F5344CB8AC3E}">
        <p14:creationId xmlns:p14="http://schemas.microsoft.com/office/powerpoint/2010/main" val="341938674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40</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7DD74B2D-308B-91FF-BBDB-B9913DF4FCE8}"/>
                  </a:ext>
                </a:extLst>
              </p:cNvPr>
              <p:cNvSpPr txBox="1">
                <a:spLocks noChangeArrowheads="1"/>
              </p:cNvSpPr>
              <p:nvPr/>
            </p:nvSpPr>
            <p:spPr bwMode="auto">
              <a:xfrm>
                <a:off x="1881436" y="1183267"/>
                <a:ext cx="10310564" cy="23830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pPr>
                <a:r>
                  <a:rPr lang="en-US" altLang="zh-CN" sz="2800" b="1" dirty="0"/>
                  <a:t>(</a:t>
                </a:r>
                <a:r>
                  <a:rPr lang="en-US" altLang="zh-CN" sz="2800" b="1" i="1" dirty="0"/>
                  <a:t>b</a:t>
                </a:r>
                <a:r>
                  <a:rPr lang="en-US" altLang="zh-CN" sz="2800" b="1" dirty="0"/>
                  <a:t>) </a:t>
                </a:r>
                <a:r>
                  <a:rPr lang="zh-CN" altLang="en-US" sz="2800" b="1" dirty="0"/>
                  <a:t>∀ </a:t>
                </a: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𝒙</m:t>
                        </m:r>
                      </m:e>
                      <m:sub>
                        <m:r>
                          <a:rPr lang="en-US" altLang="zh-CN" sz="2800" b="1" i="1" dirty="0" smtClean="0">
                            <a:latin typeface="Cambria Math" panose="02040503050406030204" pitchFamily="18" charset="0"/>
                          </a:rPr>
                          <m:t>𝒊</m:t>
                        </m:r>
                      </m:sub>
                    </m:sSub>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𝒙</m:t>
                        </m:r>
                      </m:e>
                      <m:sub>
                        <m:r>
                          <a:rPr lang="en-US" altLang="zh-CN" sz="2800" b="1" i="1" dirty="0" smtClean="0">
                            <a:latin typeface="Cambria Math" panose="02040503050406030204" pitchFamily="18" charset="0"/>
                          </a:rPr>
                          <m:t>𝒋</m:t>
                        </m:r>
                      </m:sub>
                    </m:sSub>
                    <m:r>
                      <a:rPr lang="en-US" altLang="zh-CN" sz="2800" b="1" i="1" dirty="0" smtClean="0">
                        <a:latin typeface="Cambria Math" panose="02040503050406030204" pitchFamily="18" charset="0"/>
                        <a:ea typeface="Cambria Math" panose="02040503050406030204" pitchFamily="18" charset="0"/>
                      </a:rPr>
                      <m:t>∈</m:t>
                    </m:r>
                    <m:r>
                      <a:rPr lang="en-US" altLang="zh-CN" sz="2800" b="1" i="1" dirty="0">
                        <a:latin typeface="Cambria Math" panose="02040503050406030204" pitchFamily="18" charset="0"/>
                      </a:rPr>
                      <m:t>𝑿</m:t>
                    </m:r>
                  </m:oMath>
                </a14:m>
                <a:r>
                  <a:rPr lang="en-US" altLang="zh-CN" sz="2800" b="1" dirty="0"/>
                  <a:t> w</a:t>
                </a:r>
                <a14:m>
                  <m:oMath xmlns:m="http://schemas.openxmlformats.org/officeDocument/2006/math">
                    <m:r>
                      <a:rPr lang="en-US" altLang="zh-CN" sz="2800" b="1" i="0" dirty="0" smtClean="0">
                        <a:latin typeface="Cambria Math" panose="02040503050406030204" pitchFamily="18" charset="0"/>
                      </a:rPr>
                      <m:t>𝐢𝐭𝐡</m:t>
                    </m:r>
                    <m:r>
                      <a:rPr lang="en-US" altLang="zh-CN" sz="2800" b="1" i="0" dirty="0" smtClean="0">
                        <a:latin typeface="Cambria Math" panose="02040503050406030204" pitchFamily="18" charset="0"/>
                      </a:rPr>
                      <m:t> </m:t>
                    </m:r>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𝒙</m:t>
                        </m:r>
                      </m:e>
                      <m:sub>
                        <m:r>
                          <a:rPr lang="en-US" altLang="zh-CN" sz="2800" b="1" i="1" dirty="0" smtClean="0">
                            <a:solidFill>
                              <a:srgbClr val="0070C0"/>
                            </a:solidFill>
                            <a:latin typeface="Cambria Math" panose="02040503050406030204" pitchFamily="18" charset="0"/>
                          </a:rPr>
                          <m:t>𝒊</m:t>
                        </m:r>
                      </m:sub>
                    </m:sSub>
                    <m:r>
                      <a:rPr lang="en-US" altLang="zh-CN" sz="2800" b="1" i="1" dirty="0">
                        <a:solidFill>
                          <a:srgbClr val="0070C0"/>
                        </a:solidFill>
                        <a:latin typeface="Cambria Math" panose="02040503050406030204" pitchFamily="18" charset="0"/>
                        <a:ea typeface="Cambria Math" panose="02040503050406030204" pitchFamily="18" charset="0"/>
                      </a:rPr>
                      <m:t>≠</m:t>
                    </m:r>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𝒙</m:t>
                        </m:r>
                      </m:e>
                      <m:sub>
                        <m:r>
                          <a:rPr lang="en-US" altLang="zh-CN" sz="2800" b="1" i="1" dirty="0" smtClean="0">
                            <a:solidFill>
                              <a:srgbClr val="0070C0"/>
                            </a:solidFill>
                            <a:latin typeface="Cambria Math" panose="02040503050406030204" pitchFamily="18" charset="0"/>
                          </a:rPr>
                          <m:t>𝒋</m:t>
                        </m:r>
                      </m:sub>
                    </m:sSub>
                  </m:oMath>
                </a14:m>
                <a:r>
                  <a:rPr lang="en-US" altLang="zh-CN" sz="2800" b="1" dirty="0"/>
                  <a:t>,</a:t>
                </a:r>
                <a:r>
                  <a:rPr lang="zh-CN" altLang="en-US" sz="2800" b="1" dirty="0"/>
                  <a:t> </a:t>
                </a:r>
                <a:r>
                  <a:rPr lang="en-US" altLang="zh-CN" sz="2800" b="1" dirty="0"/>
                  <a:t>as </a:t>
                </a:r>
                <a:r>
                  <a:rPr lang="en-US" altLang="zh-CN" sz="2800" b="1" i="1" dirty="0">
                    <a:solidFill>
                      <a:srgbClr val="0070C0"/>
                    </a:solidFill>
                  </a:rPr>
                  <a:t>f</a:t>
                </a:r>
                <a:r>
                  <a:rPr lang="en-US" altLang="zh-CN" sz="2800" b="1" i="1" dirty="0"/>
                  <a:t> </a:t>
                </a:r>
                <a:r>
                  <a:rPr lang="en-US" altLang="zh-CN" sz="2800" b="1" dirty="0"/>
                  <a:t>is </a:t>
                </a:r>
                <a:r>
                  <a:rPr kumimoji="1" lang="en-US" altLang="zh-CN" sz="2800" b="1" dirty="0">
                    <a:solidFill>
                      <a:srgbClr val="0070C0"/>
                    </a:solidFill>
                  </a:rPr>
                  <a:t>injective</a:t>
                </a:r>
                <a:r>
                  <a:rPr kumimoji="1" lang="en-US" altLang="zh-CN" sz="2800" b="1" dirty="0"/>
                  <a:t>, </a:t>
                </a:r>
                <a:r>
                  <a:rPr lang="en-US" altLang="zh-CN" sz="2800" b="1" dirty="0"/>
                  <a:t>so </a:t>
                </a:r>
                <a14:m>
                  <m:oMath xmlns:m="http://schemas.openxmlformats.org/officeDocument/2006/math">
                    <m:r>
                      <a:rPr lang="en-US" altLang="zh-CN" sz="2800" b="1" i="0" dirty="0" smtClean="0">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𝒇</m:t>
                    </m:r>
                    <m:r>
                      <a:rPr lang="en-US" altLang="zh-CN" sz="2800" b="1" i="0" dirty="0" smtClean="0">
                        <a:solidFill>
                          <a:srgbClr val="0070C0"/>
                        </a:solidFill>
                        <a:latin typeface="Cambria Math" panose="02040503050406030204" pitchFamily="18" charset="0"/>
                      </a:rPr>
                      <m:t>(</m:t>
                    </m:r>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𝒙</m:t>
                        </m:r>
                      </m:e>
                      <m:sub>
                        <m:r>
                          <a:rPr lang="en-US" altLang="zh-CN" sz="2800" b="1" i="1" dirty="0" smtClean="0">
                            <a:solidFill>
                              <a:srgbClr val="0070C0"/>
                            </a:solidFill>
                            <a:latin typeface="Cambria Math" panose="02040503050406030204" pitchFamily="18" charset="0"/>
                          </a:rPr>
                          <m:t>𝒊</m:t>
                        </m:r>
                      </m:sub>
                    </m:sSub>
                    <m:r>
                      <a:rPr lang="en-US" altLang="zh-CN" sz="2800" b="1" i="1" dirty="0" smtClean="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ea typeface="Cambria Math" panose="02040503050406030204" pitchFamily="18" charset="0"/>
                      </a:rPr>
                      <m:t>≠</m:t>
                    </m:r>
                    <m:r>
                      <a:rPr lang="en-US" altLang="zh-CN" sz="2800" b="1" i="1" dirty="0" smtClean="0">
                        <a:solidFill>
                          <a:srgbClr val="0070C0"/>
                        </a:solidFill>
                        <a:latin typeface="Cambria Math" panose="02040503050406030204" pitchFamily="18" charset="0"/>
                        <a:ea typeface="Cambria Math" panose="02040503050406030204" pitchFamily="18" charset="0"/>
                      </a:rPr>
                      <m:t>𝒇</m:t>
                    </m:r>
                    <m:r>
                      <a:rPr lang="en-US" altLang="zh-CN" sz="2800" b="1" i="1" dirty="0" smtClean="0">
                        <a:solidFill>
                          <a:srgbClr val="0070C0"/>
                        </a:solidFill>
                        <a:latin typeface="Cambria Math" panose="02040503050406030204" pitchFamily="18" charset="0"/>
                        <a:ea typeface="Cambria Math" panose="02040503050406030204" pitchFamily="18" charset="0"/>
                      </a:rPr>
                      <m:t>(</m:t>
                    </m:r>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𝒙</m:t>
                        </m:r>
                      </m:e>
                      <m:sub>
                        <m:r>
                          <a:rPr lang="en-US" altLang="zh-CN" sz="2800" b="1" i="1" dirty="0" smtClean="0">
                            <a:solidFill>
                              <a:srgbClr val="0070C0"/>
                            </a:solidFill>
                            <a:latin typeface="Cambria Math" panose="02040503050406030204" pitchFamily="18" charset="0"/>
                          </a:rPr>
                          <m:t>𝒋</m:t>
                        </m:r>
                      </m:sub>
                    </m:sSub>
                    <m:r>
                      <a:rPr lang="en-US" altLang="zh-CN" sz="2800" b="1" i="1" dirty="0" smtClean="0">
                        <a:solidFill>
                          <a:srgbClr val="0070C0"/>
                        </a:solidFill>
                        <a:latin typeface="Cambria Math" panose="02040503050406030204" pitchFamily="18" charset="0"/>
                      </a:rPr>
                      <m:t>)</m:t>
                    </m:r>
                  </m:oMath>
                </a14:m>
                <a:r>
                  <a:rPr lang="en-US" altLang="zh-CN" sz="2800" b="1" dirty="0">
                    <a:solidFill>
                      <a:srgbClr val="0070C0"/>
                    </a:solidFill>
                  </a:rPr>
                  <a:t>. </a:t>
                </a:r>
              </a:p>
              <a:p>
                <a:pPr eaLnBrk="1" hangingPunct="1">
                  <a:spcBef>
                    <a:spcPts val="600"/>
                  </a:spcBef>
                </a:pPr>
                <a:r>
                  <a:rPr lang="en-US" altLang="zh-CN" sz="2800" b="1" dirty="0"/>
                  <a:t>Also </a:t>
                </a:r>
                <a:r>
                  <a:rPr lang="en-US" altLang="zh-CN" sz="2800" b="1" i="1" dirty="0"/>
                  <a:t>g</a:t>
                </a:r>
                <a:r>
                  <a:rPr lang="en-US" altLang="zh-CN" sz="2800" b="1" dirty="0"/>
                  <a:t> is </a:t>
                </a:r>
                <a:r>
                  <a:rPr kumimoji="1" lang="en-US" altLang="zh-CN" sz="2800" b="1" dirty="0">
                    <a:solidFill>
                      <a:srgbClr val="0070C0"/>
                    </a:solidFill>
                  </a:rPr>
                  <a:t>injective</a:t>
                </a:r>
                <a:r>
                  <a:rPr kumimoji="1" lang="en-US" altLang="zh-CN" sz="2800" b="1" dirty="0"/>
                  <a:t>, and</a:t>
                </a:r>
                <a14:m>
                  <m:oMath xmlns:m="http://schemas.openxmlformats.org/officeDocument/2006/math">
                    <m:r>
                      <a:rPr lang="en-US" altLang="zh-CN" sz="2800" b="1" dirty="0">
                        <a:latin typeface="Cambria Math" panose="02040503050406030204" pitchFamily="18" charset="0"/>
                      </a:rPr>
                      <m:t> </m:t>
                    </m:r>
                    <m:r>
                      <a:rPr lang="en-US" altLang="zh-CN" sz="2800" b="1" i="1" dirty="0" smtClean="0">
                        <a:solidFill>
                          <a:srgbClr val="0070C0"/>
                        </a:solidFill>
                        <a:latin typeface="Cambria Math" panose="02040503050406030204" pitchFamily="18" charset="0"/>
                      </a:rPr>
                      <m:t>𝒇</m:t>
                    </m:r>
                    <m:r>
                      <a:rPr lang="en-US" altLang="zh-CN" sz="2800" b="1" i="0" dirty="0" smtClean="0">
                        <a:solidFill>
                          <a:srgbClr val="0070C0"/>
                        </a:solidFill>
                        <a:latin typeface="Cambria Math" panose="02040503050406030204" pitchFamily="18" charset="0"/>
                      </a:rPr>
                      <m:t>(</m:t>
                    </m:r>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𝒙</m:t>
                        </m:r>
                      </m:e>
                      <m:sub>
                        <m:r>
                          <a:rPr lang="en-US" altLang="zh-CN" sz="2800" b="1" i="1" dirty="0" smtClean="0">
                            <a:solidFill>
                              <a:srgbClr val="0070C0"/>
                            </a:solidFill>
                            <a:latin typeface="Cambria Math" panose="02040503050406030204" pitchFamily="18" charset="0"/>
                          </a:rPr>
                          <m:t>𝒊</m:t>
                        </m:r>
                      </m:sub>
                    </m:sSub>
                    <m:r>
                      <a:rPr lang="en-US" altLang="zh-CN" sz="2800" b="1" i="1" dirty="0" smtClean="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ea typeface="Cambria Math" panose="02040503050406030204" pitchFamily="18" charset="0"/>
                      </a:rPr>
                      <m:t>≠</m:t>
                    </m:r>
                    <m:r>
                      <a:rPr lang="en-US" altLang="zh-CN" sz="2800" b="1" i="1" dirty="0" smtClean="0">
                        <a:solidFill>
                          <a:srgbClr val="0070C0"/>
                        </a:solidFill>
                        <a:latin typeface="Cambria Math" panose="02040503050406030204" pitchFamily="18" charset="0"/>
                        <a:ea typeface="Cambria Math" panose="02040503050406030204" pitchFamily="18" charset="0"/>
                      </a:rPr>
                      <m:t>𝒇</m:t>
                    </m:r>
                    <m:r>
                      <a:rPr lang="en-US" altLang="zh-CN" sz="2800" b="1" i="1" dirty="0" smtClean="0">
                        <a:solidFill>
                          <a:srgbClr val="0070C0"/>
                        </a:solidFill>
                        <a:latin typeface="Cambria Math" panose="02040503050406030204" pitchFamily="18" charset="0"/>
                        <a:ea typeface="Cambria Math" panose="02040503050406030204" pitchFamily="18" charset="0"/>
                      </a:rPr>
                      <m:t>(</m:t>
                    </m:r>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𝒙</m:t>
                        </m:r>
                      </m:e>
                      <m:sub>
                        <m:r>
                          <a:rPr lang="en-US" altLang="zh-CN" sz="2800" b="1" i="1" dirty="0" smtClean="0">
                            <a:solidFill>
                              <a:srgbClr val="0070C0"/>
                            </a:solidFill>
                            <a:latin typeface="Cambria Math" panose="02040503050406030204" pitchFamily="18" charset="0"/>
                          </a:rPr>
                          <m:t>𝒋</m:t>
                        </m:r>
                      </m:sub>
                    </m:sSub>
                    <m:r>
                      <a:rPr lang="en-US" altLang="zh-CN" sz="2800" b="1" i="1" dirty="0" smtClean="0">
                        <a:solidFill>
                          <a:srgbClr val="0070C0"/>
                        </a:solidFill>
                        <a:latin typeface="Cambria Math" panose="02040503050406030204" pitchFamily="18" charset="0"/>
                      </a:rPr>
                      <m:t>)</m:t>
                    </m:r>
                  </m:oMath>
                </a14:m>
                <a:r>
                  <a:rPr lang="en-US" altLang="zh-CN" sz="2800" b="1" dirty="0">
                    <a:solidFill>
                      <a:srgbClr val="0070C0"/>
                    </a:solidFill>
                  </a:rPr>
                  <a:t>, </a:t>
                </a:r>
                <a:r>
                  <a:rPr lang="en-US" altLang="zh-CN" sz="2800" b="1" dirty="0"/>
                  <a:t>so</a:t>
                </a:r>
              </a:p>
              <a:p>
                <a:pPr eaLnBrk="1" hangingPunct="1">
                  <a:spcBef>
                    <a:spcPts val="600"/>
                  </a:spcBef>
                </a:pPr>
                <a:r>
                  <a:rPr lang="en-US" altLang="zh-CN" sz="2800" b="1" dirty="0"/>
                  <a:t> </a:t>
                </a:r>
                <a14:m>
                  <m:oMath xmlns:m="http://schemas.openxmlformats.org/officeDocument/2006/math">
                    <m:r>
                      <a:rPr lang="en-US" altLang="zh-CN" sz="2800" b="1" i="1" dirty="0" smtClean="0">
                        <a:solidFill>
                          <a:srgbClr val="0070C0"/>
                        </a:solidFill>
                        <a:latin typeface="Cambria Math" panose="02040503050406030204" pitchFamily="18" charset="0"/>
                      </a:rPr>
                      <m:t>𝒈</m:t>
                    </m:r>
                    <m:d>
                      <m:dPr>
                        <m:ctrlPr>
                          <a:rPr lang="en-US" altLang="zh-CN" sz="2800" b="1" i="1" dirty="0" smtClean="0">
                            <a:solidFill>
                              <a:srgbClr val="0070C0"/>
                            </a:solidFill>
                            <a:latin typeface="Cambria Math" panose="02040503050406030204" pitchFamily="18" charset="0"/>
                          </a:rPr>
                        </m:ctrlPr>
                      </m:dPr>
                      <m:e>
                        <m:r>
                          <a:rPr lang="en-US" altLang="zh-CN" sz="2800" b="1" i="1" dirty="0" smtClean="0">
                            <a:solidFill>
                              <a:srgbClr val="0070C0"/>
                            </a:solidFill>
                            <a:latin typeface="Cambria Math" panose="02040503050406030204" pitchFamily="18" charset="0"/>
                          </a:rPr>
                          <m:t>𝒇</m:t>
                        </m:r>
                        <m:d>
                          <m:dPr>
                            <m:ctrlPr>
                              <a:rPr lang="en-US" altLang="zh-CN" sz="2800" b="1" i="1" dirty="0" smtClean="0">
                                <a:solidFill>
                                  <a:srgbClr val="0070C0"/>
                                </a:solidFill>
                                <a:latin typeface="Cambria Math" panose="02040503050406030204" pitchFamily="18" charset="0"/>
                              </a:rPr>
                            </m:ctrlPr>
                          </m:dPr>
                          <m:e>
                            <m:sSub>
                              <m:sSubPr>
                                <m:ctrlPr>
                                  <a:rPr lang="en-US" altLang="zh-CN" sz="2800" b="1" i="1" dirty="0" smtClean="0">
                                    <a:solidFill>
                                      <a:srgbClr val="0070C0"/>
                                    </a:solidFill>
                                    <a:latin typeface="Cambria Math" panose="02040503050406030204" pitchFamily="18" charset="0"/>
                                  </a:rPr>
                                </m:ctrlPr>
                              </m:sSubPr>
                              <m:e>
                                <m:r>
                                  <a:rPr lang="en-US" altLang="zh-CN" sz="2800" b="1" i="1" dirty="0" smtClean="0">
                                    <a:solidFill>
                                      <a:srgbClr val="0070C0"/>
                                    </a:solidFill>
                                    <a:latin typeface="Cambria Math" panose="02040503050406030204" pitchFamily="18" charset="0"/>
                                  </a:rPr>
                                  <m:t>𝒙</m:t>
                                </m:r>
                              </m:e>
                              <m:sub>
                                <m:r>
                                  <a:rPr lang="en-US" altLang="zh-CN" sz="2800" b="1" i="1" dirty="0" smtClean="0">
                                    <a:solidFill>
                                      <a:srgbClr val="0070C0"/>
                                    </a:solidFill>
                                    <a:latin typeface="Cambria Math" panose="02040503050406030204" pitchFamily="18" charset="0"/>
                                  </a:rPr>
                                  <m:t>𝒊</m:t>
                                </m:r>
                              </m:sub>
                            </m:sSub>
                          </m:e>
                        </m:d>
                      </m:e>
                    </m:d>
                    <m:r>
                      <a:rPr lang="en-US" altLang="zh-CN" sz="2800" b="1" i="1" dirty="0">
                        <a:solidFill>
                          <a:srgbClr val="0070C0"/>
                        </a:solidFill>
                        <a:latin typeface="Cambria Math" panose="02040503050406030204" pitchFamily="18" charset="0"/>
                        <a:ea typeface="Cambria Math" panose="02040503050406030204" pitchFamily="18" charset="0"/>
                      </a:rPr>
                      <m:t>≠</m:t>
                    </m:r>
                    <m:r>
                      <a:rPr lang="en-US" altLang="zh-CN" sz="2800" b="1" i="1" dirty="0">
                        <a:solidFill>
                          <a:srgbClr val="0070C0"/>
                        </a:solidFill>
                        <a:latin typeface="Cambria Math" panose="02040503050406030204" pitchFamily="18" charset="0"/>
                      </a:rPr>
                      <m:t>𝒈</m:t>
                    </m:r>
                    <m:d>
                      <m:dPr>
                        <m:ctrlPr>
                          <a:rPr lang="en-US" altLang="zh-CN" sz="2800" b="1" i="1" dirty="0">
                            <a:solidFill>
                              <a:srgbClr val="0070C0"/>
                            </a:solidFill>
                            <a:latin typeface="Cambria Math" panose="02040503050406030204" pitchFamily="18" charset="0"/>
                          </a:rPr>
                        </m:ctrlPr>
                      </m:dPr>
                      <m:e>
                        <m:r>
                          <a:rPr lang="en-US" altLang="zh-CN" sz="2800" b="1" i="1" dirty="0">
                            <a:solidFill>
                              <a:srgbClr val="0070C0"/>
                            </a:solidFill>
                            <a:latin typeface="Cambria Math" panose="02040503050406030204" pitchFamily="18" charset="0"/>
                          </a:rPr>
                          <m:t>𝒇</m:t>
                        </m:r>
                        <m:d>
                          <m:dPr>
                            <m:ctrlPr>
                              <a:rPr lang="en-US" altLang="zh-CN" sz="2800" b="1" i="1" dirty="0">
                                <a:solidFill>
                                  <a:srgbClr val="0070C0"/>
                                </a:solidFill>
                                <a:latin typeface="Cambria Math" panose="02040503050406030204" pitchFamily="18" charset="0"/>
                              </a:rPr>
                            </m:ctrlPr>
                          </m:dPr>
                          <m:e>
                            <m:sSub>
                              <m:sSubPr>
                                <m:ctrlPr>
                                  <a:rPr lang="en-US" altLang="zh-CN" sz="2800" b="1" i="1" dirty="0">
                                    <a:solidFill>
                                      <a:srgbClr val="0070C0"/>
                                    </a:solidFill>
                                    <a:latin typeface="Cambria Math" panose="02040503050406030204" pitchFamily="18" charset="0"/>
                                  </a:rPr>
                                </m:ctrlPr>
                              </m:sSubPr>
                              <m:e>
                                <m:r>
                                  <a:rPr lang="en-US" altLang="zh-CN" sz="2800" b="1" i="1" dirty="0">
                                    <a:solidFill>
                                      <a:srgbClr val="0070C0"/>
                                    </a:solidFill>
                                    <a:latin typeface="Cambria Math" panose="02040503050406030204" pitchFamily="18" charset="0"/>
                                  </a:rPr>
                                  <m:t>𝒙</m:t>
                                </m:r>
                              </m:e>
                              <m:sub>
                                <m:r>
                                  <a:rPr lang="en-US" altLang="zh-CN" sz="2800" b="1" i="1" dirty="0" smtClean="0">
                                    <a:solidFill>
                                      <a:srgbClr val="0070C0"/>
                                    </a:solidFill>
                                    <a:latin typeface="Cambria Math" panose="02040503050406030204" pitchFamily="18" charset="0"/>
                                  </a:rPr>
                                  <m:t>𝒋</m:t>
                                </m:r>
                              </m:sub>
                            </m:sSub>
                          </m:e>
                        </m:d>
                      </m:e>
                    </m:d>
                    <m:r>
                      <a:rPr lang="en-US" altLang="zh-CN" sz="2800" b="1" i="0" dirty="0" smtClean="0">
                        <a:solidFill>
                          <a:srgbClr val="0070C0"/>
                        </a:solidFill>
                        <a:latin typeface="Cambria Math" panose="02040503050406030204" pitchFamily="18" charset="0"/>
                      </a:rPr>
                      <m:t>.</m:t>
                    </m:r>
                  </m:oMath>
                </a14:m>
                <a:r>
                  <a:rPr lang="zh-CN" altLang="en-US" sz="2800" b="1" dirty="0">
                    <a:solidFill>
                      <a:srgbClr val="0070C0"/>
                    </a:solidFill>
                  </a:rPr>
                  <a:t> </a:t>
                </a:r>
                <a:endParaRPr lang="en-US" altLang="zh-CN" sz="2800" b="1" dirty="0">
                  <a:solidFill>
                    <a:srgbClr val="0070C0"/>
                  </a:solidFill>
                </a:endParaRPr>
              </a:p>
              <a:p>
                <a:pPr eaLnBrk="1" hangingPunct="1">
                  <a:spcBef>
                    <a:spcPts val="600"/>
                  </a:spcBef>
                </a:pPr>
                <a:r>
                  <a:rPr lang="en-US" altLang="zh-CN" sz="2800" b="1" dirty="0"/>
                  <a:t>That is if </a:t>
                </a:r>
                <a14:m>
                  <m:oMath xmlns:m="http://schemas.openxmlformats.org/officeDocument/2006/math">
                    <m:sSub>
                      <m:sSubPr>
                        <m:ctrlPr>
                          <a:rPr lang="en-US" altLang="zh-CN" sz="2800" b="1" i="1" dirty="0" smtClean="0">
                            <a:solidFill>
                              <a:srgbClr val="FF0000"/>
                            </a:solidFill>
                            <a:latin typeface="Cambria Math" panose="02040503050406030204" pitchFamily="18" charset="0"/>
                          </a:rPr>
                        </m:ctrlPr>
                      </m:sSubPr>
                      <m:e>
                        <m:r>
                          <a:rPr lang="en-US" altLang="zh-CN" sz="2800" b="1" i="1" dirty="0" smtClean="0">
                            <a:solidFill>
                              <a:srgbClr val="FF0000"/>
                            </a:solidFill>
                            <a:latin typeface="Cambria Math" panose="02040503050406030204" pitchFamily="18" charset="0"/>
                          </a:rPr>
                          <m:t>𝒙</m:t>
                        </m:r>
                      </m:e>
                      <m:sub>
                        <m:r>
                          <a:rPr lang="en-US" altLang="zh-CN" sz="2800" b="1" i="1" dirty="0" smtClean="0">
                            <a:solidFill>
                              <a:srgbClr val="FF0000"/>
                            </a:solidFill>
                            <a:latin typeface="Cambria Math" panose="02040503050406030204" pitchFamily="18" charset="0"/>
                          </a:rPr>
                          <m:t>𝒊</m:t>
                        </m:r>
                      </m:sub>
                    </m:sSub>
                    <m:r>
                      <a:rPr lang="en-US" altLang="zh-CN" sz="2800" b="1" i="1" dirty="0">
                        <a:solidFill>
                          <a:srgbClr val="FF0000"/>
                        </a:solidFill>
                        <a:latin typeface="Cambria Math" panose="02040503050406030204" pitchFamily="18" charset="0"/>
                        <a:ea typeface="Cambria Math" panose="02040503050406030204" pitchFamily="18" charset="0"/>
                      </a:rPr>
                      <m:t>≠</m:t>
                    </m:r>
                    <m:sSub>
                      <m:sSubPr>
                        <m:ctrlPr>
                          <a:rPr lang="en-US" altLang="zh-CN" sz="2800" b="1" i="1" dirty="0" smtClean="0">
                            <a:solidFill>
                              <a:srgbClr val="FF0000"/>
                            </a:solidFill>
                            <a:latin typeface="Cambria Math" panose="02040503050406030204" pitchFamily="18" charset="0"/>
                          </a:rPr>
                        </m:ctrlPr>
                      </m:sSubPr>
                      <m:e>
                        <m:r>
                          <a:rPr lang="en-US" altLang="zh-CN" sz="2800" b="1" i="1" dirty="0" smtClean="0">
                            <a:solidFill>
                              <a:srgbClr val="FF0000"/>
                            </a:solidFill>
                            <a:latin typeface="Cambria Math" panose="02040503050406030204" pitchFamily="18" charset="0"/>
                          </a:rPr>
                          <m:t>𝒙</m:t>
                        </m:r>
                      </m:e>
                      <m:sub>
                        <m:r>
                          <a:rPr lang="en-US" altLang="zh-CN" sz="2800" b="1" i="1" dirty="0" smtClean="0">
                            <a:solidFill>
                              <a:srgbClr val="FF0000"/>
                            </a:solidFill>
                            <a:latin typeface="Cambria Math" panose="02040503050406030204" pitchFamily="18" charset="0"/>
                          </a:rPr>
                          <m:t>𝒋</m:t>
                        </m:r>
                      </m:sub>
                    </m:sSub>
                  </m:oMath>
                </a14:m>
                <a:r>
                  <a:rPr lang="en-US" altLang="zh-CN" sz="2800" b="1" dirty="0"/>
                  <a:t>, then </a:t>
                </a:r>
                <a14:m>
                  <m:oMath xmlns:m="http://schemas.openxmlformats.org/officeDocument/2006/math">
                    <m:r>
                      <a:rPr lang="en-US" altLang="zh-CN" sz="2800" b="1" i="0" dirty="0" smtClean="0">
                        <a:solidFill>
                          <a:srgbClr val="FF0000"/>
                        </a:solidFill>
                        <a:latin typeface="Cambria Math" panose="02040503050406030204" pitchFamily="18" charset="0"/>
                      </a:rPr>
                      <m:t>(</m:t>
                    </m:r>
                    <m:r>
                      <a:rPr lang="en-US" altLang="zh-CN" sz="2800" b="1" i="1" dirty="0" smtClean="0">
                        <a:solidFill>
                          <a:srgbClr val="FF0000"/>
                        </a:solidFill>
                        <a:latin typeface="Cambria Math" panose="02040503050406030204" pitchFamily="18" charset="0"/>
                      </a:rPr>
                      <m:t>𝒈</m:t>
                    </m:r>
                    <m:r>
                      <a:rPr lang="en-US" altLang="zh-CN" sz="2800" b="1" i="1" dirty="0">
                        <a:solidFill>
                          <a:srgbClr val="FF0000"/>
                        </a:solidFill>
                        <a:latin typeface="Cambria Math" panose="02040503050406030204" pitchFamily="18" charset="0"/>
                        <a:ea typeface="Cambria Math" panose="02040503050406030204" pitchFamily="18" charset="0"/>
                      </a:rPr>
                      <m:t>∘</m:t>
                    </m:r>
                    <m:r>
                      <a:rPr lang="en-US" altLang="zh-CN" sz="2800" b="1" i="1" dirty="0" smtClean="0">
                        <a:solidFill>
                          <a:srgbClr val="FF0000"/>
                        </a:solidFill>
                        <a:latin typeface="Cambria Math" panose="02040503050406030204" pitchFamily="18" charset="0"/>
                        <a:ea typeface="Cambria Math" panose="02040503050406030204" pitchFamily="18" charset="0"/>
                      </a:rPr>
                      <m:t>𝒇</m:t>
                    </m:r>
                    <m:r>
                      <a:rPr lang="en-US" altLang="zh-CN" sz="2800" b="1" i="1" dirty="0" smtClean="0">
                        <a:solidFill>
                          <a:srgbClr val="FF0000"/>
                        </a:solidFill>
                        <a:latin typeface="Cambria Math" panose="02040503050406030204" pitchFamily="18" charset="0"/>
                        <a:ea typeface="Cambria Math" panose="02040503050406030204" pitchFamily="18" charset="0"/>
                      </a:rPr>
                      <m:t>)(</m:t>
                    </m:r>
                    <m:sSub>
                      <m:sSubPr>
                        <m:ctrlPr>
                          <a:rPr lang="en-US" altLang="zh-CN" sz="2800" b="1" i="1" dirty="0" smtClean="0">
                            <a:solidFill>
                              <a:srgbClr val="FF0000"/>
                            </a:solidFill>
                            <a:latin typeface="Cambria Math" panose="02040503050406030204" pitchFamily="18" charset="0"/>
                          </a:rPr>
                        </m:ctrlPr>
                      </m:sSubPr>
                      <m:e>
                        <m:r>
                          <a:rPr lang="en-US" altLang="zh-CN" sz="2800" b="1" i="1" dirty="0" smtClean="0">
                            <a:solidFill>
                              <a:srgbClr val="FF0000"/>
                            </a:solidFill>
                            <a:latin typeface="Cambria Math" panose="02040503050406030204" pitchFamily="18" charset="0"/>
                          </a:rPr>
                          <m:t>𝒙</m:t>
                        </m:r>
                      </m:e>
                      <m:sub>
                        <m:r>
                          <a:rPr lang="en-US" altLang="zh-CN" sz="2800" b="1" i="1" dirty="0" smtClean="0">
                            <a:solidFill>
                              <a:srgbClr val="FF0000"/>
                            </a:solidFill>
                            <a:latin typeface="Cambria Math" panose="02040503050406030204" pitchFamily="18" charset="0"/>
                          </a:rPr>
                          <m:t>𝒊</m:t>
                        </m:r>
                      </m:sub>
                    </m:sSub>
                    <m:r>
                      <a:rPr lang="en-US" altLang="zh-CN" sz="2800" b="1" i="1" dirty="0" smtClean="0">
                        <a:solidFill>
                          <a:srgbClr val="FF0000"/>
                        </a:solidFill>
                        <a:latin typeface="Cambria Math" panose="02040503050406030204" pitchFamily="18" charset="0"/>
                        <a:ea typeface="Cambria Math" panose="02040503050406030204" pitchFamily="18" charset="0"/>
                      </a:rPr>
                      <m:t>)</m:t>
                    </m:r>
                    <m:r>
                      <a:rPr lang="en-US" altLang="zh-CN" sz="2800" b="1" i="1" dirty="0">
                        <a:solidFill>
                          <a:srgbClr val="FF0000"/>
                        </a:solidFill>
                        <a:latin typeface="Cambria Math" panose="02040503050406030204" pitchFamily="18" charset="0"/>
                        <a:ea typeface="Cambria Math" panose="02040503050406030204" pitchFamily="18" charset="0"/>
                      </a:rPr>
                      <m:t>≠</m:t>
                    </m:r>
                    <m:r>
                      <a:rPr lang="en-US" altLang="zh-CN" sz="2800" b="1" i="0" dirty="0" smtClean="0">
                        <a:solidFill>
                          <a:srgbClr val="FF0000"/>
                        </a:solidFill>
                        <a:latin typeface="Cambria Math" panose="02040503050406030204" pitchFamily="18" charset="0"/>
                      </a:rPr>
                      <m:t>(</m:t>
                    </m:r>
                    <m:r>
                      <a:rPr lang="en-US" altLang="zh-CN" sz="2800" b="1" i="1" dirty="0" smtClean="0">
                        <a:solidFill>
                          <a:srgbClr val="FF0000"/>
                        </a:solidFill>
                        <a:latin typeface="Cambria Math" panose="02040503050406030204" pitchFamily="18" charset="0"/>
                      </a:rPr>
                      <m:t>𝒈</m:t>
                    </m:r>
                    <m:r>
                      <a:rPr lang="en-US" altLang="zh-CN" sz="2800" b="1" i="1" dirty="0">
                        <a:solidFill>
                          <a:srgbClr val="FF0000"/>
                        </a:solidFill>
                        <a:latin typeface="Cambria Math" panose="02040503050406030204" pitchFamily="18" charset="0"/>
                        <a:ea typeface="Cambria Math" panose="02040503050406030204" pitchFamily="18" charset="0"/>
                      </a:rPr>
                      <m:t>∘</m:t>
                    </m:r>
                    <m:r>
                      <a:rPr lang="en-US" altLang="zh-CN" sz="2800" b="1" i="1" dirty="0" smtClean="0">
                        <a:solidFill>
                          <a:srgbClr val="FF0000"/>
                        </a:solidFill>
                        <a:latin typeface="Cambria Math" panose="02040503050406030204" pitchFamily="18" charset="0"/>
                        <a:ea typeface="Cambria Math" panose="02040503050406030204" pitchFamily="18" charset="0"/>
                      </a:rPr>
                      <m:t>𝒇</m:t>
                    </m:r>
                    <m:r>
                      <a:rPr lang="en-US" altLang="zh-CN" sz="2800" b="1" i="1" dirty="0" smtClean="0">
                        <a:solidFill>
                          <a:srgbClr val="FF0000"/>
                        </a:solidFill>
                        <a:latin typeface="Cambria Math" panose="02040503050406030204" pitchFamily="18" charset="0"/>
                        <a:ea typeface="Cambria Math" panose="02040503050406030204" pitchFamily="18" charset="0"/>
                      </a:rPr>
                      <m:t>)(</m:t>
                    </m:r>
                    <m:sSub>
                      <m:sSubPr>
                        <m:ctrlPr>
                          <a:rPr lang="en-US" altLang="zh-CN" sz="2800" b="1" i="1" dirty="0" smtClean="0">
                            <a:solidFill>
                              <a:srgbClr val="FF0000"/>
                            </a:solidFill>
                            <a:latin typeface="Cambria Math" panose="02040503050406030204" pitchFamily="18" charset="0"/>
                          </a:rPr>
                        </m:ctrlPr>
                      </m:sSubPr>
                      <m:e>
                        <m:r>
                          <a:rPr lang="en-US" altLang="zh-CN" sz="2800" b="1" i="1" dirty="0" smtClean="0">
                            <a:solidFill>
                              <a:srgbClr val="FF0000"/>
                            </a:solidFill>
                            <a:latin typeface="Cambria Math" panose="02040503050406030204" pitchFamily="18" charset="0"/>
                          </a:rPr>
                          <m:t>𝒙</m:t>
                        </m:r>
                      </m:e>
                      <m:sub>
                        <m:r>
                          <a:rPr lang="en-US" altLang="zh-CN" sz="2800" b="1" i="1" dirty="0" smtClean="0">
                            <a:solidFill>
                              <a:srgbClr val="FF0000"/>
                            </a:solidFill>
                            <a:latin typeface="Cambria Math" panose="02040503050406030204" pitchFamily="18" charset="0"/>
                          </a:rPr>
                          <m:t>𝒋</m:t>
                        </m:r>
                      </m:sub>
                    </m:sSub>
                    <m:r>
                      <a:rPr lang="en-US" altLang="zh-CN" sz="2800" b="1" i="1" dirty="0" smtClean="0">
                        <a:solidFill>
                          <a:srgbClr val="FF0000"/>
                        </a:solidFill>
                        <a:latin typeface="Cambria Math" panose="02040503050406030204" pitchFamily="18" charset="0"/>
                        <a:ea typeface="Cambria Math" panose="02040503050406030204" pitchFamily="18" charset="0"/>
                      </a:rPr>
                      <m:t>)</m:t>
                    </m:r>
                  </m:oMath>
                </a14:m>
                <a:r>
                  <a:rPr lang="en-US" altLang="zh-CN" sz="2800" b="1" dirty="0">
                    <a:solidFill>
                      <a:srgbClr val="FF0000"/>
                    </a:solidFill>
                  </a:rPr>
                  <a:t>. </a:t>
                </a:r>
                <a:r>
                  <a:rPr lang="en-US" altLang="zh-CN" sz="2800" b="1" dirty="0"/>
                  <a:t>So (</a:t>
                </a:r>
                <a:r>
                  <a:rPr lang="en-US" altLang="zh-CN" sz="2800" b="1" i="1" dirty="0"/>
                  <a:t>b) is true.</a:t>
                </a:r>
                <a:endParaRPr lang="zh-CN" altLang="en-US" sz="2800" b="1" dirty="0"/>
              </a:p>
            </p:txBody>
          </p:sp>
        </mc:Choice>
        <mc:Fallback xmlns="">
          <p:sp>
            <p:nvSpPr>
              <p:cNvPr id="13" name="Text Box 5">
                <a:extLst>
                  <a:ext uri="{FF2B5EF4-FFF2-40B4-BE49-F238E27FC236}">
                    <a16:creationId xmlns:a16="http://schemas.microsoft.com/office/drawing/2014/main" id="{7DD74B2D-308B-91FF-BBDB-B9913DF4FCE8}"/>
                  </a:ext>
                </a:extLst>
              </p:cNvPr>
              <p:cNvSpPr txBox="1">
                <a:spLocks noRot="1" noChangeAspect="1" noMove="1" noResize="1" noEditPoints="1" noAdjustHandles="1" noChangeArrowheads="1" noChangeShapeType="1" noTextEdit="1"/>
              </p:cNvSpPr>
              <p:nvPr/>
            </p:nvSpPr>
            <p:spPr bwMode="auto">
              <a:xfrm>
                <a:off x="1881436" y="1183267"/>
                <a:ext cx="10310564" cy="2383025"/>
              </a:xfrm>
              <a:prstGeom prst="rect">
                <a:avLst/>
              </a:prstGeom>
              <a:blipFill>
                <a:blip r:embed="rId3"/>
                <a:stretch>
                  <a:fillRect l="-1242" t="-2813" b="-43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Text Box 6">
            <a:extLst>
              <a:ext uri="{FF2B5EF4-FFF2-40B4-BE49-F238E27FC236}">
                <a16:creationId xmlns:a16="http://schemas.microsoft.com/office/drawing/2014/main" id="{FA3146B2-1994-280C-95B8-D0D497D3ACCE}"/>
              </a:ext>
            </a:extLst>
          </p:cNvPr>
          <p:cNvSpPr txBox="1">
            <a:spLocks noChangeArrowheads="1"/>
          </p:cNvSpPr>
          <p:nvPr/>
        </p:nvSpPr>
        <p:spPr bwMode="auto">
          <a:xfrm>
            <a:off x="1881436" y="3764003"/>
            <a:ext cx="1018356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Proposition (c) can be directly derived from proposition (a) and proposition (b)</a:t>
            </a:r>
          </a:p>
        </p:txBody>
      </p:sp>
      <p:sp>
        <p:nvSpPr>
          <p:cNvPr id="15" name="Text Box 7">
            <a:extLst>
              <a:ext uri="{FF2B5EF4-FFF2-40B4-BE49-F238E27FC236}">
                <a16:creationId xmlns:a16="http://schemas.microsoft.com/office/drawing/2014/main" id="{02772BF6-96B0-3ABA-D4B5-91149ADE933C}"/>
              </a:ext>
            </a:extLst>
          </p:cNvPr>
          <p:cNvSpPr txBox="1">
            <a:spLocks noChangeArrowheads="1"/>
          </p:cNvSpPr>
          <p:nvPr/>
        </p:nvSpPr>
        <p:spPr bwMode="auto">
          <a:xfrm>
            <a:off x="2061018" y="5292546"/>
            <a:ext cx="104040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600" b="1" i="1" dirty="0">
                <a:solidFill>
                  <a:srgbClr val="FF0000"/>
                </a:solidFill>
              </a:rPr>
              <a:t>Note</a:t>
            </a:r>
            <a:r>
              <a:rPr lang="en-US" altLang="zh-CN" sz="3600" b="1" dirty="0">
                <a:solidFill>
                  <a:srgbClr val="FF0000"/>
                </a:solidFill>
              </a:rPr>
              <a:t>: </a:t>
            </a:r>
            <a:r>
              <a:rPr lang="en-US" altLang="zh-CN" sz="3600" b="1" dirty="0"/>
              <a:t>the inverse theorems of the above theorems are not true. </a:t>
            </a:r>
            <a:r>
              <a:rPr lang="zh-CN" altLang="en-US" b="1" dirty="0"/>
              <a:t> </a:t>
            </a:r>
          </a:p>
        </p:txBody>
      </p:sp>
      <p:sp>
        <p:nvSpPr>
          <p:cNvPr id="16" name="矩形 15">
            <a:extLst>
              <a:ext uri="{FF2B5EF4-FFF2-40B4-BE49-F238E27FC236}">
                <a16:creationId xmlns:a16="http://schemas.microsoft.com/office/drawing/2014/main" id="{6A084DBB-79E7-C99B-D360-0B4CA4AE670B}"/>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86899579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41</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92766E8E-A4C7-42D0-EAEB-F0DB70AA5314}"/>
                  </a:ext>
                </a:extLst>
              </p:cNvPr>
              <p:cNvSpPr txBox="1">
                <a:spLocks noChangeArrowheads="1"/>
              </p:cNvSpPr>
              <p:nvPr/>
            </p:nvSpPr>
            <p:spPr bwMode="auto">
              <a:xfrm>
                <a:off x="1832417" y="1120676"/>
                <a:ext cx="10404021"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800" b="1" dirty="0">
                    <a:solidFill>
                      <a:schemeClr val="accent1"/>
                    </a:solidFill>
                    <a:latin typeface="+mn-lt"/>
                  </a:rPr>
                  <a:t>Theorem: </a:t>
                </a:r>
                <a:r>
                  <a:rPr lang="en-US" altLang="zh-CN" sz="2800" b="1" dirty="0"/>
                  <a:t>Given the functions </a:t>
                </a:r>
                <a:r>
                  <a:rPr lang="en-US" altLang="zh-CN" sz="2800" b="1" i="1" dirty="0"/>
                  <a:t>f</a:t>
                </a:r>
                <a:r>
                  <a:rPr lang="en-US" altLang="zh-CN" sz="2800" b="1" dirty="0"/>
                  <a:t> and </a:t>
                </a:r>
                <a:r>
                  <a:rPr lang="en-US" altLang="zh-CN" sz="2800" b="1" i="1" dirty="0"/>
                  <a:t>g</a:t>
                </a:r>
                <a:r>
                  <a:rPr lang="en-US" altLang="zh-CN" sz="2800" b="1" dirty="0"/>
                  <a:t>, and the </a:t>
                </a:r>
                <a:r>
                  <a:rPr lang="en-US" altLang="zh-CN" sz="2800" b="1" dirty="0">
                    <a:cs typeface="Times New Roman" panose="02020603050405020304" pitchFamily="18" charset="0"/>
                  </a:rPr>
                  <a:t>composition</a:t>
                </a:r>
                <a:r>
                  <a:rPr lang="en-US" altLang="zh-CN" sz="2800" b="1" dirty="0"/>
                  <a:t> function </a:t>
                </a:r>
                <a14:m>
                  <m:oMath xmlns:m="http://schemas.openxmlformats.org/officeDocument/2006/math">
                    <m:r>
                      <a:rPr lang="en-US" altLang="zh-CN" sz="2800" b="1" i="1" dirty="0" smtClean="0">
                        <a:latin typeface="Cambria Math" panose="02040503050406030204" pitchFamily="18" charset="0"/>
                      </a:rPr>
                      <m:t>𝒈</m:t>
                    </m:r>
                    <m:r>
                      <a:rPr lang="en-US" altLang="zh-CN" sz="2800" b="1" i="1" dirty="0" smtClean="0">
                        <a:latin typeface="Cambria Math" panose="02040503050406030204" pitchFamily="18" charset="0"/>
                        <a:ea typeface="Cambria Math" panose="02040503050406030204" pitchFamily="18" charset="0"/>
                      </a:rPr>
                      <m:t>∘</m:t>
                    </m:r>
                    <m:r>
                      <a:rPr lang="en-US" altLang="zh-CN" sz="2800" b="1" i="1" dirty="0" smtClean="0">
                        <a:latin typeface="Cambria Math" panose="02040503050406030204" pitchFamily="18" charset="0"/>
                      </a:rPr>
                      <m:t>𝒇</m:t>
                    </m:r>
                  </m:oMath>
                </a14:m>
                <a:r>
                  <a:rPr lang="en-US" altLang="zh-CN" sz="2800" b="1" dirty="0"/>
                  <a:t>, then</a:t>
                </a:r>
              </a:p>
              <a:p>
                <a:pPr eaLnBrk="1" hangingPunct="1">
                  <a:spcBef>
                    <a:spcPct val="0"/>
                  </a:spcBef>
                </a:pPr>
                <a:r>
                  <a:rPr lang="en-US" altLang="zh-CN" sz="2800" b="1" dirty="0"/>
                  <a:t>(1) If </a:t>
                </a:r>
                <a14:m>
                  <m:oMath xmlns:m="http://schemas.openxmlformats.org/officeDocument/2006/math">
                    <m:r>
                      <a:rPr lang="en-US" altLang="zh-CN" sz="2800" b="1" i="1" dirty="0" smtClean="0">
                        <a:solidFill>
                          <a:srgbClr val="C00000"/>
                        </a:solidFill>
                        <a:latin typeface="Cambria Math" panose="02040503050406030204" pitchFamily="18" charset="0"/>
                      </a:rPr>
                      <m:t>𝒈</m:t>
                    </m:r>
                    <m:r>
                      <a:rPr lang="en-US" altLang="zh-CN" sz="2800" b="1" i="1" dirty="0" smtClean="0">
                        <a:solidFill>
                          <a:srgbClr val="C00000"/>
                        </a:solidFill>
                        <a:latin typeface="Cambria Math" panose="02040503050406030204" pitchFamily="18" charset="0"/>
                        <a:ea typeface="Cambria Math" panose="02040503050406030204" pitchFamily="18" charset="0"/>
                      </a:rPr>
                      <m:t>∘</m:t>
                    </m:r>
                    <m:r>
                      <a:rPr lang="en-US" altLang="zh-CN" sz="2800" b="1" i="1" dirty="0" smtClean="0">
                        <a:solidFill>
                          <a:srgbClr val="C00000"/>
                        </a:solidFill>
                        <a:latin typeface="Cambria Math" panose="02040503050406030204" pitchFamily="18" charset="0"/>
                      </a:rPr>
                      <m:t>𝒇</m:t>
                    </m:r>
                  </m:oMath>
                </a14:m>
                <a:r>
                  <a:rPr lang="en-US" altLang="zh-CN" sz="2800" b="1" i="1" dirty="0">
                    <a:solidFill>
                      <a:srgbClr val="C00000"/>
                    </a:solidFill>
                  </a:rPr>
                  <a:t> </a:t>
                </a:r>
                <a:r>
                  <a:rPr lang="en-US" altLang="zh-CN" sz="2800" b="1" dirty="0"/>
                  <a:t>is a </a:t>
                </a:r>
                <a:r>
                  <a:rPr kumimoji="1" lang="en-US" altLang="zh-CN" sz="2800" b="1" dirty="0" err="1">
                    <a:solidFill>
                      <a:schemeClr val="accent1"/>
                    </a:solidFill>
                  </a:rPr>
                  <a:t>surjective</a:t>
                </a:r>
                <a:r>
                  <a:rPr kumimoji="1" lang="en-US" altLang="zh-CN" sz="2800" b="1" dirty="0"/>
                  <a:t> </a:t>
                </a:r>
                <a:r>
                  <a:rPr lang="en-US" altLang="zh-CN" sz="2800" b="1" dirty="0"/>
                  <a:t>function, then</a:t>
                </a:r>
                <a:r>
                  <a:rPr lang="en-US" altLang="zh-CN" sz="2800" b="1" dirty="0">
                    <a:solidFill>
                      <a:srgbClr val="C00000"/>
                    </a:solidFill>
                  </a:rPr>
                  <a:t> </a:t>
                </a:r>
                <a:r>
                  <a:rPr lang="en-US" altLang="zh-CN" sz="2800" b="1" i="1" dirty="0">
                    <a:solidFill>
                      <a:srgbClr val="C00000"/>
                    </a:solidFill>
                  </a:rPr>
                  <a:t>g</a:t>
                </a:r>
                <a:r>
                  <a:rPr lang="en-US" altLang="zh-CN" sz="2800" b="1" dirty="0">
                    <a:solidFill>
                      <a:srgbClr val="C00000"/>
                    </a:solidFill>
                  </a:rPr>
                  <a:t> </a:t>
                </a:r>
                <a:r>
                  <a:rPr lang="en-US" altLang="zh-CN" sz="2800" b="1" dirty="0"/>
                  <a:t>must be </a:t>
                </a:r>
                <a:r>
                  <a:rPr kumimoji="1" lang="en-US" altLang="zh-CN" sz="2800" b="1" dirty="0" err="1">
                    <a:solidFill>
                      <a:srgbClr val="FF0000"/>
                    </a:solidFill>
                  </a:rPr>
                  <a:t>surjective</a:t>
                </a:r>
                <a:r>
                  <a:rPr kumimoji="1" lang="en-US" altLang="zh-CN" sz="2800" b="1" dirty="0"/>
                  <a:t> </a:t>
                </a:r>
                <a:r>
                  <a:rPr lang="en-US" altLang="zh-CN" sz="2800" b="1" dirty="0"/>
                  <a:t>.</a:t>
                </a:r>
              </a:p>
              <a:p>
                <a:pPr eaLnBrk="1" hangingPunct="1">
                  <a:spcBef>
                    <a:spcPct val="0"/>
                  </a:spcBef>
                </a:pPr>
                <a:r>
                  <a:rPr lang="en-US" altLang="zh-CN" sz="2800" b="1" dirty="0"/>
                  <a:t>(2) If </a:t>
                </a:r>
                <a14:m>
                  <m:oMath xmlns:m="http://schemas.openxmlformats.org/officeDocument/2006/math">
                    <m:r>
                      <a:rPr lang="en-US" altLang="zh-CN" sz="2800" b="1" i="1" dirty="0" smtClean="0">
                        <a:solidFill>
                          <a:srgbClr val="C00000"/>
                        </a:solidFill>
                        <a:latin typeface="Cambria Math" panose="02040503050406030204" pitchFamily="18" charset="0"/>
                      </a:rPr>
                      <m:t>𝒈</m:t>
                    </m:r>
                    <m:r>
                      <a:rPr lang="en-US" altLang="zh-CN" sz="2800" b="1" i="1" dirty="0" smtClean="0">
                        <a:solidFill>
                          <a:srgbClr val="C00000"/>
                        </a:solidFill>
                        <a:latin typeface="Cambria Math" panose="02040503050406030204" pitchFamily="18" charset="0"/>
                        <a:ea typeface="Cambria Math" panose="02040503050406030204" pitchFamily="18" charset="0"/>
                      </a:rPr>
                      <m:t>∘</m:t>
                    </m:r>
                    <m:r>
                      <a:rPr lang="en-US" altLang="zh-CN" sz="2800" b="1" i="1" dirty="0" smtClean="0">
                        <a:solidFill>
                          <a:srgbClr val="C00000"/>
                        </a:solidFill>
                        <a:latin typeface="Cambria Math" panose="02040503050406030204" pitchFamily="18" charset="0"/>
                      </a:rPr>
                      <m:t>𝒇</m:t>
                    </m:r>
                  </m:oMath>
                </a14:m>
                <a:r>
                  <a:rPr lang="en-US" altLang="zh-CN" sz="2800" b="1" i="1" dirty="0">
                    <a:solidFill>
                      <a:srgbClr val="C00000"/>
                    </a:solidFill>
                  </a:rPr>
                  <a:t> </a:t>
                </a:r>
                <a:r>
                  <a:rPr lang="en-US" altLang="zh-CN" sz="2800" b="1" dirty="0"/>
                  <a:t>is a </a:t>
                </a:r>
                <a:r>
                  <a:rPr kumimoji="1" lang="en-US" altLang="zh-CN" sz="2800" b="1" dirty="0">
                    <a:solidFill>
                      <a:srgbClr val="FF0000"/>
                    </a:solidFill>
                  </a:rPr>
                  <a:t>injective</a:t>
                </a:r>
                <a:r>
                  <a:rPr kumimoji="1" lang="en-US" altLang="zh-CN" sz="2800" b="1" dirty="0"/>
                  <a:t> </a:t>
                </a:r>
                <a:r>
                  <a:rPr lang="en-US" altLang="zh-CN" sz="2800" b="1" dirty="0"/>
                  <a:t>function, then </a:t>
                </a:r>
                <a:r>
                  <a:rPr lang="en-US" altLang="zh-CN" sz="2800" b="1" i="1" dirty="0">
                    <a:solidFill>
                      <a:srgbClr val="FF0000"/>
                    </a:solidFill>
                  </a:rPr>
                  <a:t>f</a:t>
                </a:r>
                <a:r>
                  <a:rPr lang="en-US" altLang="zh-CN" sz="2800" b="1" dirty="0"/>
                  <a:t> must be </a:t>
                </a:r>
                <a:r>
                  <a:rPr kumimoji="1" lang="en-US" altLang="zh-CN" sz="2800" b="1" dirty="0">
                    <a:solidFill>
                      <a:srgbClr val="FF0000"/>
                    </a:solidFill>
                  </a:rPr>
                  <a:t>injective</a:t>
                </a:r>
                <a:r>
                  <a:rPr kumimoji="1" lang="en-US" altLang="zh-CN" sz="2800" b="1" dirty="0"/>
                  <a:t>. </a:t>
                </a:r>
              </a:p>
              <a:p>
                <a:pPr eaLnBrk="1" hangingPunct="1">
                  <a:spcBef>
                    <a:spcPct val="0"/>
                  </a:spcBef>
                </a:pPr>
                <a:r>
                  <a:rPr lang="en-US" altLang="zh-CN" sz="2800" b="1" dirty="0"/>
                  <a:t>(3) If </a:t>
                </a:r>
                <a14:m>
                  <m:oMath xmlns:m="http://schemas.openxmlformats.org/officeDocument/2006/math">
                    <m:r>
                      <a:rPr lang="en-US" altLang="zh-CN" sz="2800" b="1" i="1" dirty="0" smtClean="0">
                        <a:solidFill>
                          <a:srgbClr val="C00000"/>
                        </a:solidFill>
                        <a:latin typeface="Cambria Math" panose="02040503050406030204" pitchFamily="18" charset="0"/>
                      </a:rPr>
                      <m:t>𝒈</m:t>
                    </m:r>
                    <m:r>
                      <a:rPr lang="en-US" altLang="zh-CN" sz="2800" b="1" i="1" dirty="0" smtClean="0">
                        <a:solidFill>
                          <a:srgbClr val="C00000"/>
                        </a:solidFill>
                        <a:latin typeface="Cambria Math" panose="02040503050406030204" pitchFamily="18" charset="0"/>
                        <a:ea typeface="Cambria Math" panose="02040503050406030204" pitchFamily="18" charset="0"/>
                      </a:rPr>
                      <m:t>∘</m:t>
                    </m:r>
                    <m:r>
                      <a:rPr lang="en-US" altLang="zh-CN" sz="2800" b="1" i="1" dirty="0" smtClean="0">
                        <a:solidFill>
                          <a:srgbClr val="C00000"/>
                        </a:solidFill>
                        <a:latin typeface="Cambria Math" panose="02040503050406030204" pitchFamily="18" charset="0"/>
                      </a:rPr>
                      <m:t>𝒇</m:t>
                    </m:r>
                  </m:oMath>
                </a14:m>
                <a:r>
                  <a:rPr lang="en-US" altLang="zh-CN" sz="2800" b="1" i="1" dirty="0">
                    <a:solidFill>
                      <a:srgbClr val="C00000"/>
                    </a:solidFill>
                  </a:rPr>
                  <a:t> </a:t>
                </a:r>
                <a:r>
                  <a:rPr lang="en-US" altLang="zh-CN" sz="2800" b="1" dirty="0"/>
                  <a:t>is a </a:t>
                </a:r>
                <a:r>
                  <a:rPr lang="en-US" altLang="zh-CN" sz="2800" b="1" dirty="0" err="1">
                    <a:solidFill>
                      <a:srgbClr val="FF0000"/>
                    </a:solidFill>
                  </a:rPr>
                  <a:t>bijective</a:t>
                </a:r>
                <a:r>
                  <a:rPr lang="en-US" altLang="zh-CN" sz="2800" b="1" dirty="0">
                    <a:solidFill>
                      <a:srgbClr val="FF0000"/>
                    </a:solidFill>
                  </a:rPr>
                  <a:t> </a:t>
                </a:r>
                <a:r>
                  <a:rPr lang="en-US" altLang="zh-CN" sz="2800" b="1" dirty="0"/>
                  <a:t>function, then </a:t>
                </a:r>
                <a:r>
                  <a:rPr lang="en-US" altLang="zh-CN" sz="2800" b="1" i="1" dirty="0">
                    <a:solidFill>
                      <a:srgbClr val="FF0000"/>
                    </a:solidFill>
                  </a:rPr>
                  <a:t>g </a:t>
                </a:r>
                <a:r>
                  <a:rPr lang="en-US" altLang="zh-CN" sz="2800" b="1" dirty="0"/>
                  <a:t>must be</a:t>
                </a:r>
                <a:r>
                  <a:rPr lang="en-US" altLang="zh-CN" sz="2800" b="1" dirty="0">
                    <a:solidFill>
                      <a:srgbClr val="FF0000"/>
                    </a:solidFill>
                  </a:rPr>
                  <a:t> </a:t>
                </a:r>
                <a:r>
                  <a:rPr kumimoji="1" lang="en-US" altLang="zh-CN" sz="2800" b="1" dirty="0" err="1">
                    <a:solidFill>
                      <a:srgbClr val="FF0000"/>
                    </a:solidFill>
                  </a:rPr>
                  <a:t>surjective</a:t>
                </a:r>
                <a:r>
                  <a:rPr kumimoji="1" lang="en-US" altLang="zh-CN" sz="2800" b="1" dirty="0">
                    <a:solidFill>
                      <a:srgbClr val="FF0000"/>
                    </a:solidFill>
                  </a:rPr>
                  <a:t> </a:t>
                </a:r>
                <a:r>
                  <a:rPr lang="en-US" altLang="zh-CN" sz="2800" b="1" dirty="0"/>
                  <a:t>, and </a:t>
                </a:r>
                <a:r>
                  <a:rPr lang="en-US" altLang="zh-CN" sz="2800" b="1" i="1" dirty="0">
                    <a:solidFill>
                      <a:srgbClr val="FF0000"/>
                    </a:solidFill>
                  </a:rPr>
                  <a:t>f</a:t>
                </a:r>
                <a:r>
                  <a:rPr lang="en-US" altLang="zh-CN" sz="2800" b="1" dirty="0"/>
                  <a:t> is </a:t>
                </a:r>
                <a:r>
                  <a:rPr kumimoji="1" lang="en-US" altLang="zh-CN" sz="2800" b="1" dirty="0">
                    <a:solidFill>
                      <a:srgbClr val="FF0000"/>
                    </a:solidFill>
                  </a:rPr>
                  <a:t>injective</a:t>
                </a:r>
                <a:r>
                  <a:rPr kumimoji="1" lang="en-US" altLang="zh-CN" sz="2800" b="1" dirty="0"/>
                  <a:t> </a:t>
                </a:r>
                <a:r>
                  <a:rPr lang="en-US" altLang="zh-CN" sz="2800" b="1" dirty="0"/>
                  <a:t>.</a:t>
                </a:r>
                <a:endParaRPr lang="zh-CN" altLang="en-US" sz="2800" b="1" dirty="0"/>
              </a:p>
            </p:txBody>
          </p:sp>
        </mc:Choice>
        <mc:Fallback xmlns="">
          <p:sp>
            <p:nvSpPr>
              <p:cNvPr id="13" name="Text Box 5">
                <a:extLst>
                  <a:ext uri="{FF2B5EF4-FFF2-40B4-BE49-F238E27FC236}">
                    <a16:creationId xmlns:a16="http://schemas.microsoft.com/office/drawing/2014/main" id="{92766E8E-A4C7-42D0-EAEB-F0DB70AA5314}"/>
                  </a:ext>
                </a:extLst>
              </p:cNvPr>
              <p:cNvSpPr txBox="1">
                <a:spLocks noRot="1" noChangeAspect="1" noMove="1" noResize="1" noEditPoints="1" noAdjustHandles="1" noChangeArrowheads="1" noChangeShapeType="1" noTextEdit="1"/>
              </p:cNvSpPr>
              <p:nvPr/>
            </p:nvSpPr>
            <p:spPr bwMode="auto">
              <a:xfrm>
                <a:off x="1832417" y="1120676"/>
                <a:ext cx="10404021" cy="2677656"/>
              </a:xfrm>
              <a:prstGeom prst="rect">
                <a:avLst/>
              </a:prstGeom>
              <a:blipFill>
                <a:blip r:embed="rId3"/>
                <a:stretch>
                  <a:fillRect l="-1231" t="-2733"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097C2931-8EE7-9264-E50F-53E1ED245732}"/>
                  </a:ext>
                </a:extLst>
              </p:cNvPr>
              <p:cNvSpPr txBox="1">
                <a:spLocks noChangeArrowheads="1"/>
              </p:cNvSpPr>
              <p:nvPr/>
            </p:nvSpPr>
            <p:spPr bwMode="auto">
              <a:xfrm>
                <a:off x="1832417" y="4154983"/>
                <a:ext cx="8173020"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i="1" dirty="0">
                    <a:solidFill>
                      <a:schemeClr val="accent1"/>
                    </a:solidFill>
                  </a:rPr>
                  <a:t>Proof</a:t>
                </a:r>
                <a:r>
                  <a:rPr lang="en-US" altLang="zh-CN" sz="2400" b="1" dirty="0">
                    <a:solidFill>
                      <a:schemeClr val="accent1"/>
                    </a:solidFill>
                  </a:rPr>
                  <a:t>:</a:t>
                </a:r>
                <a:r>
                  <a:rPr lang="zh-CN" altLang="en-US" sz="2400" b="1" dirty="0">
                    <a:solidFill>
                      <a:schemeClr val="accent1"/>
                    </a:solidFill>
                  </a:rPr>
                  <a:t> </a:t>
                </a:r>
                <a:r>
                  <a:rPr lang="en-US" altLang="zh-CN" sz="2400" b="1" dirty="0"/>
                  <a:t>given set </a:t>
                </a:r>
                <a:r>
                  <a:rPr lang="en-US" altLang="zh-CN" sz="2400" b="1" i="1" dirty="0"/>
                  <a:t>X</a:t>
                </a:r>
                <a:r>
                  <a:rPr lang="en-US" altLang="zh-CN" sz="2400" b="1" dirty="0"/>
                  <a:t>, </a:t>
                </a:r>
                <a:r>
                  <a:rPr lang="en-US" altLang="zh-CN" sz="2400" b="1" i="1" dirty="0"/>
                  <a:t>Y</a:t>
                </a:r>
                <a:r>
                  <a:rPr lang="en-US" altLang="zh-CN" sz="2400" b="1" dirty="0"/>
                  <a:t>, </a:t>
                </a:r>
                <a:r>
                  <a:rPr lang="en-US" altLang="zh-CN" sz="2400" b="1" i="1" dirty="0"/>
                  <a:t>Z</a:t>
                </a:r>
                <a:r>
                  <a:rPr lang="en-US" altLang="zh-CN" sz="2400" b="1" dirty="0"/>
                  <a:t>, and functions </a:t>
                </a:r>
                <a14:m>
                  <m:oMath xmlns:m="http://schemas.openxmlformats.org/officeDocument/2006/math">
                    <m:r>
                      <a:rPr lang="en-US" altLang="zh-CN" sz="2400" b="1" i="1" dirty="0">
                        <a:latin typeface="Cambria Math" panose="02040503050406030204" pitchFamily="18" charset="0"/>
                      </a:rPr>
                      <m:t>𝒇</m:t>
                    </m:r>
                    <m:r>
                      <a:rPr lang="en-US" altLang="zh-CN" sz="2400" b="1" i="1" dirty="0">
                        <a:latin typeface="Cambria Math" panose="02040503050406030204" pitchFamily="18" charset="0"/>
                      </a:rPr>
                      <m:t>: </m:t>
                    </m:r>
                    <m:r>
                      <a:rPr lang="en-US" altLang="zh-CN" sz="2400" b="1" i="1" dirty="0">
                        <a:latin typeface="Cambria Math" panose="02040503050406030204" pitchFamily="18" charset="0"/>
                      </a:rPr>
                      <m:t>𝑿</m:t>
                    </m:r>
                    <m:r>
                      <a:rPr lang="en-US" altLang="zh-CN" sz="2400" b="1" i="1" dirty="0">
                        <a:latin typeface="Cambria Math" panose="02040503050406030204" pitchFamily="18" charset="0"/>
                        <a:cs typeface="Times New Roman" panose="02020603050405020304" pitchFamily="18" charset="0"/>
                      </a:rPr>
                      <m:t>→</m:t>
                    </m:r>
                    <m:r>
                      <a:rPr lang="en-US" altLang="zh-CN" sz="2400" b="1" i="1" dirty="0">
                        <a:latin typeface="Cambria Math" panose="02040503050406030204" pitchFamily="18" charset="0"/>
                      </a:rPr>
                      <m:t>𝒀</m:t>
                    </m:r>
                  </m:oMath>
                </a14:m>
                <a:r>
                  <a:rPr lang="en-US" altLang="zh-CN" sz="2400" b="1" dirty="0"/>
                  <a:t>, </a:t>
                </a:r>
                <a14:m>
                  <m:oMath xmlns:m="http://schemas.openxmlformats.org/officeDocument/2006/math">
                    <m:r>
                      <a:rPr lang="en-US" altLang="zh-CN" sz="2400" b="1" i="1" dirty="0">
                        <a:latin typeface="Cambria Math" panose="02040503050406030204" pitchFamily="18" charset="0"/>
                      </a:rPr>
                      <m:t>𝒈</m:t>
                    </m:r>
                    <m:r>
                      <a:rPr lang="en-US" altLang="zh-CN" sz="2400" b="1" i="1" dirty="0">
                        <a:latin typeface="Cambria Math" panose="02040503050406030204" pitchFamily="18" charset="0"/>
                      </a:rPr>
                      <m:t>: </m:t>
                    </m:r>
                    <m:r>
                      <a:rPr lang="en-US" altLang="zh-CN" sz="2400" b="1" i="1" dirty="0">
                        <a:latin typeface="Cambria Math" panose="02040503050406030204" pitchFamily="18" charset="0"/>
                      </a:rPr>
                      <m:t>𝒀</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𝒁</m:t>
                    </m:r>
                    <m:r>
                      <a:rPr lang="en-US" altLang="zh-CN" sz="2400" b="1" dirty="0">
                        <a:latin typeface="Cambria Math" panose="02040503050406030204" pitchFamily="18" charset="0"/>
                      </a:rPr>
                      <m:t>.</m:t>
                    </m:r>
                  </m:oMath>
                </a14:m>
                <a:endParaRPr lang="en-US" altLang="zh-CN" sz="2400" b="1" dirty="0"/>
              </a:p>
            </p:txBody>
          </p:sp>
        </mc:Choice>
        <mc:Fallback xmlns="">
          <p:sp>
            <p:nvSpPr>
              <p:cNvPr id="14" name="Text Box 6">
                <a:extLst>
                  <a:ext uri="{FF2B5EF4-FFF2-40B4-BE49-F238E27FC236}">
                    <a16:creationId xmlns:a16="http://schemas.microsoft.com/office/drawing/2014/main" id="{097C2931-8EE7-9264-E50F-53E1ED245732}"/>
                  </a:ext>
                </a:extLst>
              </p:cNvPr>
              <p:cNvSpPr txBox="1">
                <a:spLocks noRot="1" noChangeAspect="1" noMove="1" noResize="1" noEditPoints="1" noAdjustHandles="1" noChangeArrowheads="1" noChangeShapeType="1" noTextEdit="1"/>
              </p:cNvSpPr>
              <p:nvPr/>
            </p:nvSpPr>
            <p:spPr bwMode="auto">
              <a:xfrm>
                <a:off x="1832417" y="4154983"/>
                <a:ext cx="8173020" cy="461665"/>
              </a:xfrm>
              <a:prstGeom prst="rect">
                <a:avLst/>
              </a:prstGeom>
              <a:blipFill>
                <a:blip r:embed="rId4"/>
                <a:stretch>
                  <a:fillRect l="-1194" t="-10667" b="-30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7">
                <a:extLst>
                  <a:ext uri="{FF2B5EF4-FFF2-40B4-BE49-F238E27FC236}">
                    <a16:creationId xmlns:a16="http://schemas.microsoft.com/office/drawing/2014/main" id="{449E5305-1AAD-B41A-B573-D2CD64111D9E}"/>
                  </a:ext>
                </a:extLst>
              </p:cNvPr>
              <p:cNvSpPr txBox="1">
                <a:spLocks noChangeArrowheads="1"/>
              </p:cNvSpPr>
              <p:nvPr/>
            </p:nvSpPr>
            <p:spPr bwMode="auto">
              <a:xfrm>
                <a:off x="1906258" y="4732818"/>
                <a:ext cx="9533202" cy="20090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AutoNum type="arabicParenBoth"/>
                </a:pPr>
                <a:r>
                  <a:rPr lang="en-US" altLang="zh-CN" sz="2400" b="1" dirty="0">
                    <a:cs typeface="Times New Roman" panose="02020603050405020304" pitchFamily="18" charset="0"/>
                  </a:rPr>
                  <a:t>Composition</a:t>
                </a:r>
                <a:r>
                  <a:rPr lang="en-US" altLang="zh-CN" sz="2400" b="1" dirty="0"/>
                  <a:t> function </a:t>
                </a:r>
                <a14:m>
                  <m:oMath xmlns:m="http://schemas.openxmlformats.org/officeDocument/2006/math">
                    <m:r>
                      <a:rPr lang="en-US" altLang="zh-CN" sz="2400" b="1" i="1" dirty="0" smtClean="0">
                        <a:latin typeface="Cambria Math" panose="02040503050406030204" pitchFamily="18" charset="0"/>
                      </a:rPr>
                      <m:t>𝒈</m:t>
                    </m:r>
                    <m:r>
                      <a:rPr lang="en-US" altLang="zh-CN" sz="2400" b="1" i="1" dirty="0" err="1">
                        <a:latin typeface="Cambria Math" panose="02040503050406030204" pitchFamily="18" charset="0"/>
                        <a:cs typeface="Times New Roman" panose="02020603050405020304" pitchFamily="18" charset="0"/>
                      </a:rPr>
                      <m:t>◦</m:t>
                    </m:r>
                    <m:r>
                      <a:rPr lang="en-US" altLang="zh-CN" sz="2400" b="1" i="1" dirty="0" err="1">
                        <a:latin typeface="Cambria Math" panose="02040503050406030204" pitchFamily="18" charset="0"/>
                      </a:rPr>
                      <m:t>𝒇</m:t>
                    </m:r>
                    <m:r>
                      <a:rPr lang="en-US" altLang="zh-CN" sz="2400" b="1" i="1" dirty="0">
                        <a:latin typeface="Cambria Math" panose="02040503050406030204" pitchFamily="18" charset="0"/>
                      </a:rPr>
                      <m:t>: </m:t>
                    </m:r>
                    <m:r>
                      <a:rPr lang="en-US" altLang="zh-CN" sz="2400" b="1" i="1" dirty="0">
                        <a:latin typeface="Cambria Math" panose="02040503050406030204" pitchFamily="18" charset="0"/>
                      </a:rPr>
                      <m:t>𝑿</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𝒁</m:t>
                    </m:r>
                  </m:oMath>
                </a14:m>
                <a:r>
                  <a:rPr lang="en-US" altLang="zh-CN" sz="2400" b="1" dirty="0"/>
                  <a:t>. </a:t>
                </a:r>
              </a:p>
              <a:p>
                <a:pPr eaLnBrk="1" hangingPunct="1"/>
                <a:r>
                  <a:rPr lang="en-US" altLang="zh-CN" sz="2400" b="1" dirty="0"/>
                  <a:t>As </a:t>
                </a:r>
                <a14:m>
                  <m:oMath xmlns:m="http://schemas.openxmlformats.org/officeDocument/2006/math">
                    <m:r>
                      <a:rPr lang="en-US" altLang="zh-CN" sz="2400" b="1" i="1" dirty="0" smtClean="0">
                        <a:solidFill>
                          <a:srgbClr val="0070C0"/>
                        </a:solidFill>
                        <a:latin typeface="Cambria Math" panose="02040503050406030204" pitchFamily="18" charset="0"/>
                      </a:rPr>
                      <m:t>𝒈</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𝒇</m:t>
                    </m:r>
                  </m:oMath>
                </a14:m>
                <a:r>
                  <a:rPr lang="en-US" altLang="zh-CN" sz="2400" b="1" dirty="0">
                    <a:solidFill>
                      <a:srgbClr val="0070C0"/>
                    </a:solidFill>
                  </a:rPr>
                  <a:t> </a:t>
                </a:r>
                <a:r>
                  <a:rPr lang="en-US" altLang="zh-CN" sz="2400" b="1" dirty="0"/>
                  <a:t>is a </a:t>
                </a:r>
                <a:r>
                  <a:rPr kumimoji="1" lang="en-US" altLang="zh-CN" sz="2400" b="1" dirty="0">
                    <a:solidFill>
                      <a:srgbClr val="0070C0"/>
                    </a:solidFill>
                  </a:rPr>
                  <a:t>surjective</a:t>
                </a:r>
                <a:r>
                  <a:rPr kumimoji="1" lang="en-US" altLang="zh-CN" sz="2400" b="1" dirty="0"/>
                  <a:t> </a:t>
                </a:r>
                <a:r>
                  <a:rPr lang="en-US" altLang="zh-CN" sz="2400" b="1" dirty="0"/>
                  <a:t>function, so the range of </a:t>
                </a:r>
                <a14:m>
                  <m:oMath xmlns:m="http://schemas.openxmlformats.org/officeDocument/2006/math">
                    <m:r>
                      <a:rPr lang="en-US" altLang="zh-CN" sz="2400" b="1" i="1" dirty="0" smtClean="0">
                        <a:latin typeface="Cambria Math" panose="02040503050406030204" pitchFamily="18" charset="0"/>
                      </a:rPr>
                      <m:t>𝒈</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oMath>
                </a14:m>
                <a:r>
                  <a:rPr lang="zh-CN" altLang="en-US" sz="2400" b="1" dirty="0"/>
                  <a:t> </a:t>
                </a:r>
                <a14:m>
                  <m:oMath xmlns:m="http://schemas.openxmlformats.org/officeDocument/2006/math">
                    <m:r>
                      <a:rPr lang="en-US" altLang="zh-CN" sz="2400" b="1" i="0" smtClean="0">
                        <a:latin typeface="Cambria Math" panose="02040503050406030204" pitchFamily="18" charset="0"/>
                      </a:rPr>
                      <m:t>𝐢𝐬</m:t>
                    </m:r>
                    <m:r>
                      <a:rPr lang="en-US" altLang="zh-CN" sz="2400" b="1" i="0" smtClean="0">
                        <a:latin typeface="Cambria Math" panose="02040503050406030204" pitchFamily="18" charset="0"/>
                      </a:rPr>
                      <m:t> </m:t>
                    </m:r>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panose="02040503050406030204" pitchFamily="18" charset="0"/>
                          </a:rPr>
                          <m:t>𝑹</m:t>
                        </m:r>
                      </m:e>
                      <m:sub>
                        <m:r>
                          <a:rPr lang="en-US" altLang="zh-CN" sz="2400" b="1" i="1" smtClean="0">
                            <a:solidFill>
                              <a:srgbClr val="0070C0"/>
                            </a:solidFill>
                            <a:latin typeface="Cambria Math" panose="02040503050406030204" pitchFamily="18" charset="0"/>
                          </a:rPr>
                          <m:t>𝒈</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𝒇</m:t>
                        </m:r>
                      </m:sub>
                    </m:sSub>
                    <m:r>
                      <a:rPr lang="en-US" altLang="zh-CN" sz="2400" b="1" i="1" smtClean="0">
                        <a:solidFill>
                          <a:srgbClr val="0070C0"/>
                        </a:solidFill>
                        <a:latin typeface="Cambria Math" panose="02040503050406030204" pitchFamily="18" charset="0"/>
                      </a:rPr>
                      <m:t>=</m:t>
                    </m:r>
                    <m:r>
                      <a:rPr lang="en-US" altLang="zh-CN" sz="2400" b="1" i="1" smtClean="0">
                        <a:solidFill>
                          <a:srgbClr val="0070C0"/>
                        </a:solidFill>
                        <a:latin typeface="Cambria Math" panose="02040503050406030204" pitchFamily="18" charset="0"/>
                      </a:rPr>
                      <m:t>𝒁</m:t>
                    </m:r>
                    <m:r>
                      <a:rPr lang="en-US" altLang="zh-CN" sz="2400" b="1" i="0" smtClean="0">
                        <a:latin typeface="Cambria Math" panose="02040503050406030204" pitchFamily="18" charset="0"/>
                      </a:rPr>
                      <m:t>. </m:t>
                    </m:r>
                  </m:oMath>
                </a14:m>
                <a:endParaRPr lang="en-US" altLang="zh-CN" sz="2400" b="1" i="0" dirty="0">
                  <a:latin typeface="Cambria Math" panose="02040503050406030204" pitchFamily="18" charset="0"/>
                </a:endParaRPr>
              </a:p>
              <a:p>
                <a:pPr eaLnBrk="1" hangingPunct="1"/>
                <a14:m>
                  <m:oMath xmlns:m="http://schemas.openxmlformats.org/officeDocument/2006/math">
                    <m:r>
                      <m:rPr>
                        <m:nor/>
                      </m:rPr>
                      <a:rPr lang="zh-CN" altLang="en-US" sz="2400" b="1" dirty="0"/>
                      <m:t>∀ </m:t>
                    </m:r>
                    <m:r>
                      <a:rPr lang="en-US" altLang="zh-CN" sz="2400" b="1" i="1" dirty="0" smtClean="0">
                        <a:latin typeface="Cambria Math" panose="02040503050406030204" pitchFamily="18" charset="0"/>
                      </a:rPr>
                      <m:t>𝒙</m:t>
                    </m:r>
                    <m:r>
                      <a:rPr kumimoji="1" lang="en-US" altLang="zh-CN" sz="2400" b="1" i="1" dirty="0" err="1">
                        <a:latin typeface="Cambria Math" panose="02040503050406030204" pitchFamily="18" charset="0"/>
                      </a:rPr>
                      <m:t>∈</m:t>
                    </m:r>
                    <m:r>
                      <a:rPr lang="en-US" altLang="zh-CN" sz="2400" b="1" i="1" dirty="0" err="1">
                        <a:latin typeface="Cambria Math" panose="02040503050406030204" pitchFamily="18" charset="0"/>
                      </a:rPr>
                      <m:t>𝑿</m:t>
                    </m:r>
                  </m:oMath>
                </a14:m>
                <a:r>
                  <a:rPr lang="en-US" altLang="zh-CN" sz="2400" b="1" dirty="0"/>
                  <a:t>, </a:t>
                </a:r>
                <a:r>
                  <a:rPr lang="en-US" altLang="zh-CN" sz="2400" b="1" dirty="0">
                    <a:latin typeface="Cambria Math" panose="02040503050406030204" pitchFamily="18" charset="0"/>
                    <a:ea typeface="Cambria Math" panose="02040503050406030204" pitchFamily="18" charset="0"/>
                  </a:rPr>
                  <a:t>∃</a:t>
                </a:r>
                <a14:m>
                  <m:oMath xmlns:m="http://schemas.openxmlformats.org/officeDocument/2006/math">
                    <m:r>
                      <a:rPr lang="en-US" altLang="zh-CN" sz="2400" b="1" i="1" dirty="0" smtClean="0">
                        <a:latin typeface="Cambria Math" panose="02040503050406030204" pitchFamily="18" charset="0"/>
                      </a:rPr>
                      <m:t>𝒚</m:t>
                    </m:r>
                    <m:r>
                      <a:rPr kumimoji="1" lang="en-US" altLang="zh-CN" sz="2400" b="1" i="1" dirty="0" err="1">
                        <a:latin typeface="Cambria Math" panose="02040503050406030204" pitchFamily="18" charset="0"/>
                      </a:rPr>
                      <m:t>∈</m:t>
                    </m:r>
                    <m:r>
                      <a:rPr lang="en-US" altLang="zh-CN" sz="2400" b="1" i="1" dirty="0" err="1">
                        <a:latin typeface="Cambria Math" panose="02040503050406030204" pitchFamily="18" charset="0"/>
                      </a:rPr>
                      <m:t>𝒀</m:t>
                    </m:r>
                    <m:r>
                      <a:rPr lang="en-US" altLang="zh-CN" sz="2400" b="1" i="0" dirty="0" smtClean="0">
                        <a:latin typeface="Cambria Math" panose="02040503050406030204" pitchFamily="18" charset="0"/>
                      </a:rPr>
                      <m:t> </m:t>
                    </m:r>
                  </m:oMath>
                </a14:m>
                <a:r>
                  <a:rPr lang="en-US" altLang="zh-CN" sz="2400" b="1" dirty="0"/>
                  <a:t>and</a:t>
                </a:r>
                <a14:m>
                  <m:oMath xmlns:m="http://schemas.openxmlformats.org/officeDocument/2006/math">
                    <m:r>
                      <a:rPr lang="en-US" altLang="zh-CN" sz="2400" b="1" i="0" dirty="0" smtClean="0">
                        <a:latin typeface="Cambria Math" panose="02040503050406030204" pitchFamily="18" charset="0"/>
                        <a:ea typeface="Cambria Math" panose="02040503050406030204" pitchFamily="18" charset="0"/>
                      </a:rPr>
                      <m:t> </m:t>
                    </m:r>
                    <m:r>
                      <m:rPr>
                        <m:nor/>
                      </m:rPr>
                      <a:rPr lang="en-US" altLang="zh-CN" sz="2400" b="1" dirty="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rPr>
                      <m:t>𝒛</m:t>
                    </m:r>
                    <m:r>
                      <a:rPr kumimoji="1" lang="en-US" altLang="zh-CN" sz="2400" b="1" i="1" dirty="0" err="1">
                        <a:latin typeface="Cambria Math" panose="02040503050406030204" pitchFamily="18" charset="0"/>
                      </a:rPr>
                      <m:t>∈</m:t>
                    </m:r>
                    <m:r>
                      <a:rPr lang="en-US" altLang="zh-CN" sz="2400" b="1" i="1" dirty="0" err="1">
                        <a:latin typeface="Cambria Math" panose="02040503050406030204" pitchFamily="18" charset="0"/>
                      </a:rPr>
                      <m:t>𝒁</m:t>
                    </m:r>
                  </m:oMath>
                </a14:m>
                <a:r>
                  <a:rPr lang="en-US" altLang="zh-CN" sz="2400" b="1" dirty="0"/>
                  <a:t>, then there should be </a:t>
                </a:r>
              </a:p>
              <a:p>
                <a:pPr eaLnBrk="1" hangingPunct="1"/>
                <a14:m>
                  <m:oMathPara xmlns:m="http://schemas.openxmlformats.org/officeDocument/2006/math">
                    <m:oMathParaPr>
                      <m:jc m:val="centerGroup"/>
                    </m:oMathParaPr>
                    <m:oMath xmlns:m="http://schemas.openxmlformats.org/officeDocument/2006/math">
                      <m:r>
                        <a:rPr lang="en-US" altLang="zh-CN" sz="2400" b="1" i="1" dirty="0" smtClean="0">
                          <a:solidFill>
                            <a:srgbClr val="0070C0"/>
                          </a:solidFill>
                          <a:latin typeface="Cambria Math" panose="02040503050406030204" pitchFamily="18" charset="0"/>
                        </a:rPr>
                        <m:t>(</m:t>
                      </m:r>
                      <m:r>
                        <a:rPr lang="en-US" altLang="zh-CN" sz="2400" b="1" i="1" dirty="0" err="1">
                          <a:solidFill>
                            <a:srgbClr val="0070C0"/>
                          </a:solidFill>
                          <a:latin typeface="Cambria Math" panose="02040503050406030204" pitchFamily="18" charset="0"/>
                        </a:rPr>
                        <m:t>𝒈</m:t>
                      </m:r>
                      <m:r>
                        <a:rPr lang="en-US" altLang="zh-CN" sz="2400" b="1" i="1" dirty="0" err="1">
                          <a:solidFill>
                            <a:srgbClr val="0070C0"/>
                          </a:solidFill>
                          <a:latin typeface="Cambria Math" panose="02040503050406030204" pitchFamily="18" charset="0"/>
                        </a:rPr>
                        <m:t>◦</m:t>
                      </m:r>
                      <m:r>
                        <a:rPr lang="en-US" altLang="zh-CN" sz="2400" b="1" i="1" dirty="0" err="1">
                          <a:solidFill>
                            <a:srgbClr val="0070C0"/>
                          </a:solidFill>
                          <a:latin typeface="Cambria Math" panose="02040503050406030204" pitchFamily="18" charset="0"/>
                        </a:rPr>
                        <m:t>𝒇</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𝒙</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𝒛</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𝒈</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𝒇</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𝒙</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𝒈</m:t>
                      </m:r>
                      <m:r>
                        <a:rPr lang="en-US" altLang="zh-CN" sz="2400" b="1" i="1" dirty="0">
                          <a:solidFill>
                            <a:srgbClr val="0070C0"/>
                          </a:solidFill>
                          <a:latin typeface="Cambria Math" panose="02040503050406030204" pitchFamily="18" charset="0"/>
                        </a:rPr>
                        <m:t>(</m:t>
                      </m:r>
                      <m:r>
                        <a:rPr lang="en-US" altLang="zh-CN" sz="2400" b="1" i="1" dirty="0">
                          <a:solidFill>
                            <a:srgbClr val="0070C0"/>
                          </a:solidFill>
                          <a:latin typeface="Cambria Math" panose="02040503050406030204" pitchFamily="18" charset="0"/>
                        </a:rPr>
                        <m:t>𝒚</m:t>
                      </m:r>
                      <m:r>
                        <a:rPr lang="en-US" altLang="zh-CN" sz="2400" b="1" i="1" dirty="0">
                          <a:solidFill>
                            <a:srgbClr val="0070C0"/>
                          </a:solidFill>
                          <a:latin typeface="Cambria Math" panose="02040503050406030204" pitchFamily="18" charset="0"/>
                        </a:rPr>
                        <m:t>)</m:t>
                      </m:r>
                    </m:oMath>
                  </m:oMathPara>
                </a14:m>
                <a:endParaRPr lang="en-US" altLang="zh-CN" sz="2400" b="1" dirty="0">
                  <a:solidFill>
                    <a:srgbClr val="0070C0"/>
                  </a:solidFill>
                </a:endParaRPr>
              </a:p>
              <a:p>
                <a:pPr eaLnBrk="1" hangingPunct="1"/>
                <a:r>
                  <a:rPr lang="en-US" altLang="zh-CN" sz="2400" b="1" dirty="0"/>
                  <a:t>That is</a:t>
                </a:r>
                <a14:m>
                  <m:oMath xmlns:m="http://schemas.openxmlformats.org/officeDocument/2006/math">
                    <m:r>
                      <a:rPr lang="en-US" altLang="zh-CN" sz="2400" b="1" i="0" smtClean="0">
                        <a:latin typeface="Cambria Math" panose="02040503050406030204" pitchFamily="18" charset="0"/>
                      </a:rPr>
                      <m:t>,</m:t>
                    </m:r>
                    <m:sSub>
                      <m:sSubPr>
                        <m:ctrlPr>
                          <a:rPr lang="en-US" altLang="zh-CN" sz="2400" b="1" i="1" smtClean="0">
                            <a:solidFill>
                              <a:srgbClr val="0070C0"/>
                            </a:solidFill>
                            <a:latin typeface="Cambria Math" panose="02040503050406030204" pitchFamily="18" charset="0"/>
                          </a:rPr>
                        </m:ctrlPr>
                      </m:sSubPr>
                      <m:e>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panose="02040503050406030204" pitchFamily="18" charset="0"/>
                              </a:rPr>
                              <m:t>𝑹</m:t>
                            </m:r>
                          </m:e>
                          <m:sub>
                            <m:r>
                              <a:rPr lang="en-US" altLang="zh-CN" sz="2400" b="1" i="1" smtClean="0">
                                <a:solidFill>
                                  <a:srgbClr val="0070C0"/>
                                </a:solidFill>
                                <a:latin typeface="Cambria Math" panose="02040503050406030204" pitchFamily="18" charset="0"/>
                              </a:rPr>
                              <m:t>𝒈</m:t>
                            </m:r>
                          </m:sub>
                        </m:sSub>
                        <m:r>
                          <a:rPr lang="en-US" altLang="zh-CN" sz="2400" b="1" i="1" smtClean="0">
                            <a:solidFill>
                              <a:srgbClr val="0070C0"/>
                            </a:solidFill>
                            <a:latin typeface="Cambria Math" panose="02040503050406030204" pitchFamily="18" charset="0"/>
                          </a:rPr>
                          <m:t>=</m:t>
                        </m:r>
                        <m:r>
                          <a:rPr lang="en-US" altLang="zh-CN" sz="2400" b="1" i="1" smtClean="0">
                            <a:solidFill>
                              <a:srgbClr val="0070C0"/>
                            </a:solidFill>
                            <a:latin typeface="Cambria Math" panose="02040503050406030204" pitchFamily="18" charset="0"/>
                          </a:rPr>
                          <m:t>𝑹</m:t>
                        </m:r>
                      </m:e>
                      <m:sub>
                        <m:r>
                          <a:rPr lang="en-US" altLang="zh-CN" sz="2400" b="1" i="1" smtClean="0">
                            <a:solidFill>
                              <a:srgbClr val="0070C0"/>
                            </a:solidFill>
                            <a:latin typeface="Cambria Math" panose="02040503050406030204" pitchFamily="18" charset="0"/>
                          </a:rPr>
                          <m:t>𝒈</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𝒇</m:t>
                        </m:r>
                      </m:sub>
                    </m:sSub>
                    <m:r>
                      <a:rPr lang="en-US" altLang="zh-CN" sz="2400" b="1" i="1" smtClean="0">
                        <a:solidFill>
                          <a:srgbClr val="0070C0"/>
                        </a:solidFill>
                        <a:latin typeface="Cambria Math" panose="02040503050406030204" pitchFamily="18" charset="0"/>
                      </a:rPr>
                      <m:t>=</m:t>
                    </m:r>
                    <m:r>
                      <a:rPr lang="en-US" altLang="zh-CN" sz="2400" b="1" i="1" smtClean="0">
                        <a:solidFill>
                          <a:srgbClr val="0070C0"/>
                        </a:solidFill>
                        <a:latin typeface="Cambria Math" panose="02040503050406030204" pitchFamily="18" charset="0"/>
                      </a:rPr>
                      <m:t>𝒁</m:t>
                    </m:r>
                  </m:oMath>
                </a14:m>
                <a:r>
                  <a:rPr lang="en-US" altLang="zh-CN" sz="2400" b="1" dirty="0"/>
                  <a:t>,  </a:t>
                </a:r>
                <a:r>
                  <a:rPr lang="en-US" altLang="zh-CN" sz="2400" b="1" i="1" dirty="0">
                    <a:solidFill>
                      <a:srgbClr val="0070C0"/>
                    </a:solidFill>
                  </a:rPr>
                  <a:t>g </a:t>
                </a:r>
                <a:r>
                  <a:rPr lang="en-US" altLang="zh-CN" sz="2400" b="1" dirty="0"/>
                  <a:t>is </a:t>
                </a:r>
                <a:r>
                  <a:rPr kumimoji="1" lang="en-US" altLang="zh-CN" sz="2400" b="1" dirty="0">
                    <a:solidFill>
                      <a:srgbClr val="0070C0"/>
                    </a:solidFill>
                  </a:rPr>
                  <a:t>surjective</a:t>
                </a:r>
                <a:r>
                  <a:rPr kumimoji="1" lang="en-US" altLang="zh-CN" sz="2400" b="1" dirty="0"/>
                  <a:t>.</a:t>
                </a:r>
                <a:endParaRPr lang="zh-CN" altLang="en-US" sz="2400" b="1" dirty="0"/>
              </a:p>
            </p:txBody>
          </p:sp>
        </mc:Choice>
        <mc:Fallback xmlns="">
          <p:sp>
            <p:nvSpPr>
              <p:cNvPr id="15" name="Text Box 7">
                <a:extLst>
                  <a:ext uri="{FF2B5EF4-FFF2-40B4-BE49-F238E27FC236}">
                    <a16:creationId xmlns:a16="http://schemas.microsoft.com/office/drawing/2014/main" id="{449E5305-1AAD-B41A-B573-D2CD64111D9E}"/>
                  </a:ext>
                </a:extLst>
              </p:cNvPr>
              <p:cNvSpPr txBox="1">
                <a:spLocks noRot="1" noChangeAspect="1" noMove="1" noResize="1" noEditPoints="1" noAdjustHandles="1" noChangeArrowheads="1" noChangeShapeType="1" noTextEdit="1"/>
              </p:cNvSpPr>
              <p:nvPr/>
            </p:nvSpPr>
            <p:spPr bwMode="auto">
              <a:xfrm>
                <a:off x="1906258" y="4732818"/>
                <a:ext cx="9533202" cy="2009012"/>
              </a:xfrm>
              <a:prstGeom prst="rect">
                <a:avLst/>
              </a:prstGeom>
              <a:blipFill>
                <a:blip r:embed="rId5"/>
                <a:stretch>
                  <a:fillRect l="-1023" t="-2424" b="-39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D2579BE6-E86C-2485-B8B2-6990410D33EF}"/>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34652197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42</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20" name="Text Box 5">
                <a:extLst>
                  <a:ext uri="{FF2B5EF4-FFF2-40B4-BE49-F238E27FC236}">
                    <a16:creationId xmlns:a16="http://schemas.microsoft.com/office/drawing/2014/main" id="{3E7F6262-E7A5-78E6-CE76-A57BF7E9BA31}"/>
                  </a:ext>
                </a:extLst>
              </p:cNvPr>
              <p:cNvSpPr txBox="1">
                <a:spLocks noChangeArrowheads="1"/>
              </p:cNvSpPr>
              <p:nvPr/>
            </p:nvSpPr>
            <p:spPr bwMode="auto">
              <a:xfrm>
                <a:off x="1739826" y="1145952"/>
                <a:ext cx="11645974" cy="39703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514350" marR="0" lvl="0" indent="-514350" defTabSz="914400" eaLnBrk="1" fontAlgn="base" latinLnBrk="0" hangingPunct="1">
                  <a:lnSpc>
                    <a:spcPct val="100000"/>
                  </a:lnSpc>
                  <a:spcBef>
                    <a:spcPct val="50000"/>
                  </a:spcBef>
                  <a:spcAft>
                    <a:spcPct val="0"/>
                  </a:spcAft>
                  <a:buClrTx/>
                  <a:buSzTx/>
                  <a:buFontTx/>
                  <a:buAutoNum type="arabicParenBoth"/>
                  <a:tabLst/>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Proof by contradiction. </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Set </a:t>
                </a:r>
                <a14:m>
                  <m:oMath xmlns:m="http://schemas.openxmlformats.org/officeDocument/2006/math">
                    <m:r>
                      <a:rPr kumimoji="0" lang="en-US" altLang="zh-CN" sz="2800" b="1" i="1" u="none" strike="noStrike" kern="0" cap="none" spc="0" normalizeH="0" baseline="0" noProof="0" dirty="0" smtClean="0">
                        <a:ln>
                          <a:noFill/>
                        </a:ln>
                        <a:solidFill>
                          <a:srgbClr val="000000"/>
                        </a:solidFill>
                        <a:effectLst/>
                        <a:uLnTx/>
                        <a:uFillTx/>
                        <a:latin typeface="Cambria Math" panose="02040503050406030204" pitchFamily="18" charset="0"/>
                      </a:rPr>
                      <m:t>𝒇</m:t>
                    </m:r>
                    <m:r>
                      <a:rPr kumimoji="0" lang="en-US" altLang="zh-CN" sz="2800" b="1" i="1" u="none" strike="noStrike" kern="0" cap="none" spc="0" normalizeH="0" baseline="0" noProof="0" dirty="0" smtClean="0">
                        <a:ln>
                          <a:noFill/>
                        </a:ln>
                        <a:solidFill>
                          <a:srgbClr val="000000"/>
                        </a:solidFill>
                        <a:effectLst/>
                        <a:uLnTx/>
                        <a:uFillTx/>
                        <a:latin typeface="Cambria Math" panose="02040503050406030204" pitchFamily="18" charset="0"/>
                      </a:rPr>
                      <m:t>:</m:t>
                    </m:r>
                    <m:r>
                      <a:rPr kumimoji="0" lang="en-US" altLang="zh-CN" sz="2800" b="1" i="1" u="none" strike="noStrike" kern="0" cap="none" spc="0" normalizeH="0" baseline="0" noProof="0" dirty="0">
                        <a:ln>
                          <a:noFill/>
                        </a:ln>
                        <a:solidFill>
                          <a:srgbClr val="000000"/>
                        </a:solidFill>
                        <a:effectLst/>
                        <a:uLnTx/>
                        <a:uFillTx/>
                        <a:latin typeface="Cambria Math" panose="02040503050406030204" pitchFamily="18" charset="0"/>
                      </a:rPr>
                      <m:t>𝑿</m:t>
                    </m:r>
                    <m:r>
                      <a:rPr kumimoji="0" lang="en-US" altLang="zh-CN" sz="2800" b="1" i="1" u="none" strike="noStrike" kern="0" cap="none" spc="0" normalizeH="0" baseline="0" noProof="0" dirty="0">
                        <a:ln>
                          <a:noFill/>
                        </a:ln>
                        <a:solidFill>
                          <a:srgbClr val="000000"/>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0" cap="none" spc="0" normalizeH="0" baseline="0" noProof="0" dirty="0">
                        <a:ln>
                          <a:noFill/>
                        </a:ln>
                        <a:solidFill>
                          <a:srgbClr val="000000"/>
                        </a:solidFill>
                        <a:effectLst/>
                        <a:uLnTx/>
                        <a:uFillTx/>
                        <a:latin typeface="Cambria Math" panose="02040503050406030204" pitchFamily="18" charset="0"/>
                      </a:rPr>
                      <m:t>𝒀</m:t>
                    </m:r>
                  </m:oMath>
                </a14:m>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14:m>
                  <m:oMath xmlns:m="http://schemas.openxmlformats.org/officeDocument/2006/math">
                    <m:r>
                      <a:rPr kumimoji="0" lang="en-US" altLang="zh-CN" sz="2800" b="1" i="1" u="none" strike="noStrike" kern="0" cap="none" spc="0" normalizeH="0" baseline="0" noProof="0" dirty="0" smtClean="0">
                        <a:ln>
                          <a:noFill/>
                        </a:ln>
                        <a:solidFill>
                          <a:srgbClr val="000000"/>
                        </a:solidFill>
                        <a:effectLst/>
                        <a:uLnTx/>
                        <a:uFillTx/>
                        <a:latin typeface="Cambria Math" panose="02040503050406030204" pitchFamily="18" charset="0"/>
                      </a:rPr>
                      <m:t>𝒈</m:t>
                    </m:r>
                    <m:r>
                      <a:rPr kumimoji="0" lang="en-US" altLang="zh-CN" sz="2800" b="1" i="1" u="none" strike="noStrike" kern="0" cap="none" spc="0" normalizeH="0" baseline="0" noProof="0" dirty="0" smtClean="0">
                        <a:ln>
                          <a:noFill/>
                        </a:ln>
                        <a:solidFill>
                          <a:srgbClr val="000000"/>
                        </a:solidFill>
                        <a:effectLst/>
                        <a:uLnTx/>
                        <a:uFillTx/>
                        <a:latin typeface="Cambria Math" panose="02040503050406030204" pitchFamily="18" charset="0"/>
                      </a:rPr>
                      <m:t>:</m:t>
                    </m:r>
                    <m:r>
                      <a:rPr kumimoji="0" lang="en-US" altLang="zh-CN" sz="2800" b="1" i="1" u="none" strike="noStrike" kern="0" cap="none" spc="0" normalizeH="0" baseline="0" noProof="0" dirty="0">
                        <a:ln>
                          <a:noFill/>
                        </a:ln>
                        <a:solidFill>
                          <a:srgbClr val="000000"/>
                        </a:solidFill>
                        <a:effectLst/>
                        <a:uLnTx/>
                        <a:uFillTx/>
                        <a:latin typeface="Cambria Math" panose="02040503050406030204" pitchFamily="18" charset="0"/>
                      </a:rPr>
                      <m:t>𝒀</m:t>
                    </m:r>
                    <m:r>
                      <a:rPr kumimoji="0" lang="en-US" altLang="zh-CN" sz="2800" b="1" i="1" u="none" strike="noStrike" kern="0" cap="none" spc="0" normalizeH="0" baseline="0" noProof="0" dirty="0">
                        <a:ln>
                          <a:noFill/>
                        </a:ln>
                        <a:solidFill>
                          <a:srgbClr val="000000"/>
                        </a:solidFill>
                        <a:effectLst/>
                        <a:uLnTx/>
                        <a:uFillTx/>
                        <a:latin typeface="Cambria Math" panose="02040503050406030204" pitchFamily="18" charset="0"/>
                      </a:rPr>
                      <m:t>→</m:t>
                    </m:r>
                    <m:r>
                      <a:rPr kumimoji="0" lang="en-US" altLang="zh-CN" sz="2800" b="1" i="1" u="none" strike="noStrike" kern="0" cap="none" spc="0" normalizeH="0" baseline="0" noProof="0" dirty="0">
                        <a:ln>
                          <a:noFill/>
                        </a:ln>
                        <a:solidFill>
                          <a:srgbClr val="000000"/>
                        </a:solidFill>
                        <a:effectLst/>
                        <a:uLnTx/>
                        <a:uFillTx/>
                        <a:latin typeface="Cambria Math" panose="02040503050406030204" pitchFamily="18" charset="0"/>
                      </a:rPr>
                      <m:t>𝒁</m:t>
                    </m:r>
                  </m:oMath>
                </a14:m>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As </a:t>
                </a:r>
                <a14:m>
                  <m:oMath xmlns:m="http://schemas.openxmlformats.org/officeDocument/2006/math">
                    <m:r>
                      <a:rPr kumimoji="0" lang="en-US" altLang="zh-CN" sz="2800" b="1" i="1" u="none" strike="noStrike" kern="0" cap="none" spc="0" normalizeH="0" baseline="0" noProof="0" dirty="0" smtClean="0">
                        <a:ln>
                          <a:noFill/>
                        </a:ln>
                        <a:solidFill>
                          <a:srgbClr val="0070C0"/>
                        </a:solidFill>
                        <a:effectLst/>
                        <a:uLnTx/>
                        <a:uFillTx/>
                        <a:latin typeface="Cambria Math" panose="02040503050406030204" pitchFamily="18" charset="0"/>
                      </a:rPr>
                      <m:t>𝒈</m:t>
                    </m:r>
                    <m:r>
                      <a:rPr kumimoji="0" lang="en-US" altLang="zh-CN" sz="2800" b="1" i="1" u="none" strike="noStrike" kern="0" cap="none" spc="0" normalizeH="0" baseline="0" noProof="0" dirty="0">
                        <a:ln>
                          <a:noFill/>
                        </a:ln>
                        <a:solidFill>
                          <a:srgbClr val="0070C0"/>
                        </a:solidFill>
                        <a:effectLst/>
                        <a:uLnTx/>
                        <a:uFillTx/>
                        <a:latin typeface="Cambria Math" panose="02040503050406030204" pitchFamily="18" charset="0"/>
                        <a:ea typeface="Cambria Math" panose="02040503050406030204" pitchFamily="18" charset="0"/>
                      </a:rPr>
                      <m:t>∘</m:t>
                    </m:r>
                    <m:r>
                      <a:rPr kumimoji="0" lang="en-US" altLang="zh-CN" sz="2800" b="1" i="1" u="none" strike="noStrike" kern="0" cap="none" spc="0" normalizeH="0" baseline="0" noProof="0" dirty="0">
                        <a:ln>
                          <a:noFill/>
                        </a:ln>
                        <a:solidFill>
                          <a:srgbClr val="0070C0"/>
                        </a:solidFill>
                        <a:effectLst/>
                        <a:uLnTx/>
                        <a:uFillTx/>
                        <a:latin typeface="Cambria Math" panose="02040503050406030204" pitchFamily="18" charset="0"/>
                      </a:rPr>
                      <m:t>𝒇</m:t>
                    </m:r>
                  </m:oMath>
                </a14:m>
                <a:r>
                  <a:rPr kumimoji="0" lang="en-US" altLang="zh-CN" sz="2800" b="1" i="1" u="none" strike="noStrike" kern="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rPr>
                  <a:t>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is a </a:t>
                </a:r>
                <a:r>
                  <a:rPr kumimoji="0" lang="en-US" altLang="zh-CN" sz="2800" b="1" i="0" u="none" strike="noStrike" kern="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rPr>
                  <a:t>surjective</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function, if </a:t>
                </a:r>
                <a:r>
                  <a:rPr kumimoji="0" lang="zh-CN" altLang="en-US" sz="2800" b="1" i="0" u="none" strike="noStrike" kern="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rPr>
                  <a:t>𝒈</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is </a:t>
                </a:r>
                <a:r>
                  <a:rPr kumimoji="0" lang="en-US" altLang="zh-CN" sz="2800" b="1" i="0" u="none" strike="noStrike" kern="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rPr>
                  <a:t>not a surjective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function, </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then there must be one element </a:t>
                </a:r>
                <a14:m>
                  <m:oMath xmlns:m="http://schemas.openxmlformats.org/officeDocument/2006/math">
                    <m:sSub>
                      <m:sSubPr>
                        <m:ctrlPr>
                          <a:rPr kumimoji="0" lang="en-US" altLang="zh-CN" sz="2800" b="1" i="1" u="none" strike="noStrike" kern="0" cap="none" spc="0" normalizeH="0" baseline="0" noProof="0" dirty="0" smtClean="0">
                            <a:ln>
                              <a:noFill/>
                            </a:ln>
                            <a:solidFill>
                              <a:srgbClr val="0070C0"/>
                            </a:solidFill>
                            <a:effectLst/>
                            <a:uLnTx/>
                            <a:uFillTx/>
                            <a:latin typeface="Cambria Math" panose="02040503050406030204" pitchFamily="18" charset="0"/>
                          </a:rPr>
                        </m:ctrlPr>
                      </m:sSubPr>
                      <m:e>
                        <m:r>
                          <a:rPr kumimoji="0" lang="en-US" altLang="zh-CN" sz="2800" b="1" i="1" u="none" strike="noStrike" kern="0" cap="none" spc="0" normalizeH="0" baseline="0" noProof="0" dirty="0">
                            <a:ln>
                              <a:noFill/>
                            </a:ln>
                            <a:solidFill>
                              <a:srgbClr val="0070C0"/>
                            </a:solidFill>
                            <a:effectLst/>
                            <a:uLnTx/>
                            <a:uFillTx/>
                            <a:latin typeface="Cambria Math" panose="02040503050406030204" pitchFamily="18" charset="0"/>
                          </a:rPr>
                          <m:t>𝒛</m:t>
                        </m:r>
                      </m:e>
                      <m:sub>
                        <m:r>
                          <a:rPr kumimoji="0" lang="en-US" altLang="zh-CN" sz="2800" b="1" i="1" u="none" strike="noStrike" kern="0" cap="none" spc="0" normalizeH="0" baseline="0" noProof="0" dirty="0">
                            <a:ln>
                              <a:noFill/>
                            </a:ln>
                            <a:solidFill>
                              <a:srgbClr val="0070C0"/>
                            </a:solidFill>
                            <a:effectLst/>
                            <a:uLnTx/>
                            <a:uFillTx/>
                            <a:latin typeface="Cambria Math" panose="02040503050406030204" pitchFamily="18" charset="0"/>
                          </a:rPr>
                          <m:t>𝟎</m:t>
                        </m:r>
                      </m:sub>
                    </m:sSub>
                  </m:oMath>
                </a14:m>
                <a:r>
                  <a:rPr kumimoji="0" lang="zh-CN" altLang="en-US" sz="2800" b="1" i="0" u="none" strike="noStrike" kern="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rPr>
                  <a:t>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in </a:t>
                </a:r>
                <a14:m>
                  <m:oMath xmlns:m="http://schemas.openxmlformats.org/officeDocument/2006/math">
                    <m:r>
                      <a:rPr kumimoji="0" lang="en-US" altLang="zh-CN" sz="2800" b="1" i="1" u="none" strike="noStrike" kern="0" cap="none" spc="0" normalizeH="0" baseline="0" noProof="0" dirty="0" smtClean="0">
                        <a:ln>
                          <a:noFill/>
                        </a:ln>
                        <a:solidFill>
                          <a:srgbClr val="000000"/>
                        </a:solidFill>
                        <a:effectLst/>
                        <a:uLnTx/>
                        <a:uFillTx/>
                        <a:latin typeface="Cambria Math" panose="02040503050406030204" pitchFamily="18" charset="0"/>
                      </a:rPr>
                      <m:t>𝒁</m:t>
                    </m:r>
                  </m:oMath>
                </a14:m>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that for </a:t>
                </a:r>
                <a14:m>
                  <m:oMath xmlns:m="http://schemas.openxmlformats.org/officeDocument/2006/math">
                    <m:r>
                      <m:rPr>
                        <m:nor/>
                      </m:rP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m:t>∀ </m:t>
                    </m:r>
                    <m:r>
                      <a:rPr kumimoji="0" lang="en-US" altLang="zh-CN" sz="2800" b="1" i="1" u="none" strike="noStrike" kern="0" cap="none" spc="0" normalizeH="0" baseline="0" noProof="0" dirty="0">
                        <a:ln>
                          <a:noFill/>
                        </a:ln>
                        <a:solidFill>
                          <a:srgbClr val="000000"/>
                        </a:solidFill>
                        <a:effectLst/>
                        <a:uLnTx/>
                        <a:uFillTx/>
                        <a:latin typeface="Cambria Math" panose="02040503050406030204" pitchFamily="18" charset="0"/>
                      </a:rPr>
                      <m:t>𝒚</m:t>
                    </m:r>
                    <m:r>
                      <a:rPr kumimoji="1" lang="en-US" altLang="zh-CN" sz="2800" b="1" i="1" u="none" strike="noStrike" kern="0" cap="none" spc="0" normalizeH="0" baseline="0" noProof="0" dirty="0">
                        <a:ln>
                          <a:noFill/>
                        </a:ln>
                        <a:solidFill>
                          <a:srgbClr val="000000"/>
                        </a:solidFill>
                        <a:effectLst/>
                        <a:uLnTx/>
                        <a:uFillTx/>
                        <a:latin typeface="Cambria Math" panose="02040503050406030204" pitchFamily="18" charset="0"/>
                      </a:rPr>
                      <m:t>∈</m:t>
                    </m:r>
                    <m:r>
                      <a:rPr kumimoji="0" lang="en-US" altLang="zh-CN" sz="2800" b="1" i="1" u="none" strike="noStrike" kern="0" cap="none" spc="0" normalizeH="0" baseline="0" noProof="0" dirty="0" err="1">
                        <a:ln>
                          <a:noFill/>
                        </a:ln>
                        <a:solidFill>
                          <a:srgbClr val="000000"/>
                        </a:solidFill>
                        <a:effectLst/>
                        <a:uLnTx/>
                        <a:uFillTx/>
                        <a:latin typeface="Cambria Math" panose="02040503050406030204" pitchFamily="18" charset="0"/>
                      </a:rPr>
                      <m:t>𝒀</m:t>
                    </m:r>
                  </m:oMath>
                </a14:m>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14:m>
                  <m:oMath xmlns:m="http://schemas.openxmlformats.org/officeDocument/2006/math">
                    <m:r>
                      <a:rPr kumimoji="0" lang="en-US" altLang="zh-CN" sz="2800" b="1" i="1" u="none" strike="noStrike" kern="0" cap="none" spc="0" normalizeH="0" baseline="0" noProof="0" dirty="0" smtClean="0">
                        <a:ln>
                          <a:noFill/>
                        </a:ln>
                        <a:solidFill>
                          <a:srgbClr val="0070C0"/>
                        </a:solidFill>
                        <a:effectLst/>
                        <a:uLnTx/>
                        <a:uFillTx/>
                        <a:latin typeface="Cambria Math" panose="02040503050406030204" pitchFamily="18" charset="0"/>
                      </a:rPr>
                      <m:t>𝒈</m:t>
                    </m:r>
                    <m:r>
                      <a:rPr kumimoji="0" lang="en-US" altLang="zh-CN" sz="2800" b="1" i="1" u="none" strike="noStrike" kern="0" cap="none" spc="0" normalizeH="0" baseline="0" noProof="0" dirty="0" smtClean="0">
                        <a:ln>
                          <a:noFill/>
                        </a:ln>
                        <a:solidFill>
                          <a:srgbClr val="0070C0"/>
                        </a:solidFill>
                        <a:effectLst/>
                        <a:uLnTx/>
                        <a:uFillTx/>
                        <a:latin typeface="Cambria Math" panose="02040503050406030204" pitchFamily="18" charset="0"/>
                      </a:rPr>
                      <m:t>(</m:t>
                    </m:r>
                    <m:r>
                      <a:rPr kumimoji="0" lang="en-US" altLang="zh-CN" sz="2800" b="1" i="1" u="none" strike="noStrike" kern="0" cap="none" spc="0" normalizeH="0" baseline="0" noProof="0" dirty="0" smtClean="0">
                        <a:ln>
                          <a:noFill/>
                        </a:ln>
                        <a:solidFill>
                          <a:srgbClr val="0070C0"/>
                        </a:solidFill>
                        <a:effectLst/>
                        <a:uLnTx/>
                        <a:uFillTx/>
                        <a:latin typeface="Cambria Math" panose="02040503050406030204" pitchFamily="18" charset="0"/>
                      </a:rPr>
                      <m:t>𝒚</m:t>
                    </m:r>
                    <m:r>
                      <a:rPr kumimoji="0" lang="en-US" altLang="zh-CN" sz="2800" b="1" i="1" u="none" strike="noStrike" kern="0" cap="none" spc="0" normalizeH="0" baseline="0" noProof="0" dirty="0" smtClean="0">
                        <a:ln>
                          <a:noFill/>
                        </a:ln>
                        <a:solidFill>
                          <a:srgbClr val="0070C0"/>
                        </a:solidFill>
                        <a:effectLst/>
                        <a:uLnTx/>
                        <a:uFillTx/>
                        <a:latin typeface="Cambria Math" panose="02040503050406030204" pitchFamily="18" charset="0"/>
                      </a:rPr>
                      <m:t>)≠</m:t>
                    </m:r>
                    <m:sSub>
                      <m:sSubPr>
                        <m:ctrlPr>
                          <a:rPr kumimoji="0" lang="en-US" altLang="zh-CN" sz="2800" b="1" i="1" u="none" strike="noStrike" kern="0" cap="none" spc="0" normalizeH="0" baseline="0" noProof="0" dirty="0" smtClean="0">
                            <a:ln>
                              <a:noFill/>
                            </a:ln>
                            <a:solidFill>
                              <a:srgbClr val="0070C0"/>
                            </a:solidFill>
                            <a:effectLst/>
                            <a:uLnTx/>
                            <a:uFillTx/>
                            <a:latin typeface="Cambria Math" panose="02040503050406030204" pitchFamily="18" charset="0"/>
                          </a:rPr>
                        </m:ctrlPr>
                      </m:sSubPr>
                      <m:e>
                        <m:r>
                          <a:rPr kumimoji="0" lang="en-US" altLang="zh-CN" sz="2800" b="1" i="1" u="none" strike="noStrike" kern="0" cap="none" spc="0" normalizeH="0" baseline="0" noProof="0" dirty="0" smtClean="0">
                            <a:ln>
                              <a:noFill/>
                            </a:ln>
                            <a:solidFill>
                              <a:srgbClr val="0070C0"/>
                            </a:solidFill>
                            <a:effectLst/>
                            <a:uLnTx/>
                            <a:uFillTx/>
                            <a:latin typeface="Cambria Math" panose="02040503050406030204" pitchFamily="18" charset="0"/>
                          </a:rPr>
                          <m:t>𝒛</m:t>
                        </m:r>
                      </m:e>
                      <m:sub>
                        <m:r>
                          <a:rPr kumimoji="0" lang="en-US" altLang="zh-CN" sz="2800" b="1" i="1" u="none" strike="noStrike" kern="0" cap="none" spc="0" normalizeH="0" baseline="0" noProof="0" dirty="0" smtClean="0">
                            <a:ln>
                              <a:noFill/>
                            </a:ln>
                            <a:solidFill>
                              <a:srgbClr val="0070C0"/>
                            </a:solidFill>
                            <a:effectLst/>
                            <a:uLnTx/>
                            <a:uFillTx/>
                            <a:latin typeface="Cambria Math" panose="02040503050406030204" pitchFamily="18" charset="0"/>
                          </a:rPr>
                          <m:t>𝟎</m:t>
                        </m:r>
                      </m:sub>
                    </m:sSub>
                  </m:oMath>
                </a14:m>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rPr>
                  <a:t> </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thus for </a:t>
                </a:r>
                <a14:m>
                  <m:oMath xmlns:m="http://schemas.openxmlformats.org/officeDocument/2006/math">
                    <m:r>
                      <m:rPr>
                        <m:nor/>
                      </m:rP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m:t>∀ </m:t>
                    </m:r>
                    <m:r>
                      <a:rPr kumimoji="0" lang="en-US" altLang="zh-CN" sz="2800" b="1" i="1" u="none" strike="noStrike" kern="0" cap="none" spc="0" normalizeH="0" baseline="0" noProof="0" dirty="0">
                        <a:ln>
                          <a:noFill/>
                        </a:ln>
                        <a:solidFill>
                          <a:srgbClr val="000000"/>
                        </a:solidFill>
                        <a:effectLst/>
                        <a:uLnTx/>
                        <a:uFillTx/>
                        <a:latin typeface="Cambria Math" panose="02040503050406030204" pitchFamily="18" charset="0"/>
                      </a:rPr>
                      <m:t>𝒙</m:t>
                    </m:r>
                    <m:r>
                      <a:rPr kumimoji="1" lang="en-US" altLang="zh-CN" sz="2800" b="1" i="1" u="none" strike="noStrike" kern="0" cap="none" spc="0" normalizeH="0" baseline="0" noProof="0" dirty="0" err="1">
                        <a:ln>
                          <a:noFill/>
                        </a:ln>
                        <a:solidFill>
                          <a:srgbClr val="000000"/>
                        </a:solidFill>
                        <a:effectLst/>
                        <a:uLnTx/>
                        <a:uFillTx/>
                        <a:latin typeface="Cambria Math" panose="02040503050406030204" pitchFamily="18" charset="0"/>
                      </a:rPr>
                      <m:t>∈</m:t>
                    </m:r>
                    <m:r>
                      <a:rPr kumimoji="0" lang="en-US" altLang="zh-CN" sz="2800" b="1" i="1" u="none" strike="noStrike" kern="0" cap="none" spc="0" normalizeH="0" baseline="0" noProof="0" dirty="0" err="1">
                        <a:ln>
                          <a:noFill/>
                        </a:ln>
                        <a:solidFill>
                          <a:srgbClr val="000000"/>
                        </a:solidFill>
                        <a:effectLst/>
                        <a:uLnTx/>
                        <a:uFillTx/>
                        <a:latin typeface="Cambria Math" panose="02040503050406030204" pitchFamily="18" charset="0"/>
                      </a:rPr>
                      <m:t>𝑿</m:t>
                    </m:r>
                  </m:oMath>
                </a14:m>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14:m>
                  <m:oMath xmlns:m="http://schemas.openxmlformats.org/officeDocument/2006/math">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rPr>
                      <m:t>𝒈</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rPr>
                      <m:t>𝒇</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𝒙</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𝒈</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𝒇</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𝒙</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𝒈</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𝒚</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rPr>
                      <m:t>)≠</m:t>
                    </m:r>
                    <m:sSub>
                      <m:sSubPr>
                        <m:ctrlP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rPr>
                        </m:ctrlPr>
                      </m:sSubPr>
                      <m:e>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rPr>
                          <m:t>𝒛</m:t>
                        </m:r>
                      </m:e>
                      <m:sub>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rPr>
                          <m:t>𝟎</m:t>
                        </m:r>
                      </m:sub>
                    </m:sSub>
                  </m:oMath>
                </a14:m>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so </a:t>
                </a:r>
                <a14:m>
                  <m:oMath xmlns:m="http://schemas.openxmlformats.org/officeDocument/2006/math">
                    <m:r>
                      <a:rPr kumimoji="0" lang="en-US" altLang="zh-CN" sz="2800" b="1" i="1" u="none" strike="noStrike" kern="0" cap="none" spc="0" normalizeH="0" baseline="0" noProof="0" dirty="0" smtClean="0">
                        <a:ln>
                          <a:noFill/>
                        </a:ln>
                        <a:solidFill>
                          <a:srgbClr val="000000"/>
                        </a:solidFill>
                        <a:effectLst/>
                        <a:uLnTx/>
                        <a:uFillTx/>
                        <a:latin typeface="Cambria Math" panose="02040503050406030204" pitchFamily="18" charset="0"/>
                      </a:rPr>
                      <m:t>𝒈</m:t>
                    </m:r>
                    <m:r>
                      <a:rPr kumimoji="0" lang="en-US" altLang="zh-CN" sz="2800" b="1" i="1" u="none" strike="noStrike" kern="0" cap="none" spc="0" normalizeH="0" baseline="0" noProof="0" dirty="0" smtClean="0">
                        <a:ln>
                          <a:noFill/>
                        </a:ln>
                        <a:solidFill>
                          <a:srgbClr val="000000"/>
                        </a:solidFill>
                        <a:effectLst/>
                        <a:uLnTx/>
                        <a:uFillTx/>
                        <a:latin typeface="Cambria Math" panose="02040503050406030204" pitchFamily="18" charset="0"/>
                      </a:rPr>
                      <m:t>◦</m:t>
                    </m:r>
                    <m:r>
                      <a:rPr kumimoji="0" lang="en-US" altLang="zh-CN" sz="2800" b="1" i="1" u="none" strike="noStrike" kern="0" cap="none" spc="0" normalizeH="0" baseline="0" noProof="0" dirty="0" smtClean="0">
                        <a:ln>
                          <a:noFill/>
                        </a:ln>
                        <a:solidFill>
                          <a:srgbClr val="000000"/>
                        </a:solidFill>
                        <a:effectLst/>
                        <a:uLnTx/>
                        <a:uFillTx/>
                        <a:latin typeface="Cambria Math" panose="02040503050406030204" pitchFamily="18" charset="0"/>
                      </a:rPr>
                      <m:t>𝒇</m:t>
                    </m:r>
                  </m:oMath>
                </a14:m>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is not surjective, contradicting the hypothesis. </a:t>
                </a:r>
              </a:p>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So </a:t>
                </a: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𝒈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must be a surjective function.</a:t>
                </a:r>
                <a:endPar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mc:Choice>
        <mc:Fallback xmlns="">
          <p:sp>
            <p:nvSpPr>
              <p:cNvPr id="20" name="Text Box 5">
                <a:extLst>
                  <a:ext uri="{FF2B5EF4-FFF2-40B4-BE49-F238E27FC236}">
                    <a16:creationId xmlns:a16="http://schemas.microsoft.com/office/drawing/2014/main" id="{3E7F6262-E7A5-78E6-CE76-A57BF7E9BA31}"/>
                  </a:ext>
                </a:extLst>
              </p:cNvPr>
              <p:cNvSpPr txBox="1">
                <a:spLocks noRot="1" noChangeAspect="1" noMove="1" noResize="1" noEditPoints="1" noAdjustHandles="1" noChangeArrowheads="1" noChangeShapeType="1" noTextEdit="1"/>
              </p:cNvSpPr>
              <p:nvPr/>
            </p:nvSpPr>
            <p:spPr bwMode="auto">
              <a:xfrm>
                <a:off x="1739826" y="1145952"/>
                <a:ext cx="11645974" cy="3970318"/>
              </a:xfrm>
              <a:prstGeom prst="rect">
                <a:avLst/>
              </a:prstGeom>
              <a:blipFill>
                <a:blip r:embed="rId3"/>
                <a:stretch>
                  <a:fillRect l="-1047" t="-1690" b="-33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9CA76305-7704-273E-21D6-9EE8931EABD6}"/>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1967450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43</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5" name="文本框 13">
                <a:extLst>
                  <a:ext uri="{FF2B5EF4-FFF2-40B4-BE49-F238E27FC236}">
                    <a16:creationId xmlns:a16="http://schemas.microsoft.com/office/drawing/2014/main" id="{DD8047C4-0ED4-4D33-B322-09522713B94A}"/>
                  </a:ext>
                </a:extLst>
              </p:cNvPr>
              <p:cNvSpPr txBox="1"/>
              <p:nvPr/>
            </p:nvSpPr>
            <p:spPr>
              <a:xfrm>
                <a:off x="1813145" y="1160061"/>
                <a:ext cx="10442563" cy="4116833"/>
              </a:xfrm>
              <a:prstGeom prst="rect">
                <a:avLst/>
              </a:prstGeom>
              <a:noFill/>
            </p:spPr>
            <p:txBody>
              <a:bodyPr wrap="square">
                <a:spAutoFit/>
              </a:bodyPr>
              <a:lstStyle>
                <a:defPPr>
                  <a:defRPr lang="en-US"/>
                </a:defPPr>
                <a:lvl1pPr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 Composition function</a:t>
                </a:r>
                <a14:m>
                  <m:oMath xmlns:m="http://schemas.openxmlformats.org/officeDocument/2006/math">
                    <m:r>
                      <a:rPr kumimoji="0" lang="en-US" altLang="zh-CN" sz="2400" b="1" i="1" u="none" strike="noStrike" kern="1200" cap="none" spc="0" normalizeH="0" baseline="0" noProof="0" dirty="0">
                        <a:ln>
                          <a:noFill/>
                        </a:ln>
                        <a:solidFill>
                          <a:srgbClr val="0070C0"/>
                        </a:solidFill>
                        <a:effectLst/>
                        <a:uLnTx/>
                        <a:uFillTx/>
                        <a:latin typeface="Cambria Math" panose="02040503050406030204" pitchFamily="18" charset="0"/>
                        <a:cs typeface="+mn-cs"/>
                      </a:rPr>
                      <m:t>𝒈</m:t>
                    </m:r>
                    <m:r>
                      <a:rPr kumimoji="0" lang="en-US" altLang="zh-CN" sz="2400" b="1" i="1" u="none" strike="noStrike" kern="1200" cap="none" spc="0" normalizeH="0" baseline="0" noProof="0" dirty="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a:ln>
                          <a:noFill/>
                        </a:ln>
                        <a:solidFill>
                          <a:srgbClr val="0070C0"/>
                        </a:solidFill>
                        <a:effectLst/>
                        <a:uLnTx/>
                        <a:uFillTx/>
                        <a:latin typeface="Cambria Math" panose="02040503050406030204" pitchFamily="18" charset="0"/>
                        <a:cs typeface="+mn-cs"/>
                      </a:rPr>
                      <m:t>𝒇</m:t>
                    </m:r>
                    <m: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 </m:t>
                    </m:r>
                    <m: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𝑿</m:t>
                    </m:r>
                    <m: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𝒁</m:t>
                    </m:r>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14:m>
                  <m:oMath xmlns:m="http://schemas.openxmlformats.org/officeDocument/2006/math">
                    <m:sSub>
                      <m:sSubPr>
                        <m:ctrlP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dirty="0" err="1">
                        <a:ln>
                          <a:noFill/>
                        </a:ln>
                        <a:solidFill>
                          <a:srgbClr val="000000"/>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 </m:t>
                    </m:r>
                    <m:r>
                      <a:rPr kumimoji="1" lang="en-US" altLang="zh-CN" sz="2400" b="1" i="1" u="none" strike="noStrike" kern="1200" cap="none" spc="0" normalizeH="0" baseline="0" noProof="0" dirty="0" err="1">
                        <a:ln>
                          <a:noFill/>
                        </a:ln>
                        <a:solidFill>
                          <a:srgbClr val="00000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err="1">
                        <a:ln>
                          <a:noFill/>
                        </a:ln>
                        <a:solidFill>
                          <a:srgbClr val="000000"/>
                        </a:solidFill>
                        <a:effectLst/>
                        <a:uLnTx/>
                        <a:uFillTx/>
                        <a:latin typeface="Cambria Math" panose="02040503050406030204" pitchFamily="18" charset="0"/>
                        <a:cs typeface="+mn-cs"/>
                      </a:rPr>
                      <m:t>𝑿</m:t>
                    </m:r>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a:t>
                </a:r>
                <a14:m>
                  <m:oMath xmlns:m="http://schemas.openxmlformats.org/officeDocument/2006/math">
                    <m:r>
                      <a:rPr kumimoji="0" lang="en-US" altLang="zh-CN" sz="2400" b="1"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𝐧𝐝</m:t>
                    </m:r>
                    <m:r>
                      <a:rPr kumimoji="0" lang="en-US" altLang="zh-CN" sz="2400" b="1"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 </m:t>
                    </m:r>
                    <m:sSub>
                      <m:sSubPr>
                        <m:ctrlP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dirty="0" err="1">
                        <a:ln>
                          <a:noFill/>
                        </a:ln>
                        <a:solidFill>
                          <a:srgbClr val="0070C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𝒋</m:t>
                        </m:r>
                      </m:sub>
                    </m:sSub>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As </a:t>
                </a:r>
                <a14:m>
                  <m:oMath xmlns:m="http://schemas.openxmlformats.org/officeDocument/2006/math">
                    <m:r>
                      <a:rPr kumimoji="0" lang="en-US" altLang="zh-CN" sz="2400" b="1" i="1" u="none" strike="noStrike" kern="1200" cap="none" spc="0" normalizeH="0" baseline="0" noProof="0" dirty="0">
                        <a:ln>
                          <a:noFill/>
                        </a:ln>
                        <a:solidFill>
                          <a:srgbClr val="0070C0"/>
                        </a:solidFill>
                        <a:effectLst/>
                        <a:uLnTx/>
                        <a:uFillTx/>
                        <a:latin typeface="Cambria Math" panose="02040503050406030204" pitchFamily="18" charset="0"/>
                        <a:cs typeface="+mn-cs"/>
                      </a:rPr>
                      <m:t>𝒈</m:t>
                    </m:r>
                    <m:r>
                      <a:rPr kumimoji="0" lang="en-US" altLang="zh-CN" sz="2400" b="1" i="1" u="none" strike="noStrike" kern="1200" cap="none" spc="0" normalizeH="0" baseline="0" noProof="0" dirty="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a:ln>
                          <a:noFill/>
                        </a:ln>
                        <a:solidFill>
                          <a:srgbClr val="0070C0"/>
                        </a:solidFill>
                        <a:effectLst/>
                        <a:uLnTx/>
                        <a:uFillTx/>
                        <a:latin typeface="Cambria Math" panose="02040503050406030204" pitchFamily="18" charset="0"/>
                        <a:cs typeface="+mn-cs"/>
                      </a:rPr>
                      <m:t>𝒇</m:t>
                    </m:r>
                  </m:oMath>
                </a14:m>
                <a:r>
                  <a:rPr kumimoji="0" lang="en-US" altLang="zh-CN" sz="2400" b="1" i="1"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is a </a:t>
                </a:r>
                <a:r>
                  <a:rPr kumimoji="1" lang="en-US" altLang="zh-CN" sz="24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injective</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function, so there should be</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14:m>
                  <m:oMath xmlns:m="http://schemas.openxmlformats.org/officeDocument/2006/math">
                    <m:sSub>
                      <m:sSub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𝒈</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𝒇</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𝒈</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𝒇</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𝒈</m:t>
                    </m:r>
                    <m:d>
                      <m:d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𝒊</m:t>
                                </m:r>
                              </m:sub>
                            </m:sSub>
                          </m:e>
                        </m:d>
                      </m:e>
                    </m:d>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𝒈</m:t>
                    </m:r>
                    <m:d>
                      <m:d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𝒋</m:t>
                                </m:r>
                              </m:sub>
                            </m:sSub>
                          </m:e>
                        </m:d>
                      </m:e>
                    </m:d>
                  </m:oMath>
                </a14:m>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mn-cs"/>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As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is a function, so when image is different, the preimage must be different, that is</a:t>
                </a:r>
                <a14:m>
                  <m:oMath xmlns:m="http://schemas.openxmlformats.org/officeDocument/2006/math">
                    <m:r>
                      <a:rPr kumimoji="0" lang="en-US" altLang="zh-CN" sz="2400" b="1" i="0"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 </m:t>
                    </m:r>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𝒈</m:t>
                    </m:r>
                    <m:d>
                      <m:d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𝒊</m:t>
                                </m:r>
                              </m:sub>
                            </m:sSub>
                          </m:e>
                        </m:d>
                      </m:e>
                    </m:d>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𝒈</m:t>
                    </m:r>
                    <m:d>
                      <m:d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𝒋</m:t>
                                </m:r>
                              </m:sub>
                            </m:sSub>
                          </m:e>
                        </m:d>
                      </m:e>
                    </m:d>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𝒇</m:t>
                    </m:r>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𝒊</m:t>
                        </m:r>
                      </m:sub>
                    </m:s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𝒇</m:t>
                    </m:r>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𝒋</m:t>
                        </m:r>
                      </m:sub>
                    </m:sSub>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oMath>
                </a14:m>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According to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transferability of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tautological implication</a:t>
                </a:r>
              </a:p>
              <a:p>
                <a:pPr marL="0" marR="0" lvl="0" indent="0" algn="ctr" defTabSz="914400" rtl="0" eaLnBrk="1" fontAlgn="base" latinLnBrk="0" hangingPunct="1">
                  <a:lnSpc>
                    <a:spcPct val="100000"/>
                  </a:lnSpc>
                  <a:spcBef>
                    <a:spcPct val="50000"/>
                  </a:spcBef>
                  <a:spcAft>
                    <a:spcPct val="0"/>
                  </a:spcAft>
                  <a:buClrTx/>
                  <a:buSzTx/>
                  <a:buFontTx/>
                  <a:buNone/>
                  <a:tabLst/>
                  <a:defRPr/>
                </a:pPr>
                <a14:m>
                  <m:oMath xmlns:m="http://schemas.openxmlformats.org/officeDocument/2006/math">
                    <m:sSub>
                      <m:sSubPr>
                        <m:ctrlP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cs typeface="+mn-cs"/>
                          </a:rPr>
                          <m:t>𝒊</m:t>
                        </m:r>
                      </m:sub>
                    </m:sSub>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cs typeface="+mn-cs"/>
                          </a:rPr>
                          <m:t>𝒋</m:t>
                        </m:r>
                      </m:sub>
                    </m:sSub>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𝒇</m:t>
                    </m:r>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𝒊</m:t>
                        </m:r>
                      </m:sub>
                    </m:sSub>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𝒇</m:t>
                    </m:r>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𝒙</m:t>
                        </m:r>
                      </m:e>
                      <m:sub>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𝒋</m:t>
                        </m:r>
                      </m:sub>
                    </m:sSub>
                    <m:r>
                      <a:rPr kumimoji="0" lang="en-US" altLang="zh-CN" sz="2400" b="1" i="1" u="none" strike="noStrike" kern="1200" cap="none" spc="0" normalizeH="0" baseline="0" noProof="0" dirty="0" smtClean="0">
                        <a:ln>
                          <a:noFill/>
                        </a:ln>
                        <a:solidFill>
                          <a:srgbClr val="003366"/>
                        </a:solidFill>
                        <a:effectLst/>
                        <a:uLnTx/>
                        <a:uFillTx/>
                        <a:latin typeface="Cambria Math" panose="02040503050406030204" pitchFamily="18" charset="0"/>
                        <a:ea typeface="Cambria Math" panose="02040503050406030204" pitchFamily="18" charset="0"/>
                        <a:cs typeface="+mn-cs"/>
                      </a:rPr>
                      <m:t>)</m:t>
                    </m:r>
                  </m:oMath>
                </a14:m>
                <a:r>
                  <a:rPr kumimoji="0" lang="zh-CN" altLang="en-US" sz="2400" b="1" i="0" u="none" strike="noStrike" kern="1200" cap="none" spc="0" normalizeH="0" baseline="0" noProof="0" dirty="0">
                    <a:ln>
                      <a:noFill/>
                    </a:ln>
                    <a:solidFill>
                      <a:srgbClr val="003366"/>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base" latinLnBrk="0" hangingPunct="1">
                  <a:lnSpc>
                    <a:spcPct val="100000"/>
                  </a:lnSpc>
                  <a:spcBef>
                    <a:spcPts val="0"/>
                  </a:spcBef>
                  <a:spcAft>
                    <a:spcPct val="0"/>
                  </a:spcAft>
                  <a:buClrTx/>
                  <a:buSzTx/>
                  <a:buFontTx/>
                  <a:buNone/>
                  <a:tabLst/>
                  <a:defRPr/>
                </a:pPr>
                <a14:m>
                  <m:oMath xmlns:m="http://schemas.openxmlformats.org/officeDocument/2006/math">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𝒇</m:t>
                    </m:r>
                  </m:oMath>
                </a14:m>
                <a:r>
                  <a:rPr kumimoji="0" lang="en-US" altLang="zh-CN" sz="2800" b="1" i="1" u="none" strike="noStrike" kern="1200" cap="none" spc="0" normalizeH="0" baseline="0" noProof="0" dirty="0">
                    <a:ln>
                      <a:noFill/>
                    </a:ln>
                    <a:solidFill>
                      <a:srgbClr val="0070C0"/>
                    </a:solidFill>
                    <a:effectLst/>
                    <a:uLnTx/>
                    <a:uFillTx/>
                    <a:cs typeface="+mn-cs"/>
                  </a:rPr>
                  <a:t> </a:t>
                </a:r>
                <a:r>
                  <a:rPr kumimoji="0" lang="en-US" altLang="zh-CN" sz="2800" b="1" i="0" u="none" strike="noStrike" kern="1200" cap="none" spc="0" normalizeH="0" baseline="0" noProof="0" dirty="0">
                    <a:ln>
                      <a:noFill/>
                    </a:ln>
                    <a:solidFill>
                      <a:srgbClr val="000000"/>
                    </a:solidFill>
                    <a:effectLst/>
                    <a:uLnTx/>
                    <a:uFillTx/>
                    <a:cs typeface="+mn-cs"/>
                  </a:rPr>
                  <a:t>is a </a:t>
                </a:r>
                <a:r>
                  <a:rPr kumimoji="1" lang="en-US" altLang="zh-CN" sz="2800" b="1" i="0" u="none" strike="noStrike" kern="1200" cap="none" spc="0" normalizeH="0" baseline="0" noProof="0" dirty="0">
                    <a:ln>
                      <a:noFill/>
                    </a:ln>
                    <a:solidFill>
                      <a:srgbClr val="0070C0"/>
                    </a:solidFill>
                    <a:effectLst/>
                    <a:uLnTx/>
                    <a:uFillTx/>
                    <a:cs typeface="+mn-cs"/>
                  </a:rPr>
                  <a:t>injective</a:t>
                </a:r>
                <a:r>
                  <a:rPr kumimoji="1" lang="en-US" altLang="zh-CN" sz="2800" b="1" i="0" u="none" strike="noStrike" kern="1200" cap="none" spc="0" normalizeH="0" baseline="0" noProof="0" dirty="0">
                    <a:ln>
                      <a:noFill/>
                    </a:ln>
                    <a:solidFill>
                      <a:srgbClr val="000000"/>
                    </a:solidFill>
                    <a:effectLst/>
                    <a:uLnTx/>
                    <a:uFillTx/>
                    <a:cs typeface="+mn-cs"/>
                  </a:rPr>
                  <a:t> </a:t>
                </a:r>
                <a:r>
                  <a:rPr kumimoji="0" lang="en-US" altLang="zh-CN" sz="2800" b="1" i="0" u="none" strike="noStrike" kern="1200" cap="none" spc="0" normalizeH="0" baseline="0" noProof="0" dirty="0">
                    <a:ln>
                      <a:noFill/>
                    </a:ln>
                    <a:solidFill>
                      <a:srgbClr val="000000"/>
                    </a:solidFill>
                    <a:effectLst/>
                    <a:uLnTx/>
                    <a:uFillTx/>
                    <a:cs typeface="+mn-cs"/>
                  </a:rPr>
                  <a:t>function</a:t>
                </a:r>
              </a:p>
            </p:txBody>
          </p:sp>
        </mc:Choice>
        <mc:Fallback xmlns="">
          <p:sp>
            <p:nvSpPr>
              <p:cNvPr id="15" name="文本框 13">
                <a:extLst>
                  <a:ext uri="{FF2B5EF4-FFF2-40B4-BE49-F238E27FC236}">
                    <a16:creationId xmlns:a16="http://schemas.microsoft.com/office/drawing/2014/main" id="{DD8047C4-0ED4-4D33-B322-09522713B94A}"/>
                  </a:ext>
                </a:extLst>
              </p:cNvPr>
              <p:cNvSpPr txBox="1">
                <a:spLocks noRot="1" noChangeAspect="1" noMove="1" noResize="1" noEditPoints="1" noAdjustHandles="1" noChangeArrowheads="1" noChangeShapeType="1" noTextEdit="1"/>
              </p:cNvSpPr>
              <p:nvPr/>
            </p:nvSpPr>
            <p:spPr>
              <a:xfrm>
                <a:off x="1813145" y="1160061"/>
                <a:ext cx="10442563" cy="4116833"/>
              </a:xfrm>
              <a:prstGeom prst="rect">
                <a:avLst/>
              </a:prstGeom>
              <a:blipFill>
                <a:blip r:embed="rId3"/>
                <a:stretch>
                  <a:fillRect l="-876" t="-1183" b="-3107"/>
                </a:stretch>
              </a:blipFill>
            </p:spPr>
            <p:txBody>
              <a:bodyPr/>
              <a:lstStyle/>
              <a:p>
                <a:r>
                  <a:rPr lang="zh-CN" altLang="en-US">
                    <a:noFill/>
                  </a:rPr>
                  <a:t> </a:t>
                </a:r>
              </a:p>
            </p:txBody>
          </p:sp>
        </mc:Fallback>
      </mc:AlternateContent>
      <p:sp>
        <p:nvSpPr>
          <p:cNvPr id="16" name="Text Box 16">
            <a:extLst>
              <a:ext uri="{FF2B5EF4-FFF2-40B4-BE49-F238E27FC236}">
                <a16:creationId xmlns:a16="http://schemas.microsoft.com/office/drawing/2014/main" id="{7206EF17-0127-B38D-EB94-ED0946EB9B6B}"/>
              </a:ext>
            </a:extLst>
          </p:cNvPr>
          <p:cNvSpPr txBox="1">
            <a:spLocks noChangeArrowheads="1"/>
          </p:cNvSpPr>
          <p:nvPr/>
        </p:nvSpPr>
        <p:spPr bwMode="auto">
          <a:xfrm>
            <a:off x="1939623" y="5766014"/>
            <a:ext cx="91277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514350" indent="-514350" eaLnBrk="1" hangingPunct="1">
              <a:buFont typeface="Wingdings" panose="05000000000000000000" pitchFamily="2" charset="2"/>
              <a:buChar char="l"/>
            </a:pPr>
            <a:r>
              <a:rPr lang="en-US" altLang="zh-CN" sz="2800" b="1" dirty="0"/>
              <a:t>It is known from (1) and (2) that (3) is established.</a:t>
            </a:r>
            <a:endParaRPr lang="zh-CN" altLang="en-US" sz="2400" b="1" dirty="0"/>
          </a:p>
        </p:txBody>
      </p:sp>
      <p:sp>
        <p:nvSpPr>
          <p:cNvPr id="17" name="矩形 16">
            <a:extLst>
              <a:ext uri="{FF2B5EF4-FFF2-40B4-BE49-F238E27FC236}">
                <a16:creationId xmlns:a16="http://schemas.microsoft.com/office/drawing/2014/main" id="{94A9C8B7-0A7C-11F8-5381-D5472B6B85BF}"/>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10868670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44</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Some special functions</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6" name="Text Box 5">
                <a:extLst>
                  <a:ext uri="{FF2B5EF4-FFF2-40B4-BE49-F238E27FC236}">
                    <a16:creationId xmlns:a16="http://schemas.microsoft.com/office/drawing/2014/main" id="{F377B484-4DCC-6D91-ABA2-7C240AB87972}"/>
                  </a:ext>
                </a:extLst>
              </p:cNvPr>
              <p:cNvSpPr txBox="1">
                <a:spLocks noChangeArrowheads="1"/>
              </p:cNvSpPr>
              <p:nvPr/>
            </p:nvSpPr>
            <p:spPr bwMode="auto">
              <a:xfrm>
                <a:off x="1955540" y="1326940"/>
                <a:ext cx="10236460" cy="51307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en-US"/>
                </a:defPPr>
                <a:lvl1pPr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5000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0" lang="en-US" altLang="zh-CN" sz="2800" b="1" i="0" u="none" strike="noStrike" kern="1200" cap="none" spc="0" normalizeH="0" baseline="0" noProof="0" dirty="0">
                    <a:ln>
                      <a:noFill/>
                    </a:ln>
                    <a:solidFill>
                      <a:schemeClr val="accent1"/>
                    </a:solidFill>
                    <a:effectLst/>
                    <a:uLnTx/>
                    <a:uFillTx/>
                    <a:latin typeface="Times New Roman" panose="02020603050405020304" pitchFamily="18" charset="0"/>
                    <a:ea typeface="宋体" panose="02010600030101010101" pitchFamily="2" charset="-122"/>
                    <a:cs typeface="+mn-cs"/>
                  </a:rPr>
                  <a:t>Proof by contradiction.</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Set </a:t>
                </a:r>
                <a14:m>
                  <m:oMath xmlns:m="http://schemas.openxmlformats.org/officeDocument/2006/math">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𝒇</m:t>
                    </m:r>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m:t>
                    </m:r>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𝑿</m:t>
                    </m:r>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𝒀</m:t>
                    </m:r>
                  </m:oMath>
                </a14:m>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14:m>
                  <m:oMath xmlns:m="http://schemas.openxmlformats.org/officeDocument/2006/math">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𝒈</m:t>
                    </m:r>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m:t>
                    </m:r>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𝒀</m:t>
                    </m:r>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m:t>
                    </m:r>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𝒁</m:t>
                    </m:r>
                  </m:oMath>
                </a14:m>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As </a:t>
                </a:r>
                <a14:m>
                  <m:oMath xmlns:m="http://schemas.openxmlformats.org/officeDocument/2006/math">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𝒈</m:t>
                    </m:r>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𝒇</m:t>
                    </m:r>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 </m:t>
                    </m:r>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𝑿</m:t>
                    </m:r>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m:t>
                    </m:r>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𝒁</m:t>
                    </m:r>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 </m:t>
                    </m:r>
                  </m:oMath>
                </a14:m>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is a</a:t>
                </a:r>
                <a:r>
                  <a:rPr kumimoji="0" lang="en-US"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injective</a:t>
                </a:r>
                <a:r>
                  <a:rPr kumimoji="1" lang="en-US" altLang="zh-CN" sz="28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function,</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if </a:t>
                </a:r>
                <a:r>
                  <a:rPr kumimoji="0" lang="en-US" altLang="zh-CN" sz="2800" b="1" i="1"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f</a:t>
                </a:r>
                <a:r>
                  <a:rPr kumimoji="0" lang="zh-CN" altLang="en-US" sz="2800" b="1" i="1"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is not a </a:t>
                </a:r>
                <a:r>
                  <a:rPr kumimoji="1"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injective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function,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then there must be elements </a:t>
                </a:r>
                <a14:m>
                  <m:oMath xmlns:m="http://schemas.openxmlformats.org/officeDocument/2006/math">
                    <m:sSub>
                      <m:sSubPr>
                        <m:ctrlP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𝒙</m:t>
                        </m:r>
                      </m:e>
                      <m:sub>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𝟏</m:t>
                        </m:r>
                      </m:sub>
                    </m:sSub>
                  </m:oMath>
                </a14:m>
                <a:r>
                  <a:rPr kumimoji="0" lang="en-US" altLang="zh-CN" sz="2800" b="1" i="0" u="none" strike="noStrike" kern="1200" cap="none" spc="0" normalizeH="0" baseline="0" noProof="0" dirty="0">
                    <a:ln>
                      <a:noFill/>
                    </a:ln>
                    <a:solidFill>
                      <a:srgbClr val="000000"/>
                    </a:solidFill>
                    <a:effectLst/>
                    <a:uLnTx/>
                    <a:uFillTx/>
                    <a:latin typeface="Cambria Math" panose="02040503050406030204" pitchFamily="18" charset="0"/>
                    <a:ea typeface="宋体" panose="02010600030101010101" pitchFamily="2" charset="-122"/>
                    <a:cs typeface="+mn-cs"/>
                  </a:rPr>
                  <a:t>, </a:t>
                </a:r>
                <a14:m>
                  <m:oMath xmlns:m="http://schemas.openxmlformats.org/officeDocument/2006/math">
                    <m:sSub>
                      <m:sSubPr>
                        <m:ctrlP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𝒙</m:t>
                        </m:r>
                      </m:e>
                      <m:sub>
                        <m:r>
                          <a:rPr kumimoji="0" lang="en-US" altLang="zh-CN" sz="2800" b="1" i="1" u="none" strike="noStrike" kern="1200" cap="none" spc="0" normalizeH="0" baseline="0" noProof="0" dirty="0">
                            <a:ln>
                              <a:noFill/>
                            </a:ln>
                            <a:solidFill>
                              <a:srgbClr val="000000"/>
                            </a:solidFill>
                            <a:effectLst/>
                            <a:uLnTx/>
                            <a:uFillTx/>
                            <a:latin typeface="Cambria Math" panose="02040503050406030204" pitchFamily="18" charset="0"/>
                            <a:cs typeface="+mn-cs"/>
                          </a:rPr>
                          <m:t>𝟐</m:t>
                        </m:r>
                      </m:sub>
                    </m:sSub>
                  </m:oMath>
                </a14:m>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in </a:t>
                </a:r>
                <a14:m>
                  <m:oMath xmlns:m="http://schemas.openxmlformats.org/officeDocument/2006/math">
                    <m:r>
                      <a:rPr kumimoji="0" lang="en-US" altLang="zh-CN" sz="28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𝑿</m:t>
                    </m:r>
                  </m:oMath>
                </a14:m>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and </a:t>
                </a:r>
                <a14:m>
                  <m:oMath xmlns:m="http://schemas.openxmlformats.org/officeDocument/2006/math">
                    <m:sSub>
                      <m:sSub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𝒙</m:t>
                        </m:r>
                      </m:e>
                      <m: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𝟏</m:t>
                        </m:r>
                      </m:sub>
                    </m:s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𝒙</m:t>
                        </m:r>
                      </m:e>
                      <m: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𝟐</m:t>
                        </m:r>
                      </m:sub>
                    </m:sSub>
                  </m:oMath>
                </a14:m>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that makes </a:t>
                </a:r>
                <a:r>
                  <a:rPr kumimoji="0" lang="en-US" altLang="zh-CN" sz="2800" b="1" i="1"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f</a:t>
                </a:r>
                <a14:m>
                  <m:oMath xmlns:m="http://schemas.openxmlformats.org/officeDocument/2006/math">
                    <m:d>
                      <m:d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𝟏</m:t>
                            </m:r>
                          </m:sub>
                        </m:sSub>
                      </m:e>
                    </m:d>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𝒇</m:t>
                    </m:r>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𝟐</m:t>
                        </m:r>
                      </m:sub>
                    </m:s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oMath>
                </a14:m>
                <a:r>
                  <a:rPr kumimoji="0"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 </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As </a:t>
                </a:r>
                <a:r>
                  <a:rPr kumimoji="0" lang="en-US" altLang="zh-CN" sz="2800" b="1" i="1"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g</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is a function, so </a:t>
                </a:r>
                <a14:m>
                  <m:oMath xmlns:m="http://schemas.openxmlformats.org/officeDocument/2006/math">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𝒈</m:t>
                    </m:r>
                    <m:d>
                      <m:d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𝟏</m:t>
                                </m:r>
                              </m:sub>
                            </m:sSub>
                          </m:e>
                        </m:d>
                      </m:e>
                    </m:d>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𝒈</m:t>
                    </m:r>
                    <m:d>
                      <m:d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𝟐</m:t>
                                </m:r>
                              </m:sub>
                            </m:sSub>
                          </m:e>
                        </m:d>
                      </m:e>
                    </m:d>
                  </m:oMath>
                </a14:m>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that is </a:t>
                </a:r>
                <a14:m>
                  <m:oMath xmlns:m="http://schemas.openxmlformats.org/officeDocument/2006/math">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𝒈</m:t>
                    </m:r>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m:t>
                    </m:r>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𝒇</m:t>
                    </m:r>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m:t>
                    </m:r>
                    <m:sSub>
                      <m:sSub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𝟏</m:t>
                        </m:r>
                      </m:sub>
                    </m:sSub>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m:t>
                    </m:r>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𝒈</m:t>
                    </m:r>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dirty="0" err="1">
                        <a:ln>
                          <a:noFill/>
                        </a:ln>
                        <a:solidFill>
                          <a:srgbClr val="0070C0"/>
                        </a:solidFill>
                        <a:effectLst/>
                        <a:uLnTx/>
                        <a:uFillTx/>
                        <a:latin typeface="Cambria Math" panose="02040503050406030204" pitchFamily="18" charset="0"/>
                        <a:cs typeface="+mn-cs"/>
                      </a:rPr>
                      <m:t>𝒇</m:t>
                    </m:r>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m:t>
                    </m:r>
                    <m:sSub>
                      <m:sSubPr>
                        <m:ctrlP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𝟐</m:t>
                        </m:r>
                      </m:sub>
                    </m:sSub>
                    <m:r>
                      <a:rPr kumimoji="0" lang="en-US" altLang="zh-CN" sz="2800" b="1" i="1" u="none" strike="noStrike" kern="1200" cap="none" spc="0" normalizeH="0" baseline="0" noProof="0" dirty="0">
                        <a:ln>
                          <a:noFill/>
                        </a:ln>
                        <a:solidFill>
                          <a:srgbClr val="0070C0"/>
                        </a:solidFill>
                        <a:effectLst/>
                        <a:uLnTx/>
                        <a:uFillTx/>
                        <a:latin typeface="Cambria Math" panose="02040503050406030204" pitchFamily="18" charset="0"/>
                        <a:cs typeface="+mn-cs"/>
                      </a:rPr>
                      <m:t>)</m:t>
                    </m:r>
                  </m:oMath>
                </a14:m>
                <a:r>
                  <a:rPr kumimoji="0"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so</a:t>
                </a:r>
                <a14:m>
                  <m:oMath xmlns:m="http://schemas.openxmlformats.org/officeDocument/2006/math">
                    <m:r>
                      <a:rPr kumimoji="0" lang="en-US" altLang="zh-CN" sz="2800" b="1"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 </m:t>
                    </m:r>
                    <m:r>
                      <a:rPr kumimoji="0" lang="en-US" altLang="zh-CN" sz="2800" b="1" i="1" u="none" strike="noStrike" kern="1200" cap="none" spc="0" normalizeH="0" baseline="0" noProof="0" dirty="0" smtClean="0">
                        <a:ln>
                          <a:noFill/>
                        </a:ln>
                        <a:solidFill>
                          <a:schemeClr val="accent1"/>
                        </a:solidFill>
                        <a:effectLst/>
                        <a:uLnTx/>
                        <a:uFillTx/>
                        <a:latin typeface="Cambria Math" panose="02040503050406030204" pitchFamily="18" charset="0"/>
                        <a:cs typeface="+mn-cs"/>
                      </a:rPr>
                      <m:t>𝒈</m:t>
                    </m:r>
                    <m:r>
                      <a:rPr kumimoji="0" lang="en-US" altLang="zh-CN" sz="2800" b="1" i="1" u="none" strike="noStrike" kern="1200" cap="none" spc="0" normalizeH="0" baseline="0" noProof="0" dirty="0" smtClean="0">
                        <a:ln>
                          <a:noFill/>
                        </a:ln>
                        <a:solidFill>
                          <a:schemeClr val="accent1"/>
                        </a:solidFill>
                        <a:effectLst/>
                        <a:uLnTx/>
                        <a:uFillTx/>
                        <a:latin typeface="Cambria Math" panose="02040503050406030204" pitchFamily="18" charset="0"/>
                        <a:cs typeface="+mn-cs"/>
                      </a:rPr>
                      <m:t>◦</m:t>
                    </m:r>
                    <m:r>
                      <a:rPr kumimoji="0" lang="en-US" altLang="zh-CN" sz="2800" b="1" i="1" u="none" strike="noStrike" kern="1200" cap="none" spc="0" normalizeH="0" baseline="0" noProof="0" dirty="0" smtClean="0">
                        <a:ln>
                          <a:noFill/>
                        </a:ln>
                        <a:solidFill>
                          <a:schemeClr val="accent1"/>
                        </a:solidFill>
                        <a:effectLst/>
                        <a:uLnTx/>
                        <a:uFillTx/>
                        <a:latin typeface="Cambria Math" panose="02040503050406030204" pitchFamily="18" charset="0"/>
                        <a:cs typeface="+mn-cs"/>
                      </a:rPr>
                      <m:t>𝒇</m:t>
                    </m:r>
                  </m:oMath>
                </a14:m>
                <a:r>
                  <a:rPr kumimoji="0" lang="en-US" altLang="zh-CN" sz="2800" b="1" i="0" u="none" strike="noStrike" kern="1200" cap="none" spc="0" normalizeH="0" baseline="0" noProof="0" dirty="0">
                    <a:ln>
                      <a:noFill/>
                    </a:ln>
                    <a:solidFill>
                      <a:schemeClr val="accent1"/>
                    </a:solidFill>
                    <a:effectLst/>
                    <a:uLnTx/>
                    <a:uFillTx/>
                    <a:latin typeface="Times New Roman" panose="02020603050405020304" pitchFamily="18" charset="0"/>
                    <a:ea typeface="宋体" panose="02010600030101010101" pitchFamily="2" charset="-122"/>
                    <a:cs typeface="+mn-cs"/>
                  </a:rPr>
                  <a:t> is not a </a:t>
                </a:r>
                <a:r>
                  <a:rPr kumimoji="1" lang="en-US" altLang="zh-CN" sz="2800" b="1" i="0" u="none" strike="noStrike" kern="1200" cap="none" spc="0" normalizeH="0" baseline="0" noProof="0" dirty="0">
                    <a:ln>
                      <a:noFill/>
                    </a:ln>
                    <a:solidFill>
                      <a:schemeClr val="accent1"/>
                    </a:solidFill>
                    <a:effectLst/>
                    <a:uLnTx/>
                    <a:uFillTx/>
                    <a:latin typeface="Times New Roman" panose="02020603050405020304" pitchFamily="18" charset="0"/>
                    <a:ea typeface="宋体" panose="02010600030101010101" pitchFamily="2" charset="-122"/>
                    <a:cs typeface="+mn-cs"/>
                  </a:rPr>
                  <a:t>injective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function, it contradicts to the hypothesis.</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So </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f</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must be </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injective.</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16" name="Text Box 5">
                <a:extLst>
                  <a:ext uri="{FF2B5EF4-FFF2-40B4-BE49-F238E27FC236}">
                    <a16:creationId xmlns:a16="http://schemas.microsoft.com/office/drawing/2014/main" id="{F377B484-4DCC-6D91-ABA2-7C240AB87972}"/>
                  </a:ext>
                </a:extLst>
              </p:cNvPr>
              <p:cNvSpPr txBox="1">
                <a:spLocks noRot="1" noChangeAspect="1" noMove="1" noResize="1" noEditPoints="1" noAdjustHandles="1" noChangeArrowheads="1" noChangeShapeType="1" noTextEdit="1"/>
              </p:cNvSpPr>
              <p:nvPr/>
            </p:nvSpPr>
            <p:spPr bwMode="auto">
              <a:xfrm>
                <a:off x="1955540" y="1326940"/>
                <a:ext cx="10236460" cy="5130764"/>
              </a:xfrm>
              <a:prstGeom prst="rect">
                <a:avLst/>
              </a:prstGeom>
              <a:blipFill>
                <a:blip r:embed="rId3"/>
                <a:stretch>
                  <a:fillRect l="-1251" t="-1308" r="-893" b="-24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3133F68F-AF91-EB19-9AC4-EF6EEF24929F}"/>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单射 双射 满射</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40500294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45</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Identity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317E8DED-0024-A9CE-B2A1-4034ED8E3DBD}"/>
                  </a:ext>
                </a:extLst>
              </p:cNvPr>
              <p:cNvSpPr txBox="1">
                <a:spLocks noChangeArrowheads="1"/>
              </p:cNvSpPr>
              <p:nvPr/>
            </p:nvSpPr>
            <p:spPr bwMode="auto">
              <a:xfrm>
                <a:off x="1974056" y="1157545"/>
                <a:ext cx="10116344" cy="25958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800" b="1" dirty="0">
                    <a:solidFill>
                      <a:schemeClr val="accent1"/>
                    </a:solidFill>
                    <a:latin typeface="+mn-lt"/>
                  </a:rPr>
                  <a:t>Definition: </a:t>
                </a:r>
                <a:r>
                  <a:rPr lang="en-US" altLang="zh-CN" sz="2800" b="1" dirty="0"/>
                  <a:t>Given set </a:t>
                </a:r>
                <a:r>
                  <a:rPr lang="en-US" altLang="zh-CN" sz="2800" b="1" i="1" dirty="0"/>
                  <a:t>X</a:t>
                </a:r>
                <a:r>
                  <a:rPr lang="en-US" altLang="zh-CN" sz="2800" b="1" dirty="0"/>
                  <a:t>, and function </a:t>
                </a:r>
                <a14:m>
                  <m:oMath xmlns:m="http://schemas.openxmlformats.org/officeDocument/2006/math">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𝑰</m:t>
                        </m:r>
                      </m:e>
                      <m:sub>
                        <m:r>
                          <a:rPr lang="en-US" altLang="zh-CN" sz="2800" b="1" i="1" dirty="0" smtClean="0">
                            <a:solidFill>
                              <a:srgbClr val="C00000"/>
                            </a:solidFill>
                            <a:latin typeface="Cambria Math" panose="02040503050406030204" pitchFamily="18" charset="0"/>
                          </a:rPr>
                          <m:t>𝑿</m:t>
                        </m:r>
                      </m:sub>
                    </m:sSub>
                    <m:r>
                      <a:rPr lang="en-US" altLang="zh-CN" sz="2800" b="1" i="1" dirty="0">
                        <a:solidFill>
                          <a:srgbClr val="C00000"/>
                        </a:solidFill>
                        <a:latin typeface="Cambria Math" panose="02040503050406030204" pitchFamily="18" charset="0"/>
                      </a:rPr>
                      <m:t>: </m:t>
                    </m:r>
                    <m:r>
                      <a:rPr lang="en-US" altLang="zh-CN" sz="2800" b="1" i="1" dirty="0">
                        <a:solidFill>
                          <a:srgbClr val="C00000"/>
                        </a:solidFill>
                        <a:latin typeface="Cambria Math" panose="02040503050406030204" pitchFamily="18" charset="0"/>
                      </a:rPr>
                      <m:t>𝑿</m:t>
                    </m:r>
                    <m:r>
                      <a:rPr lang="en-US" altLang="zh-CN" sz="2800" b="1" i="1" dirty="0">
                        <a:solidFill>
                          <a:srgbClr val="C00000"/>
                        </a:solidFill>
                        <a:latin typeface="Cambria Math" panose="02040503050406030204" pitchFamily="18" charset="0"/>
                        <a:cs typeface="Times New Roman" panose="02020603050405020304" pitchFamily="18" charset="0"/>
                      </a:rPr>
                      <m:t>→</m:t>
                    </m:r>
                    <m:r>
                      <a:rPr lang="en-US" altLang="zh-CN" sz="2800" b="1" i="1" dirty="0">
                        <a:solidFill>
                          <a:srgbClr val="C00000"/>
                        </a:solidFill>
                        <a:latin typeface="Cambria Math" panose="02040503050406030204" pitchFamily="18" charset="0"/>
                      </a:rPr>
                      <m:t>𝑿</m:t>
                    </m:r>
                  </m:oMath>
                </a14:m>
                <a:r>
                  <a:rPr lang="en-US" altLang="zh-CN" sz="2800" b="1" dirty="0"/>
                  <a:t>. For all </a:t>
                </a:r>
                <a14:m>
                  <m:oMath xmlns:m="http://schemas.openxmlformats.org/officeDocument/2006/math">
                    <m:r>
                      <a:rPr lang="en-US" altLang="zh-CN" sz="2800" b="1" i="1" dirty="0" smtClean="0">
                        <a:latin typeface="Cambria Math" panose="02040503050406030204" pitchFamily="18" charset="0"/>
                      </a:rPr>
                      <m:t>𝒙</m:t>
                    </m:r>
                    <m:r>
                      <a:rPr kumimoji="1" lang="en-US" altLang="zh-CN" sz="2800" b="1" i="1" dirty="0" err="1">
                        <a:latin typeface="Cambria Math" panose="02040503050406030204" pitchFamily="18" charset="0"/>
                      </a:rPr>
                      <m:t>∈</m:t>
                    </m:r>
                    <m:r>
                      <a:rPr lang="en-US" altLang="zh-CN" sz="2800" b="1" i="1" dirty="0" err="1">
                        <a:latin typeface="Cambria Math" panose="02040503050406030204" pitchFamily="18" charset="0"/>
                      </a:rPr>
                      <m:t>𝑿</m:t>
                    </m:r>
                  </m:oMath>
                </a14:m>
                <a:r>
                  <a:rPr lang="en-US" altLang="zh-CN" sz="2800" b="1" dirty="0"/>
                  <a:t>, there is </a:t>
                </a:r>
                <a14:m>
                  <m:oMath xmlns:m="http://schemas.openxmlformats.org/officeDocument/2006/math">
                    <m:sSub>
                      <m:sSubPr>
                        <m:ctrlPr>
                          <a:rPr lang="en-US" altLang="zh-CN" sz="2800" b="1" i="1" dirty="0" smtClean="0">
                            <a:solidFill>
                              <a:srgbClr val="C00000"/>
                            </a:solidFill>
                            <a:latin typeface="Cambria Math" panose="02040503050406030204" pitchFamily="18" charset="0"/>
                          </a:rPr>
                        </m:ctrlPr>
                      </m:sSubPr>
                      <m:e>
                        <m:r>
                          <a:rPr lang="en-US" altLang="zh-CN" sz="2800" b="1" i="1" dirty="0">
                            <a:solidFill>
                              <a:srgbClr val="C00000"/>
                            </a:solidFill>
                            <a:latin typeface="Cambria Math" panose="02040503050406030204" pitchFamily="18" charset="0"/>
                          </a:rPr>
                          <m:t>𝑰</m:t>
                        </m:r>
                      </m:e>
                      <m:sub>
                        <m:r>
                          <a:rPr lang="en-US" altLang="zh-CN" sz="2800" b="1" i="1" dirty="0">
                            <a:solidFill>
                              <a:srgbClr val="C00000"/>
                            </a:solidFill>
                            <a:latin typeface="Cambria Math" panose="02040503050406030204" pitchFamily="18" charset="0"/>
                          </a:rPr>
                          <m:t>𝑿</m:t>
                        </m:r>
                      </m:sub>
                    </m:sSub>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𝒙</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𝒙</m:t>
                    </m:r>
                  </m:oMath>
                </a14:m>
                <a:r>
                  <a:rPr lang="en-US" altLang="zh-CN" sz="2800" b="1" dirty="0"/>
                  <a:t>, that is </a:t>
                </a:r>
              </a:p>
              <a:p>
                <a:pPr eaLnBrk="1" hangingPunct="1">
                  <a:lnSpc>
                    <a:spcPct val="150000"/>
                  </a:lnSpc>
                </a:pPr>
                <a14:m>
                  <m:oMathPara xmlns:m="http://schemas.openxmlformats.org/officeDocument/2006/math">
                    <m:oMathParaPr>
                      <m:jc m:val="centerGroup"/>
                    </m:oMathParaPr>
                    <m:oMath xmlns:m="http://schemas.openxmlformats.org/officeDocument/2006/math">
                      <m:sSub>
                        <m:sSubPr>
                          <m:ctrlPr>
                            <a:rPr lang="en-US" altLang="zh-CN" sz="2800" b="1" i="1" dirty="0" smtClean="0">
                              <a:solidFill>
                                <a:srgbClr val="C00000"/>
                              </a:solidFill>
                              <a:latin typeface="Cambria Math" panose="02040503050406030204" pitchFamily="18" charset="0"/>
                            </a:rPr>
                          </m:ctrlPr>
                        </m:sSubPr>
                        <m:e>
                          <m:r>
                            <a:rPr lang="en-US" altLang="zh-CN" sz="2800" b="1" i="1" dirty="0">
                              <a:solidFill>
                                <a:srgbClr val="C00000"/>
                              </a:solidFill>
                              <a:latin typeface="Cambria Math" panose="02040503050406030204" pitchFamily="18" charset="0"/>
                            </a:rPr>
                            <m:t>𝑰</m:t>
                          </m:r>
                        </m:e>
                        <m:sub>
                          <m:r>
                            <a:rPr lang="en-US" altLang="zh-CN" sz="2800" b="1" i="1" dirty="0">
                              <a:solidFill>
                                <a:srgbClr val="C00000"/>
                              </a:solidFill>
                              <a:latin typeface="Cambria Math" panose="02040503050406030204" pitchFamily="18" charset="0"/>
                            </a:rPr>
                            <m:t>𝑿</m:t>
                          </m:r>
                        </m:sub>
                      </m:sSub>
                      <m:r>
                        <a:rPr lang="en-US" altLang="zh-CN" sz="2800" b="1" i="1" dirty="0" smtClean="0">
                          <a:solidFill>
                            <a:srgbClr val="C00000"/>
                          </a:solidFill>
                          <a:latin typeface="Cambria Math" panose="02040503050406030204" pitchFamily="18" charset="0"/>
                        </a:rPr>
                        <m:t>=</m:t>
                      </m:r>
                      <m:d>
                        <m:dPr>
                          <m:begChr m:val="{"/>
                          <m:endChr m:val="}"/>
                          <m:ctrlPr>
                            <a:rPr lang="en-US" altLang="zh-CN" sz="2800" b="1" i="1" dirty="0" smtClean="0">
                              <a:solidFill>
                                <a:srgbClr val="C00000"/>
                              </a:solidFill>
                              <a:latin typeface="Cambria Math" panose="02040503050406030204" pitchFamily="18" charset="0"/>
                            </a:rPr>
                          </m:ctrlPr>
                        </m:dPr>
                        <m:e>
                          <m:d>
                            <m:dPr>
                              <m:begChr m:val="⟨"/>
                              <m:endChr m:val="⟩"/>
                              <m:ctrlPr>
                                <a:rPr lang="en-US" altLang="zh-CN" sz="2800" b="1" i="1" dirty="0" smtClean="0">
                                  <a:solidFill>
                                    <a:srgbClr val="C00000"/>
                                  </a:solidFill>
                                  <a:latin typeface="Cambria Math" panose="02040503050406030204" pitchFamily="18" charset="0"/>
                                </a:rPr>
                              </m:ctrlPr>
                            </m:dPr>
                            <m:e>
                              <m:r>
                                <a:rPr lang="en-US" altLang="zh-CN" sz="2800" b="1" i="1" dirty="0" smtClean="0">
                                  <a:solidFill>
                                    <a:srgbClr val="C00000"/>
                                  </a:solidFill>
                                  <a:latin typeface="Cambria Math" panose="02040503050406030204" pitchFamily="18" charset="0"/>
                                </a:rPr>
                                <m:t>𝒙</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𝒙</m:t>
                              </m:r>
                            </m:e>
                          </m:d>
                        </m:e>
                        <m:e>
                          <m:r>
                            <a:rPr lang="en-US" altLang="zh-CN" sz="2800" b="1" i="1" dirty="0" smtClean="0">
                              <a:solidFill>
                                <a:srgbClr val="C00000"/>
                              </a:solidFill>
                              <a:latin typeface="Cambria Math" panose="02040503050406030204" pitchFamily="18" charset="0"/>
                            </a:rPr>
                            <m:t>𝒙</m:t>
                          </m:r>
                          <m:r>
                            <a:rPr lang="en-US" altLang="zh-CN" sz="2800" b="1" i="1" dirty="0" smtClean="0">
                              <a:solidFill>
                                <a:srgbClr val="C00000"/>
                              </a:solidFill>
                              <a:latin typeface="Cambria Math" panose="02040503050406030204" pitchFamily="18" charset="0"/>
                              <a:ea typeface="Cambria Math" panose="02040503050406030204" pitchFamily="18" charset="0"/>
                            </a:rPr>
                            <m:t>∈</m:t>
                          </m:r>
                          <m:r>
                            <a:rPr lang="en-US" altLang="zh-CN" sz="2800" b="1" i="1" dirty="0" smtClean="0">
                              <a:solidFill>
                                <a:srgbClr val="C00000"/>
                              </a:solidFill>
                              <a:latin typeface="Cambria Math" panose="02040503050406030204" pitchFamily="18" charset="0"/>
                              <a:ea typeface="Cambria Math" panose="02040503050406030204" pitchFamily="18" charset="0"/>
                            </a:rPr>
                            <m:t>𝑿</m:t>
                          </m:r>
                        </m:e>
                      </m:d>
                    </m:oMath>
                  </m:oMathPara>
                </a14:m>
                <a:endParaRPr lang="en-US" altLang="zh-CN" sz="2800" b="1" dirty="0">
                  <a:solidFill>
                    <a:srgbClr val="C00000"/>
                  </a:solidFill>
                </a:endParaRPr>
              </a:p>
              <a:p>
                <a:pPr eaLnBrk="1" hangingPunct="1">
                  <a:lnSpc>
                    <a:spcPct val="150000"/>
                  </a:lnSpc>
                </a:pPr>
                <a:r>
                  <a:rPr lang="en-US" altLang="zh-CN" sz="2800" b="1" dirty="0"/>
                  <a:t>Then </a:t>
                </a:r>
                <a14:m>
                  <m:oMath xmlns:m="http://schemas.openxmlformats.org/officeDocument/2006/math">
                    <m:sSub>
                      <m:sSubPr>
                        <m:ctrlPr>
                          <a:rPr lang="en-US" altLang="zh-CN" sz="2800" b="1" i="1" dirty="0">
                            <a:latin typeface="Cambria Math" panose="02040503050406030204" pitchFamily="18" charset="0"/>
                          </a:rPr>
                        </m:ctrlPr>
                      </m:sSubPr>
                      <m:e>
                        <m:r>
                          <a:rPr lang="en-US" altLang="zh-CN" sz="2800" b="1" i="1" dirty="0">
                            <a:latin typeface="Cambria Math" panose="02040503050406030204" pitchFamily="18" charset="0"/>
                          </a:rPr>
                          <m:t>𝑰</m:t>
                        </m:r>
                      </m:e>
                      <m:sub>
                        <m:r>
                          <a:rPr lang="en-US" altLang="zh-CN" sz="2800" b="1" i="1" dirty="0">
                            <a:latin typeface="Cambria Math" panose="02040503050406030204" pitchFamily="18" charset="0"/>
                          </a:rPr>
                          <m:t>𝑿</m:t>
                        </m:r>
                      </m:sub>
                    </m:sSub>
                  </m:oMath>
                </a14:m>
                <a:r>
                  <a:rPr lang="en-US" altLang="zh-CN" sz="2800" b="1" dirty="0"/>
                  <a:t> is </a:t>
                </a:r>
                <a:r>
                  <a:rPr lang="en-US" altLang="zh-CN" sz="2800" b="1" dirty="0">
                    <a:solidFill>
                      <a:srgbClr val="FF0000"/>
                    </a:solidFill>
                  </a:rPr>
                  <a:t>identity function (</a:t>
                </a:r>
                <a:r>
                  <a:rPr lang="zh-CN" altLang="en-US" sz="2800" b="1" dirty="0">
                    <a:solidFill>
                      <a:srgbClr val="FF0000"/>
                    </a:solidFill>
                  </a:rPr>
                  <a:t>恒等函数</a:t>
                </a:r>
                <a:r>
                  <a:rPr lang="en-US" altLang="zh-CN" sz="2800" b="1" dirty="0">
                    <a:solidFill>
                      <a:srgbClr val="FF0000"/>
                    </a:solidFill>
                  </a:rPr>
                  <a:t>)</a:t>
                </a:r>
                <a:r>
                  <a:rPr lang="en-US" altLang="zh-CN" sz="2800" b="1" dirty="0"/>
                  <a:t>. </a:t>
                </a:r>
              </a:p>
            </p:txBody>
          </p:sp>
        </mc:Choice>
        <mc:Fallback xmlns="">
          <p:sp>
            <p:nvSpPr>
              <p:cNvPr id="13" name="Text Box 5">
                <a:extLst>
                  <a:ext uri="{FF2B5EF4-FFF2-40B4-BE49-F238E27FC236}">
                    <a16:creationId xmlns:a16="http://schemas.microsoft.com/office/drawing/2014/main" id="{317E8DED-0024-A9CE-B2A1-4034ED8E3DBD}"/>
                  </a:ext>
                </a:extLst>
              </p:cNvPr>
              <p:cNvSpPr txBox="1">
                <a:spLocks noRot="1" noChangeAspect="1" noMove="1" noResize="1" noEditPoints="1" noAdjustHandles="1" noChangeArrowheads="1" noChangeShapeType="1" noTextEdit="1"/>
              </p:cNvSpPr>
              <p:nvPr/>
            </p:nvSpPr>
            <p:spPr bwMode="auto">
              <a:xfrm>
                <a:off x="1974056" y="1157545"/>
                <a:ext cx="10116344" cy="2595839"/>
              </a:xfrm>
              <a:prstGeom prst="rect">
                <a:avLst/>
              </a:prstGeom>
              <a:blipFill>
                <a:blip r:embed="rId3"/>
                <a:stretch>
                  <a:fillRect l="-1266" b="-58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D3118C75-14B0-28D5-9984-944996BB75B7}"/>
                  </a:ext>
                </a:extLst>
              </p:cNvPr>
              <p:cNvSpPr txBox="1">
                <a:spLocks noChangeArrowheads="1"/>
              </p:cNvSpPr>
              <p:nvPr/>
            </p:nvSpPr>
            <p:spPr bwMode="auto">
              <a:xfrm>
                <a:off x="1974056" y="4136465"/>
                <a:ext cx="1026238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1"/>
                    </a:solidFill>
                    <a:latin typeface="+mn-lt"/>
                  </a:rPr>
                  <a:t>Theorem: </a:t>
                </a:r>
                <a:r>
                  <a:rPr lang="en-US" altLang="zh-CN" sz="2800" b="1" dirty="0"/>
                  <a:t>Given sets </a:t>
                </a:r>
                <a:r>
                  <a:rPr lang="en-US" altLang="zh-CN" sz="2800" b="1" i="1" dirty="0"/>
                  <a:t>X</a:t>
                </a:r>
                <a:r>
                  <a:rPr lang="en-US" altLang="zh-CN" sz="2800" b="1" dirty="0"/>
                  <a:t> and </a:t>
                </a:r>
                <a:r>
                  <a:rPr lang="en-US" altLang="zh-CN" sz="2800" b="1" i="1" dirty="0"/>
                  <a:t>Y</a:t>
                </a:r>
                <a:r>
                  <a:rPr lang="en-US" altLang="zh-CN" sz="2800" b="1" dirty="0"/>
                  <a:t>. For any function </a:t>
                </a:r>
                <a:r>
                  <a:rPr lang="en-US" altLang="zh-CN" sz="2800" b="1" i="1" dirty="0"/>
                  <a:t>f</a:t>
                </a:r>
                <a:r>
                  <a:rPr lang="en-US" altLang="zh-CN" sz="2800" b="1" dirty="0"/>
                  <a:t>: </a:t>
                </a:r>
                <a:r>
                  <a:rPr lang="en-US" altLang="zh-CN" sz="2800" b="1" i="1" dirty="0"/>
                  <a:t>X→Y</a:t>
                </a:r>
                <a:r>
                  <a:rPr lang="en-US" altLang="zh-CN" sz="2800" b="1" dirty="0"/>
                  <a:t>, there is</a:t>
                </a:r>
                <a:r>
                  <a:rPr lang="zh-CN" altLang="en-US" sz="2800" b="1" dirty="0"/>
                  <a:t> </a:t>
                </a:r>
                <a14:m>
                  <m:oMath xmlns:m="http://schemas.openxmlformats.org/officeDocument/2006/math">
                    <m:r>
                      <a:rPr lang="en-US" altLang="zh-CN" sz="2800" b="1" i="1" smtClean="0">
                        <a:solidFill>
                          <a:srgbClr val="C00000"/>
                        </a:solidFill>
                        <a:latin typeface="Cambria Math" panose="02040503050406030204" pitchFamily="18" charset="0"/>
                      </a:rPr>
                      <m:t>𝒇</m:t>
                    </m:r>
                    <m:r>
                      <a:rPr lang="en-US" altLang="zh-CN" sz="2800" b="1" i="1" smtClean="0">
                        <a:solidFill>
                          <a:srgbClr val="C00000"/>
                        </a:solidFill>
                        <a:latin typeface="Cambria Math" panose="02040503050406030204" pitchFamily="18" charset="0"/>
                      </a:rPr>
                      <m:t>=</m:t>
                    </m:r>
                    <m:r>
                      <a:rPr lang="en-US" altLang="zh-CN" sz="2800" b="1" i="1" smtClean="0">
                        <a:solidFill>
                          <a:srgbClr val="C00000"/>
                        </a:solidFill>
                        <a:latin typeface="Cambria Math" panose="02040503050406030204" pitchFamily="18" charset="0"/>
                      </a:rPr>
                      <m:t>𝒇</m:t>
                    </m:r>
                    <m:r>
                      <a:rPr lang="en-US" altLang="zh-CN" sz="2800" b="1" i="1">
                        <a:solidFill>
                          <a:srgbClr val="C00000"/>
                        </a:solidFill>
                        <a:latin typeface="Cambria Math" panose="02040503050406030204" pitchFamily="18" charset="0"/>
                        <a:ea typeface="Cambria Math" panose="02040503050406030204" pitchFamily="18" charset="0"/>
                      </a:rPr>
                      <m:t>∘</m:t>
                    </m:r>
                    <m:sSub>
                      <m:sSubPr>
                        <m:ctrlPr>
                          <a:rPr lang="en-US" altLang="zh-CN" sz="2800" b="1" i="1" dirty="0">
                            <a:solidFill>
                              <a:srgbClr val="C00000"/>
                            </a:solidFill>
                            <a:latin typeface="Cambria Math" panose="02040503050406030204" pitchFamily="18" charset="0"/>
                          </a:rPr>
                        </m:ctrlPr>
                      </m:sSubPr>
                      <m:e>
                        <m:r>
                          <a:rPr lang="en-US" altLang="zh-CN" sz="2800" b="1" i="1" dirty="0">
                            <a:solidFill>
                              <a:srgbClr val="C00000"/>
                            </a:solidFill>
                            <a:latin typeface="Cambria Math" panose="02040503050406030204" pitchFamily="18" charset="0"/>
                          </a:rPr>
                          <m:t>𝑰</m:t>
                        </m:r>
                      </m:e>
                      <m:sub>
                        <m:r>
                          <a:rPr lang="en-US" altLang="zh-CN" sz="2800" b="1" i="1" dirty="0">
                            <a:solidFill>
                              <a:srgbClr val="C00000"/>
                            </a:solidFill>
                            <a:latin typeface="Cambria Math" panose="02040503050406030204" pitchFamily="18" charset="0"/>
                          </a:rPr>
                          <m:t>𝑿</m:t>
                        </m:r>
                      </m:sub>
                    </m:sSub>
                    <m:r>
                      <a:rPr lang="en-US" altLang="zh-CN" sz="2800" b="1" i="1" dirty="0" smtClean="0">
                        <a:solidFill>
                          <a:srgbClr val="C00000"/>
                        </a:solidFill>
                        <a:latin typeface="Cambria Math" panose="02040503050406030204" pitchFamily="18" charset="0"/>
                      </a:rPr>
                      <m:t>=</m:t>
                    </m:r>
                    <m:sSub>
                      <m:sSubPr>
                        <m:ctrlPr>
                          <a:rPr lang="en-US" altLang="zh-CN" sz="2800" b="1" i="1" dirty="0">
                            <a:solidFill>
                              <a:srgbClr val="C00000"/>
                            </a:solidFill>
                            <a:latin typeface="Cambria Math" panose="02040503050406030204" pitchFamily="18" charset="0"/>
                          </a:rPr>
                        </m:ctrlPr>
                      </m:sSubPr>
                      <m:e>
                        <m:r>
                          <a:rPr lang="en-US" altLang="zh-CN" sz="2800" b="1" i="1" dirty="0">
                            <a:solidFill>
                              <a:srgbClr val="C00000"/>
                            </a:solidFill>
                            <a:latin typeface="Cambria Math" panose="02040503050406030204" pitchFamily="18" charset="0"/>
                          </a:rPr>
                          <m:t>𝑰</m:t>
                        </m:r>
                      </m:e>
                      <m:sub>
                        <m:r>
                          <a:rPr lang="en-US" altLang="zh-CN" sz="2800" b="1" i="1" dirty="0" smtClean="0">
                            <a:solidFill>
                              <a:srgbClr val="C00000"/>
                            </a:solidFill>
                            <a:latin typeface="Cambria Math" panose="02040503050406030204" pitchFamily="18" charset="0"/>
                          </a:rPr>
                          <m:t>𝒀</m:t>
                        </m:r>
                      </m:sub>
                    </m:sSub>
                    <m:r>
                      <a:rPr lang="en-US" altLang="zh-CN" sz="2800" b="1" i="1" dirty="0" smtClean="0">
                        <a:solidFill>
                          <a:srgbClr val="C00000"/>
                        </a:solidFill>
                        <a:latin typeface="Cambria Math" panose="02040503050406030204" pitchFamily="18" charset="0"/>
                        <a:ea typeface="Cambria Math" panose="02040503050406030204" pitchFamily="18" charset="0"/>
                      </a:rPr>
                      <m:t>∘</m:t>
                    </m:r>
                    <m:r>
                      <a:rPr lang="en-US" altLang="zh-CN" sz="2800" b="1" i="1" dirty="0" smtClean="0">
                        <a:solidFill>
                          <a:srgbClr val="C00000"/>
                        </a:solidFill>
                        <a:latin typeface="Cambria Math" panose="02040503050406030204" pitchFamily="18" charset="0"/>
                        <a:ea typeface="Cambria Math" panose="02040503050406030204" pitchFamily="18" charset="0"/>
                      </a:rPr>
                      <m:t>𝒇</m:t>
                    </m:r>
                  </m:oMath>
                </a14:m>
                <a:endParaRPr lang="en-US" altLang="zh-CN" sz="2800" b="1" i="1" dirty="0"/>
              </a:p>
            </p:txBody>
          </p:sp>
        </mc:Choice>
        <mc:Fallback xmlns="">
          <p:sp>
            <p:nvSpPr>
              <p:cNvPr id="14" name="Text Box 6">
                <a:extLst>
                  <a:ext uri="{FF2B5EF4-FFF2-40B4-BE49-F238E27FC236}">
                    <a16:creationId xmlns:a16="http://schemas.microsoft.com/office/drawing/2014/main" id="{D3118C75-14B0-28D5-9984-944996BB75B7}"/>
                  </a:ext>
                </a:extLst>
              </p:cNvPr>
              <p:cNvSpPr txBox="1">
                <a:spLocks noRot="1" noChangeAspect="1" noMove="1" noResize="1" noEditPoints="1" noAdjustHandles="1" noChangeArrowheads="1" noChangeShapeType="1" noTextEdit="1"/>
              </p:cNvSpPr>
              <p:nvPr/>
            </p:nvSpPr>
            <p:spPr bwMode="auto">
              <a:xfrm>
                <a:off x="1974056" y="4136465"/>
                <a:ext cx="10262382" cy="954107"/>
              </a:xfrm>
              <a:prstGeom prst="rect">
                <a:avLst/>
              </a:prstGeom>
              <a:blipFill>
                <a:blip r:embed="rId4"/>
                <a:stretch>
                  <a:fillRect l="-1248" t="-76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 Box 7">
                <a:extLst>
                  <a:ext uri="{FF2B5EF4-FFF2-40B4-BE49-F238E27FC236}">
                    <a16:creationId xmlns:a16="http://schemas.microsoft.com/office/drawing/2014/main" id="{2752FAA5-B512-8B78-FDB7-187B44BAA39B}"/>
                  </a:ext>
                </a:extLst>
              </p:cNvPr>
              <p:cNvSpPr txBox="1">
                <a:spLocks noChangeArrowheads="1"/>
              </p:cNvSpPr>
              <p:nvPr/>
            </p:nvSpPr>
            <p:spPr bwMode="auto">
              <a:xfrm>
                <a:off x="1974056" y="5155687"/>
                <a:ext cx="10116344" cy="19268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dirty="0">
                    <a:solidFill>
                      <a:schemeClr val="accent2"/>
                    </a:solidFill>
                    <a:latin typeface="+mn-lt"/>
                  </a:rPr>
                  <a:t>Proof</a:t>
                </a:r>
                <a:r>
                  <a:rPr lang="en-US" altLang="zh-CN" sz="2800" b="1" dirty="0">
                    <a:solidFill>
                      <a:schemeClr val="accent2"/>
                    </a:solidFill>
                    <a:latin typeface="+mn-lt"/>
                  </a:rPr>
                  <a:t>:</a:t>
                </a:r>
                <a:r>
                  <a:rPr lang="zh-CN" altLang="en-US" sz="2800" b="1" dirty="0">
                    <a:solidFill>
                      <a:schemeClr val="accent2"/>
                    </a:solidFill>
                    <a:latin typeface="+mn-lt"/>
                  </a:rPr>
                  <a:t> </a:t>
                </a:r>
                <a:r>
                  <a:rPr lang="en-US" altLang="zh-CN" sz="2800" b="1" dirty="0"/>
                  <a:t>Set </a:t>
                </a:r>
                <a14:m>
                  <m:oMath xmlns:m="http://schemas.openxmlformats.org/officeDocument/2006/math">
                    <m:r>
                      <a:rPr lang="en-US" altLang="zh-CN" sz="2800" b="1" i="1" dirty="0" smtClean="0">
                        <a:latin typeface="Cambria Math" panose="02040503050406030204" pitchFamily="18" charset="0"/>
                      </a:rPr>
                      <m:t>𝒙</m:t>
                    </m:r>
                    <m:r>
                      <a:rPr kumimoji="1" lang="en-US" altLang="zh-CN" sz="2800" b="1" i="1" dirty="0" err="1">
                        <a:latin typeface="Cambria Math" panose="02040503050406030204" pitchFamily="18" charset="0"/>
                      </a:rPr>
                      <m:t>∈</m:t>
                    </m:r>
                    <m:r>
                      <a:rPr kumimoji="1" lang="en-US" altLang="zh-CN" sz="2800" b="1" i="1" dirty="0" err="1">
                        <a:latin typeface="Cambria Math" panose="02040503050406030204" pitchFamily="18" charset="0"/>
                      </a:rPr>
                      <m:t>𝑿</m:t>
                    </m:r>
                  </m:oMath>
                </a14:m>
                <a:r>
                  <a:rPr lang="en-US" altLang="zh-CN" sz="2800" b="1" dirty="0"/>
                  <a:t> and </a:t>
                </a:r>
                <a14:m>
                  <m:oMath xmlns:m="http://schemas.openxmlformats.org/officeDocument/2006/math">
                    <m:r>
                      <a:rPr lang="en-US" altLang="zh-CN" sz="2800" b="1" i="1" dirty="0" smtClean="0">
                        <a:latin typeface="Cambria Math" panose="02040503050406030204" pitchFamily="18" charset="0"/>
                      </a:rPr>
                      <m:t>𝒚</m:t>
                    </m:r>
                    <m:r>
                      <a:rPr kumimoji="1" lang="en-US" altLang="zh-CN" sz="2800" b="1" i="1" dirty="0" err="1">
                        <a:latin typeface="Cambria Math" panose="02040503050406030204" pitchFamily="18" charset="0"/>
                      </a:rPr>
                      <m:t>∈</m:t>
                    </m:r>
                    <m:r>
                      <a:rPr lang="en-US" altLang="zh-CN" sz="2800" b="1" i="1" dirty="0" err="1">
                        <a:latin typeface="Cambria Math" panose="02040503050406030204" pitchFamily="18" charset="0"/>
                      </a:rPr>
                      <m:t>𝒀</m:t>
                    </m:r>
                  </m:oMath>
                </a14:m>
                <a:r>
                  <a:rPr lang="en-US" altLang="zh-CN" sz="2800" b="1" dirty="0"/>
                  <a:t> , by definition </a:t>
                </a:r>
                <a14:m>
                  <m:oMath xmlns:m="http://schemas.openxmlformats.org/officeDocument/2006/math">
                    <m:sSub>
                      <m:sSubPr>
                        <m:ctrlPr>
                          <a:rPr lang="en-US" altLang="zh-CN" sz="2800" b="1" i="1" dirty="0" smtClean="0">
                            <a:solidFill>
                              <a:srgbClr val="0070C0"/>
                            </a:solidFill>
                            <a:latin typeface="Cambria Math" panose="02040503050406030204" pitchFamily="18" charset="0"/>
                          </a:rPr>
                        </m:ctrlPr>
                      </m:sSubPr>
                      <m:e>
                        <m:r>
                          <a:rPr lang="en-US" altLang="zh-CN" sz="2800" b="1" i="1" dirty="0">
                            <a:solidFill>
                              <a:srgbClr val="0070C0"/>
                            </a:solidFill>
                            <a:latin typeface="Cambria Math" panose="02040503050406030204" pitchFamily="18" charset="0"/>
                          </a:rPr>
                          <m:t>𝑰</m:t>
                        </m:r>
                      </m:e>
                      <m:sub>
                        <m:r>
                          <a:rPr lang="en-US" altLang="zh-CN" sz="2800" b="1" i="1" dirty="0">
                            <a:solidFill>
                              <a:srgbClr val="0070C0"/>
                            </a:solidFill>
                            <a:latin typeface="Cambria Math" panose="02040503050406030204" pitchFamily="18" charset="0"/>
                          </a:rPr>
                          <m:t>𝑿</m:t>
                        </m:r>
                      </m:sub>
                    </m:sSub>
                    <m:r>
                      <a:rPr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𝒙</m:t>
                    </m:r>
                    <m:r>
                      <a:rPr lang="en-US" altLang="zh-CN" sz="2800" b="1" i="1" dirty="0">
                        <a:solidFill>
                          <a:srgbClr val="0070C0"/>
                        </a:solidFill>
                        <a:latin typeface="Cambria Math" panose="02040503050406030204" pitchFamily="18" charset="0"/>
                      </a:rPr>
                      <m:t>)=</m:t>
                    </m:r>
                    <m:r>
                      <a:rPr lang="en-US" altLang="zh-CN" sz="2800" b="1" i="1" dirty="0">
                        <a:solidFill>
                          <a:srgbClr val="0070C0"/>
                        </a:solidFill>
                        <a:latin typeface="Cambria Math" panose="02040503050406030204" pitchFamily="18" charset="0"/>
                      </a:rPr>
                      <m:t>𝒙</m:t>
                    </m:r>
                  </m:oMath>
                </a14:m>
                <a:r>
                  <a:rPr lang="en-US" altLang="zh-CN" sz="2800" b="1" dirty="0"/>
                  <a:t>, </a:t>
                </a:r>
                <a14:m>
                  <m:oMath xmlns:m="http://schemas.openxmlformats.org/officeDocument/2006/math">
                    <m:sSub>
                      <m:sSubPr>
                        <m:ctrlPr>
                          <a:rPr lang="en-US" altLang="zh-CN" sz="2800" b="1" i="1" dirty="0" smtClean="0">
                            <a:solidFill>
                              <a:srgbClr val="0070C0"/>
                            </a:solidFill>
                            <a:latin typeface="Cambria Math" panose="02040503050406030204" pitchFamily="18" charset="0"/>
                          </a:rPr>
                        </m:ctrlPr>
                      </m:sSubPr>
                      <m:e>
                        <m:r>
                          <a:rPr lang="en-US" altLang="zh-CN" sz="2800" b="1" i="1" dirty="0">
                            <a:solidFill>
                              <a:srgbClr val="0070C0"/>
                            </a:solidFill>
                            <a:latin typeface="Cambria Math" panose="02040503050406030204" pitchFamily="18" charset="0"/>
                          </a:rPr>
                          <m:t>𝑰</m:t>
                        </m:r>
                      </m:e>
                      <m:sub>
                        <m:r>
                          <a:rPr lang="en-US" altLang="zh-CN" sz="2800" b="1" i="1" dirty="0" smtClean="0">
                            <a:solidFill>
                              <a:srgbClr val="0070C0"/>
                            </a:solidFill>
                            <a:latin typeface="Cambria Math" panose="02040503050406030204" pitchFamily="18" charset="0"/>
                          </a:rPr>
                          <m:t>𝒀</m:t>
                        </m:r>
                      </m:sub>
                    </m:sSub>
                    <m:r>
                      <a:rPr lang="en-US" altLang="zh-CN" sz="2800" b="1" i="1" dirty="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𝒚</m:t>
                    </m:r>
                    <m:r>
                      <a:rPr lang="en-US" altLang="zh-CN" sz="2800" b="1" i="1" dirty="0">
                        <a:solidFill>
                          <a:srgbClr val="0070C0"/>
                        </a:solidFill>
                        <a:latin typeface="Cambria Math" panose="02040503050406030204" pitchFamily="18" charset="0"/>
                      </a:rPr>
                      <m:t>)=</m:t>
                    </m:r>
                    <m:r>
                      <a:rPr lang="en-US" altLang="zh-CN" sz="2800" b="1" i="1" dirty="0" smtClean="0">
                        <a:solidFill>
                          <a:srgbClr val="0070C0"/>
                        </a:solidFill>
                        <a:latin typeface="Cambria Math" panose="02040503050406030204" pitchFamily="18" charset="0"/>
                      </a:rPr>
                      <m:t>𝒚</m:t>
                    </m:r>
                  </m:oMath>
                </a14:m>
                <a:endParaRPr lang="en-US" altLang="zh-CN" sz="2800" b="1" i="1" dirty="0">
                  <a:solidFill>
                    <a:srgbClr val="0070C0"/>
                  </a:solidFill>
                </a:endParaRPr>
              </a:p>
              <a:p>
                <a:pPr eaLnBrk="1" hangingPunct="1"/>
                <a14:m>
                  <m:oMathPara xmlns:m="http://schemas.openxmlformats.org/officeDocument/2006/math">
                    <m:oMathParaPr>
                      <m:jc m:val="centerGroup"/>
                    </m:oMathParaPr>
                    <m:oMath xmlns:m="http://schemas.openxmlformats.org/officeDocument/2006/math">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𝒇</m:t>
                          </m:r>
                          <m:r>
                            <a:rPr lang="en-US" altLang="zh-CN" sz="2800" b="1" i="1">
                              <a:latin typeface="Cambria Math" panose="02040503050406030204" pitchFamily="18" charset="0"/>
                              <a:ea typeface="Cambria Math" panose="02040503050406030204" pitchFamily="18" charset="0"/>
                            </a:rPr>
                            <m:t>∘</m:t>
                          </m:r>
                          <m:sSub>
                            <m:sSubPr>
                              <m:ctrlPr>
                                <a:rPr lang="en-US" altLang="zh-CN" sz="2800" b="1" i="1" dirty="0">
                                  <a:latin typeface="Cambria Math" panose="02040503050406030204" pitchFamily="18" charset="0"/>
                                </a:rPr>
                              </m:ctrlPr>
                            </m:sSubPr>
                            <m:e>
                              <m:r>
                                <a:rPr lang="en-US" altLang="zh-CN" sz="2800" b="1" i="1" dirty="0">
                                  <a:latin typeface="Cambria Math" panose="02040503050406030204" pitchFamily="18" charset="0"/>
                                </a:rPr>
                                <m:t>𝑰</m:t>
                              </m:r>
                            </m:e>
                            <m:sub>
                              <m:r>
                                <a:rPr lang="en-US" altLang="zh-CN" sz="2800" b="1" i="1" dirty="0">
                                  <a:latin typeface="Cambria Math" panose="02040503050406030204" pitchFamily="18" charset="0"/>
                                </a:rPr>
                                <m:t>𝑿</m:t>
                              </m:r>
                            </m:sub>
                          </m:sSub>
                        </m:e>
                      </m:d>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b>
                            <m:sSubPr>
                              <m:ctrlPr>
                                <a:rPr lang="en-US" altLang="zh-CN" sz="2800" b="1" i="1" dirty="0">
                                  <a:latin typeface="Cambria Math" panose="02040503050406030204" pitchFamily="18" charset="0"/>
                                </a:rPr>
                              </m:ctrlPr>
                            </m:sSubPr>
                            <m:e>
                              <m:r>
                                <a:rPr lang="en-US" altLang="zh-CN" sz="2800" b="1" i="1" dirty="0">
                                  <a:latin typeface="Cambria Math" panose="02040503050406030204" pitchFamily="18" charset="0"/>
                                </a:rPr>
                                <m:t>𝑰</m:t>
                              </m:r>
                            </m:e>
                            <m:sub>
                              <m:r>
                                <a:rPr lang="en-US" altLang="zh-CN" sz="2800" b="1" i="1" dirty="0">
                                  <a:latin typeface="Cambria Math" panose="02040503050406030204" pitchFamily="18" charset="0"/>
                                </a:rPr>
                                <m:t>𝑿</m:t>
                              </m:r>
                            </m:sub>
                          </m:sSub>
                          <m:d>
                            <m:dPr>
                              <m:ctrlPr>
                                <a:rPr lang="en-US" altLang="zh-CN" sz="2800" b="1" i="1" dirty="0">
                                  <a:latin typeface="Cambria Math" panose="02040503050406030204" pitchFamily="18" charset="0"/>
                                </a:rPr>
                              </m:ctrlPr>
                            </m:dPr>
                            <m:e>
                              <m:r>
                                <a:rPr lang="en-US" altLang="zh-CN" sz="2800" b="1" i="1" dirty="0">
                                  <a:latin typeface="Cambria Math" panose="02040503050406030204" pitchFamily="18" charset="0"/>
                                </a:rPr>
                                <m:t>𝒙</m:t>
                              </m:r>
                            </m:e>
                          </m:d>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oMath>
                  </m:oMathPara>
                </a14:m>
                <a:endParaRPr lang="en-US" altLang="zh-CN" sz="2800" b="1" i="1" dirty="0"/>
              </a:p>
              <a:p>
                <a:pPr eaLnBrk="1" hangingPunct="1"/>
                <a14:m>
                  <m:oMathPara xmlns:m="http://schemas.openxmlformats.org/officeDocument/2006/math">
                    <m:oMathParaPr>
                      <m:jc m:val="centerGroup"/>
                    </m:oMathParaPr>
                    <m:oMath xmlns:m="http://schemas.openxmlformats.org/officeDocument/2006/math">
                      <m:d>
                        <m:dPr>
                          <m:ctrlPr>
                            <a:rPr lang="en-US" altLang="zh-CN" sz="2800" b="1" i="1">
                              <a:latin typeface="Cambria Math" panose="02040503050406030204" pitchFamily="18" charset="0"/>
                            </a:rPr>
                          </m:ctrlPr>
                        </m:dPr>
                        <m:e>
                          <m:sSub>
                            <m:sSubPr>
                              <m:ctrlPr>
                                <a:rPr lang="en-US" altLang="zh-CN" sz="2800" b="1" i="1" dirty="0">
                                  <a:latin typeface="Cambria Math" panose="02040503050406030204" pitchFamily="18" charset="0"/>
                                </a:rPr>
                              </m:ctrlPr>
                            </m:sSubPr>
                            <m:e>
                              <m:r>
                                <a:rPr lang="en-US" altLang="zh-CN" sz="2800" b="1" i="1" dirty="0">
                                  <a:latin typeface="Cambria Math" panose="02040503050406030204" pitchFamily="18" charset="0"/>
                                </a:rPr>
                                <m:t>𝑰</m:t>
                              </m:r>
                            </m:e>
                            <m:sub>
                              <m:r>
                                <a:rPr lang="en-US" altLang="zh-CN" sz="2800" b="1" i="1" dirty="0" smtClean="0">
                                  <a:latin typeface="Cambria Math" panose="02040503050406030204" pitchFamily="18" charset="0"/>
                                </a:rPr>
                                <m:t>𝒀</m:t>
                              </m:r>
                            </m:sub>
                          </m:sSub>
                          <m:r>
                            <a:rPr lang="en-US" altLang="zh-CN" sz="2800" b="1" i="1">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𝒇</m:t>
                          </m:r>
                        </m:e>
                      </m:d>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r>
                        <a:rPr lang="en-US" altLang="zh-CN" sz="2800" b="1" i="1">
                          <a:latin typeface="Cambria Math" panose="02040503050406030204" pitchFamily="18" charset="0"/>
                        </a:rPr>
                        <m:t>=</m:t>
                      </m:r>
                      <m:sSub>
                        <m:sSubPr>
                          <m:ctrlPr>
                            <a:rPr lang="en-US" altLang="zh-CN" sz="2800" b="1" i="1" dirty="0">
                              <a:latin typeface="Cambria Math" panose="02040503050406030204" pitchFamily="18" charset="0"/>
                            </a:rPr>
                          </m:ctrlPr>
                        </m:sSubPr>
                        <m:e>
                          <m:r>
                            <a:rPr lang="en-US" altLang="zh-CN" sz="2800" b="1" i="1" dirty="0">
                              <a:latin typeface="Cambria Math" panose="02040503050406030204" pitchFamily="18" charset="0"/>
                            </a:rPr>
                            <m:t>𝑰</m:t>
                          </m:r>
                        </m:e>
                        <m:sub>
                          <m:r>
                            <a:rPr lang="en-US" altLang="zh-CN" sz="2800" b="1" i="1" dirty="0">
                              <a:latin typeface="Cambria Math" panose="02040503050406030204" pitchFamily="18" charset="0"/>
                            </a:rPr>
                            <m:t>𝒀</m:t>
                          </m:r>
                        </m:sub>
                      </m:sSub>
                      <m:d>
                        <m:dPr>
                          <m:ctrlPr>
                            <a:rPr lang="en-US" altLang="zh-CN" sz="2800" b="1" i="1">
                              <a:latin typeface="Cambria Math" panose="02040503050406030204" pitchFamily="18" charset="0"/>
                            </a:rPr>
                          </m:ctrlPr>
                        </m:dPr>
                        <m:e>
                          <m:r>
                            <a:rPr lang="en-US" altLang="zh-CN" sz="2800" b="1" i="1" dirty="0" smtClean="0">
                              <a:latin typeface="Cambria Math" panose="02040503050406030204" pitchFamily="18" charset="0"/>
                            </a:rPr>
                            <m:t>𝒇</m:t>
                          </m:r>
                          <m:d>
                            <m:dPr>
                              <m:ctrlPr>
                                <a:rPr lang="en-US" altLang="zh-CN" sz="2800" b="1" i="1" dirty="0">
                                  <a:latin typeface="Cambria Math" panose="02040503050406030204" pitchFamily="18" charset="0"/>
                                </a:rPr>
                              </m:ctrlPr>
                            </m:dPr>
                            <m:e>
                              <m:r>
                                <a:rPr lang="en-US" altLang="zh-CN" sz="2800" b="1" i="1" dirty="0">
                                  <a:latin typeface="Cambria Math" panose="02040503050406030204" pitchFamily="18" charset="0"/>
                                </a:rPr>
                                <m:t>𝒙</m:t>
                              </m:r>
                            </m:e>
                          </m:d>
                        </m:e>
                      </m:d>
                      <m:r>
                        <a:rPr lang="en-US" altLang="zh-CN" sz="2800" b="1" i="1">
                          <a:latin typeface="Cambria Math" panose="02040503050406030204" pitchFamily="18" charset="0"/>
                        </a:rPr>
                        <m:t>=</m:t>
                      </m:r>
                      <m:r>
                        <a:rPr lang="en-US" altLang="zh-CN" sz="2800" b="1" i="1">
                          <a:latin typeface="Cambria Math" panose="02040503050406030204" pitchFamily="18" charset="0"/>
                        </a:rPr>
                        <m:t>𝒇</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en-US" altLang="zh-CN" sz="2800" b="1" i="1" dirty="0"/>
              </a:p>
              <a:p>
                <a:pPr eaLnBrk="1" hangingPunct="1"/>
                <a:endParaRPr lang="en-US" altLang="zh-CN" sz="2800" b="1" i="1" dirty="0"/>
              </a:p>
            </p:txBody>
          </p:sp>
        </mc:Choice>
        <mc:Fallback xmlns="">
          <p:sp>
            <p:nvSpPr>
              <p:cNvPr id="15" name="Text Box 7">
                <a:extLst>
                  <a:ext uri="{FF2B5EF4-FFF2-40B4-BE49-F238E27FC236}">
                    <a16:creationId xmlns:a16="http://schemas.microsoft.com/office/drawing/2014/main" id="{2752FAA5-B512-8B78-FDB7-187B44BAA39B}"/>
                  </a:ext>
                </a:extLst>
              </p:cNvPr>
              <p:cNvSpPr txBox="1">
                <a:spLocks noRot="1" noChangeAspect="1" noMove="1" noResize="1" noEditPoints="1" noAdjustHandles="1" noChangeArrowheads="1" noChangeShapeType="1" noTextEdit="1"/>
              </p:cNvSpPr>
              <p:nvPr/>
            </p:nvSpPr>
            <p:spPr bwMode="auto">
              <a:xfrm>
                <a:off x="1974056" y="5155687"/>
                <a:ext cx="10116344" cy="1926810"/>
              </a:xfrm>
              <a:prstGeom prst="rect">
                <a:avLst/>
              </a:prstGeom>
              <a:blipFill>
                <a:blip r:embed="rId5"/>
                <a:stretch>
                  <a:fillRect l="-1266" t="-37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948DA640-6F28-DF66-1DEC-3B602C240F2B}"/>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恒等函数</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4491300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46</a:t>
            </a:fld>
            <a:endParaRPr lang="zh-CN" altLang="en-US" dirty="0"/>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文本框 11">
            <a:extLst>
              <a:ext uri="{FF2B5EF4-FFF2-40B4-BE49-F238E27FC236}">
                <a16:creationId xmlns:a16="http://schemas.microsoft.com/office/drawing/2014/main" id="{98A2ADE7-0CF0-C9AD-D42A-A258853B5233}"/>
              </a:ext>
            </a:extLst>
          </p:cNvPr>
          <p:cNvSpPr txBox="1"/>
          <p:nvPr/>
        </p:nvSpPr>
        <p:spPr>
          <a:xfrm>
            <a:off x="1832417" y="167352"/>
            <a:ext cx="10404021" cy="707886"/>
          </a:xfrm>
          <a:prstGeom prst="rect">
            <a:avLst/>
          </a:prstGeom>
          <a:noFill/>
        </p:spPr>
        <p:txBody>
          <a:bodyPr wrap="square" rtlCol="0">
            <a:spAutoFit/>
          </a:bodyPr>
          <a:lstStyle/>
          <a:p>
            <a:r>
              <a:rPr lang="en-US" altLang="zh-CN" sz="4000" b="1" dirty="0">
                <a:solidFill>
                  <a:schemeClr val="bg1"/>
                </a:solidFill>
                <a:effectLst>
                  <a:outerShdw blurRad="38100" dist="38100" dir="2700000" algn="tl">
                    <a:srgbClr val="000000">
                      <a:alpha val="43137"/>
                    </a:srgbClr>
                  </a:outerShdw>
                </a:effectLst>
                <a:cs typeface="+mn-ea"/>
                <a:sym typeface="+mn-lt"/>
              </a:rPr>
              <a:t>Partial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mc:AlternateContent xmlns:mc="http://schemas.openxmlformats.org/markup-compatibility/2006" xmlns:a14="http://schemas.microsoft.com/office/drawing/2010/main">
        <mc:Choice Requires="a14">
          <p:sp>
            <p:nvSpPr>
              <p:cNvPr id="13" name="Text Box 5">
                <a:extLst>
                  <a:ext uri="{FF2B5EF4-FFF2-40B4-BE49-F238E27FC236}">
                    <a16:creationId xmlns:a16="http://schemas.microsoft.com/office/drawing/2014/main" id="{2B15491D-FCCB-9BA3-AE2B-F4372B1DB287}"/>
                  </a:ext>
                </a:extLst>
              </p:cNvPr>
              <p:cNvSpPr txBox="1">
                <a:spLocks noChangeArrowheads="1"/>
              </p:cNvSpPr>
              <p:nvPr/>
            </p:nvSpPr>
            <p:spPr bwMode="auto">
              <a:xfrm>
                <a:off x="1832416" y="1193869"/>
                <a:ext cx="10257983" cy="20507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1"/>
                    </a:solidFill>
                  </a:rPr>
                  <a:t>Definition: </a:t>
                </a:r>
                <a:r>
                  <a:rPr lang="en-US" altLang="zh-CN" b="1" dirty="0"/>
                  <a:t>Let </a:t>
                </a:r>
                <a:r>
                  <a:rPr lang="en-US" altLang="zh-CN" b="1" i="1" dirty="0"/>
                  <a:t>X</a:t>
                </a:r>
                <a:r>
                  <a:rPr lang="en-US" altLang="zh-CN" b="1" dirty="0"/>
                  <a:t> and</a:t>
                </a:r>
                <a:r>
                  <a:rPr lang="en-US" altLang="zh-CN" b="1" i="1" dirty="0"/>
                  <a:t> Y </a:t>
                </a:r>
                <a:r>
                  <a:rPr lang="en-US" altLang="zh-CN" b="1" dirty="0"/>
                  <a:t>be two sets and </a:t>
                </a:r>
                <a14:m>
                  <m:oMath xmlns:m="http://schemas.openxmlformats.org/officeDocument/2006/math">
                    <m:sSup>
                      <m:sSupPr>
                        <m:ctrlPr>
                          <a:rPr lang="en-US" altLang="zh-CN" b="1" i="1" smtClean="0">
                            <a:solidFill>
                              <a:srgbClr val="0070C0"/>
                            </a:solidFill>
                            <a:latin typeface="Cambria Math" panose="02040503050406030204" pitchFamily="18" charset="0"/>
                          </a:rPr>
                        </m:ctrlPr>
                      </m:sSupPr>
                      <m:e>
                        <m:r>
                          <a:rPr lang="en-US" altLang="zh-CN" b="1" i="1" smtClean="0">
                            <a:solidFill>
                              <a:srgbClr val="0070C0"/>
                            </a:solidFill>
                            <a:latin typeface="Cambria Math" panose="02040503050406030204" pitchFamily="18" charset="0"/>
                          </a:rPr>
                          <m:t>𝑿</m:t>
                        </m:r>
                      </m:e>
                      <m:sup>
                        <m:r>
                          <a:rPr lang="en-US" altLang="zh-CN" b="1" i="1" smtClean="0">
                            <a:solidFill>
                              <a:srgbClr val="0070C0"/>
                            </a:solidFill>
                            <a:latin typeface="Cambria Math" panose="02040503050406030204" pitchFamily="18" charset="0"/>
                          </a:rPr>
                          <m:t>′</m:t>
                        </m:r>
                      </m:sup>
                    </m:sSup>
                    <m:r>
                      <a:rPr lang="en-US" altLang="zh-CN" b="1" i="1" smtClean="0">
                        <a:solidFill>
                          <a:srgbClr val="0070C0"/>
                        </a:solidFill>
                        <a:latin typeface="Cambria Math" panose="02040503050406030204" pitchFamily="18" charset="0"/>
                        <a:ea typeface="Cambria Math" panose="02040503050406030204" pitchFamily="18" charset="0"/>
                      </a:rPr>
                      <m:t>⊆</m:t>
                    </m:r>
                    <m:r>
                      <a:rPr lang="en-US" altLang="zh-CN" b="1" i="1" smtClean="0">
                        <a:solidFill>
                          <a:srgbClr val="0070C0"/>
                        </a:solidFill>
                        <a:latin typeface="Cambria Math" panose="02040503050406030204" pitchFamily="18" charset="0"/>
                        <a:ea typeface="Cambria Math" panose="02040503050406030204" pitchFamily="18" charset="0"/>
                      </a:rPr>
                      <m:t>𝑿</m:t>
                    </m:r>
                  </m:oMath>
                </a14:m>
                <a:r>
                  <a:rPr lang="en-US" altLang="zh-CN" b="1" dirty="0"/>
                  <a:t>. Thus, any function</a:t>
                </a:r>
                <a14:m>
                  <m:oMath xmlns:m="http://schemas.openxmlformats.org/officeDocument/2006/math">
                    <m:r>
                      <a:rPr lang="en-US" altLang="zh-CN" b="1" i="0" dirty="0" smtClean="0">
                        <a:latin typeface="Cambria Math" panose="02040503050406030204" pitchFamily="18" charset="0"/>
                      </a:rPr>
                      <m:t> </m:t>
                    </m:r>
                    <m:r>
                      <a:rPr lang="en-US" altLang="zh-CN" b="1" i="1" dirty="0" smtClean="0">
                        <a:solidFill>
                          <a:srgbClr val="0070C0"/>
                        </a:solidFill>
                        <a:latin typeface="Cambria Math" panose="02040503050406030204" pitchFamily="18" charset="0"/>
                      </a:rPr>
                      <m:t>𝒇</m:t>
                    </m:r>
                    <m:r>
                      <a:rPr lang="en-US" altLang="zh-CN" b="1" i="1" dirty="0" smtClean="0">
                        <a:solidFill>
                          <a:srgbClr val="0070C0"/>
                        </a:solidFill>
                        <a:latin typeface="Cambria Math" panose="02040503050406030204" pitchFamily="18" charset="0"/>
                      </a:rPr>
                      <m:t>:</m:t>
                    </m:r>
                    <m:sSup>
                      <m:sSupPr>
                        <m:ctrlPr>
                          <a:rPr lang="en-US" altLang="zh-CN" b="1" i="1">
                            <a:solidFill>
                              <a:srgbClr val="0070C0"/>
                            </a:solidFill>
                            <a:latin typeface="Cambria Math" panose="02040503050406030204" pitchFamily="18" charset="0"/>
                          </a:rPr>
                        </m:ctrlPr>
                      </m:sSupPr>
                      <m:e>
                        <m:r>
                          <a:rPr lang="en-US" altLang="zh-CN" b="1" i="1">
                            <a:solidFill>
                              <a:srgbClr val="0070C0"/>
                            </a:solidFill>
                            <a:latin typeface="Cambria Math" panose="02040503050406030204" pitchFamily="18" charset="0"/>
                          </a:rPr>
                          <m:t>𝑿</m:t>
                        </m:r>
                      </m:e>
                      <m:sup>
                        <m:r>
                          <a:rPr lang="en-US" altLang="zh-CN" b="1" i="1">
                            <a:solidFill>
                              <a:srgbClr val="0070C0"/>
                            </a:solidFill>
                            <a:latin typeface="Cambria Math" panose="02040503050406030204" pitchFamily="18" charset="0"/>
                          </a:rPr>
                          <m:t>′</m:t>
                        </m:r>
                      </m:sup>
                    </m:sSup>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𝒀</m:t>
                    </m:r>
                  </m:oMath>
                </a14:m>
                <a:r>
                  <a:rPr lang="en-US" altLang="zh-CN" b="1" dirty="0">
                    <a:solidFill>
                      <a:srgbClr val="0070C0"/>
                    </a:solidFill>
                  </a:rPr>
                  <a:t> </a:t>
                </a:r>
                <a:r>
                  <a:rPr lang="en-US" altLang="zh-CN" b="1" dirty="0"/>
                  <a:t>is called the </a:t>
                </a:r>
                <a:r>
                  <a:rPr lang="en-US" altLang="zh-CN" b="1" dirty="0">
                    <a:solidFill>
                      <a:srgbClr val="FF0000"/>
                    </a:solidFill>
                  </a:rPr>
                  <a:t>partial function (</a:t>
                </a:r>
                <a:r>
                  <a:rPr lang="zh-CN" altLang="en-US" b="1" dirty="0">
                    <a:solidFill>
                      <a:srgbClr val="FF0000"/>
                    </a:solidFill>
                  </a:rPr>
                  <a:t>偏函数</a:t>
                </a:r>
                <a:r>
                  <a:rPr lang="en-US" altLang="zh-CN" b="1" dirty="0">
                    <a:solidFill>
                      <a:srgbClr val="FF0000"/>
                    </a:solidFill>
                  </a:rPr>
                  <a:t>)</a:t>
                </a:r>
                <a:r>
                  <a:rPr lang="en-US" altLang="zh-CN" b="1" dirty="0"/>
                  <a:t> of the domain </a:t>
                </a:r>
                <a:r>
                  <a:rPr lang="en-US" altLang="zh-CN" b="1" i="1" dirty="0"/>
                  <a:t>X </a:t>
                </a:r>
                <a:r>
                  <a:rPr lang="en-US" altLang="zh-CN" b="1" dirty="0"/>
                  <a:t>and the co-domain </a:t>
                </a:r>
                <a:r>
                  <a:rPr lang="en-US" altLang="zh-CN" b="1" i="1" dirty="0"/>
                  <a:t>Y</a:t>
                </a:r>
                <a:r>
                  <a:rPr lang="en-US" altLang="zh-CN" b="1" dirty="0"/>
                  <a:t>. For </a:t>
                </a:r>
                <a:r>
                  <a:rPr lang="en-US" altLang="zh-CN" b="1" dirty="0">
                    <a:solidFill>
                      <a:srgbClr val="003366"/>
                    </a:solidFill>
                  </a:rPr>
                  <a:t>any element </a:t>
                </a:r>
                <a14:m>
                  <m:oMath xmlns:m="http://schemas.openxmlformats.org/officeDocument/2006/math">
                    <m:r>
                      <a:rPr lang="en-US" altLang="zh-CN" b="1" i="1" dirty="0" smtClean="0">
                        <a:solidFill>
                          <a:srgbClr val="C00000"/>
                        </a:solidFill>
                        <a:latin typeface="Cambria Math" panose="02040503050406030204" pitchFamily="18" charset="0"/>
                      </a:rPr>
                      <m:t>𝒙</m:t>
                    </m:r>
                    <m:r>
                      <a:rPr lang="en-US" altLang="zh-CN" b="1" i="1" dirty="0" smtClean="0">
                        <a:solidFill>
                          <a:srgbClr val="C00000"/>
                        </a:solidFill>
                        <a:latin typeface="Cambria Math" panose="02040503050406030204" pitchFamily="18" charset="0"/>
                      </a:rPr>
                      <m:t> </m:t>
                    </m:r>
                    <m:r>
                      <a:rPr kumimoji="1" lang="en-US" altLang="zh-CN" sz="2800" b="1" i="1" dirty="0">
                        <a:solidFill>
                          <a:srgbClr val="C00000"/>
                        </a:solidFill>
                        <a:latin typeface="Cambria Math" panose="02040503050406030204" pitchFamily="18" charset="0"/>
                      </a:rPr>
                      <m:t>∈</m:t>
                    </m:r>
                    <m:r>
                      <a:rPr lang="en-US" altLang="zh-CN" sz="2800" b="1" i="1" dirty="0">
                        <a:solidFill>
                          <a:srgbClr val="C00000"/>
                        </a:solidFill>
                        <a:latin typeface="Cambria Math" panose="02040503050406030204" pitchFamily="18" charset="0"/>
                      </a:rPr>
                      <m:t> </m:t>
                    </m:r>
                    <m:r>
                      <a:rPr lang="en-US" altLang="zh-CN" b="1" i="1" dirty="0">
                        <a:solidFill>
                          <a:srgbClr val="C00000"/>
                        </a:solidFill>
                        <a:latin typeface="Cambria Math" panose="02040503050406030204" pitchFamily="18" charset="0"/>
                      </a:rPr>
                      <m:t>𝑿</m:t>
                    </m:r>
                    <m:r>
                      <a:rPr lang="en-US" altLang="zh-CN" b="1" i="1" dirty="0">
                        <a:solidFill>
                          <a:srgbClr val="C00000"/>
                        </a:solidFill>
                        <a:latin typeface="Cambria Math" panose="02040503050406030204" pitchFamily="18" charset="0"/>
                      </a:rPr>
                      <m:t>−</m:t>
                    </m:r>
                    <m:sSup>
                      <m:sSupPr>
                        <m:ctrlPr>
                          <a:rPr lang="en-US" altLang="zh-CN" b="1" i="1">
                            <a:solidFill>
                              <a:srgbClr val="C00000"/>
                            </a:solidFill>
                            <a:latin typeface="Cambria Math" panose="02040503050406030204" pitchFamily="18" charset="0"/>
                          </a:rPr>
                        </m:ctrlPr>
                      </m:sSupPr>
                      <m:e>
                        <m:r>
                          <a:rPr lang="en-US" altLang="zh-CN" b="1" i="1">
                            <a:solidFill>
                              <a:srgbClr val="C00000"/>
                            </a:solidFill>
                            <a:latin typeface="Cambria Math" panose="02040503050406030204" pitchFamily="18" charset="0"/>
                          </a:rPr>
                          <m:t>𝑿</m:t>
                        </m:r>
                      </m:e>
                      <m:sup>
                        <m:r>
                          <a:rPr lang="en-US" altLang="zh-CN" b="1" i="1">
                            <a:solidFill>
                              <a:srgbClr val="C00000"/>
                            </a:solidFill>
                            <a:latin typeface="Cambria Math" panose="02040503050406030204" pitchFamily="18" charset="0"/>
                          </a:rPr>
                          <m:t>′</m:t>
                        </m:r>
                      </m:sup>
                    </m:sSup>
                  </m:oMath>
                </a14:m>
                <a:r>
                  <a:rPr lang="en-US" altLang="zh-CN" b="1" dirty="0">
                    <a:solidFill>
                      <a:srgbClr val="003366"/>
                    </a:solidFill>
                  </a:rPr>
                  <a:t>, the value of </a:t>
                </a:r>
                <a14:m>
                  <m:oMath xmlns:m="http://schemas.openxmlformats.org/officeDocument/2006/math">
                    <m:r>
                      <a:rPr lang="en-US" altLang="zh-CN" b="1" i="1" dirty="0" smtClean="0">
                        <a:solidFill>
                          <a:srgbClr val="C00000"/>
                        </a:solidFill>
                        <a:latin typeface="Cambria Math" panose="02040503050406030204" pitchFamily="18" charset="0"/>
                      </a:rPr>
                      <m:t>𝒇</m:t>
                    </m:r>
                    <m:r>
                      <a:rPr lang="en-US" altLang="zh-CN" b="1" i="1" dirty="0" smtClean="0">
                        <a:solidFill>
                          <a:srgbClr val="C00000"/>
                        </a:solidFill>
                        <a:latin typeface="Cambria Math" panose="02040503050406030204" pitchFamily="18" charset="0"/>
                      </a:rPr>
                      <m:t>(</m:t>
                    </m:r>
                    <m:r>
                      <a:rPr lang="en-US" altLang="zh-CN" b="1" i="1" dirty="0" smtClean="0">
                        <a:solidFill>
                          <a:srgbClr val="C00000"/>
                        </a:solidFill>
                        <a:latin typeface="Cambria Math" panose="02040503050406030204" pitchFamily="18" charset="0"/>
                      </a:rPr>
                      <m:t>𝒙</m:t>
                    </m:r>
                    <m:r>
                      <a:rPr lang="en-US" altLang="zh-CN" b="1" i="1" dirty="0" smtClean="0">
                        <a:solidFill>
                          <a:srgbClr val="C00000"/>
                        </a:solidFill>
                        <a:latin typeface="Cambria Math" panose="02040503050406030204" pitchFamily="18" charset="0"/>
                      </a:rPr>
                      <m:t>)</m:t>
                    </m:r>
                  </m:oMath>
                </a14:m>
                <a:r>
                  <a:rPr lang="en-US" altLang="zh-CN" b="1" dirty="0">
                    <a:solidFill>
                      <a:srgbClr val="C00000"/>
                    </a:solidFill>
                  </a:rPr>
                  <a:t> </a:t>
                </a:r>
                <a:r>
                  <a:rPr lang="en-US" altLang="zh-CN" b="1" dirty="0">
                    <a:solidFill>
                      <a:srgbClr val="003366"/>
                    </a:solidFill>
                  </a:rPr>
                  <a:t>is </a:t>
                </a:r>
                <a:r>
                  <a:rPr lang="en-US" altLang="zh-CN" b="1" dirty="0">
                    <a:solidFill>
                      <a:srgbClr val="C00000"/>
                    </a:solidFill>
                  </a:rPr>
                  <a:t>undefined</a:t>
                </a:r>
                <a:r>
                  <a:rPr lang="en-US" altLang="zh-CN" b="1" dirty="0"/>
                  <a:t>.</a:t>
                </a:r>
                <a:endParaRPr lang="zh-CN" altLang="en-US" sz="2800" b="1" dirty="0"/>
              </a:p>
            </p:txBody>
          </p:sp>
        </mc:Choice>
        <mc:Fallback xmlns="">
          <p:sp>
            <p:nvSpPr>
              <p:cNvPr id="13" name="Text Box 5">
                <a:extLst>
                  <a:ext uri="{FF2B5EF4-FFF2-40B4-BE49-F238E27FC236}">
                    <a16:creationId xmlns:a16="http://schemas.microsoft.com/office/drawing/2014/main" id="{2B15491D-FCCB-9BA3-AE2B-F4372B1DB287}"/>
                  </a:ext>
                </a:extLst>
              </p:cNvPr>
              <p:cNvSpPr txBox="1">
                <a:spLocks noRot="1" noChangeAspect="1" noMove="1" noResize="1" noEditPoints="1" noAdjustHandles="1" noChangeArrowheads="1" noChangeShapeType="1" noTextEdit="1"/>
              </p:cNvSpPr>
              <p:nvPr/>
            </p:nvSpPr>
            <p:spPr bwMode="auto">
              <a:xfrm>
                <a:off x="1832416" y="1193869"/>
                <a:ext cx="10257983" cy="2050754"/>
              </a:xfrm>
              <a:prstGeom prst="rect">
                <a:avLst/>
              </a:prstGeom>
              <a:blipFill>
                <a:blip r:embed="rId3"/>
                <a:stretch>
                  <a:fillRect l="-1546" t="-4167" r="-1546" b="-92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6">
                <a:extLst>
                  <a:ext uri="{FF2B5EF4-FFF2-40B4-BE49-F238E27FC236}">
                    <a16:creationId xmlns:a16="http://schemas.microsoft.com/office/drawing/2014/main" id="{CBC39708-B3A0-0A92-E578-6C0D92309FB0}"/>
                  </a:ext>
                </a:extLst>
              </p:cNvPr>
              <p:cNvSpPr txBox="1">
                <a:spLocks noChangeArrowheads="1"/>
              </p:cNvSpPr>
              <p:nvPr/>
            </p:nvSpPr>
            <p:spPr bwMode="auto">
              <a:xfrm>
                <a:off x="1832416" y="3934128"/>
                <a:ext cx="10257982" cy="1569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Example: </a:t>
                </a:r>
                <a:r>
                  <a:rPr lang="en-US" altLang="zh-CN" b="1" dirty="0"/>
                  <a:t>Let </a:t>
                </a:r>
                <a:r>
                  <a:rPr lang="en-US" altLang="zh-CN" b="1" i="1" dirty="0"/>
                  <a:t>R</a:t>
                </a:r>
                <a:r>
                  <a:rPr lang="en-US" altLang="zh-CN" b="1" dirty="0"/>
                  <a:t> be a set of real numbers and a partial function </a:t>
                </a:r>
                <a14:m>
                  <m:oMath xmlns:m="http://schemas.openxmlformats.org/officeDocument/2006/math">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 </m:t>
                    </m:r>
                    <m:r>
                      <a:rPr lang="en-US" altLang="zh-CN" b="1" i="1" dirty="0" smtClean="0">
                        <a:latin typeface="Cambria Math" panose="02040503050406030204" pitchFamily="18" charset="0"/>
                      </a:rPr>
                      <m:t>𝑹</m:t>
                    </m:r>
                    <m:r>
                      <a:rPr lang="en-US" altLang="zh-CN" b="1" i="1" dirty="0">
                        <a:latin typeface="Cambria Math" panose="02040503050406030204" pitchFamily="18" charset="0"/>
                        <a:cs typeface="Times New Roman" panose="02020603050405020304" pitchFamily="18" charset="0"/>
                      </a:rPr>
                      <m:t>→</m:t>
                    </m:r>
                    <m:r>
                      <a:rPr lang="en-US" altLang="zh-CN" b="1" i="1" dirty="0">
                        <a:latin typeface="Cambria Math" panose="02040503050406030204" pitchFamily="18" charset="0"/>
                      </a:rPr>
                      <m:t>𝑹</m:t>
                    </m:r>
                  </m:oMath>
                </a14:m>
                <a:r>
                  <a:rPr lang="zh-CN" altLang="en-US" b="1" dirty="0"/>
                  <a:t> </a:t>
                </a:r>
                <a:r>
                  <a:rPr lang="en-US" altLang="zh-CN" b="1" dirty="0"/>
                  <a:t>is </a:t>
                </a:r>
                <a14:m>
                  <m:oMath xmlns:m="http://schemas.openxmlformats.org/officeDocument/2006/math">
                    <m:r>
                      <a:rPr lang="en-US" altLang="zh-CN" b="1" i="1" dirty="0" smtClean="0">
                        <a:solidFill>
                          <a:srgbClr val="0070C0"/>
                        </a:solidFill>
                        <a:latin typeface="Cambria Math" panose="02040503050406030204" pitchFamily="18" charset="0"/>
                      </a:rPr>
                      <m:t>𝒇</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𝒙</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𝟏</m:t>
                    </m:r>
                    <m:r>
                      <a:rPr lang="en-US" altLang="zh-CN" b="1" i="1" dirty="0" smtClean="0">
                        <a:solidFill>
                          <a:srgbClr val="0070C0"/>
                        </a:solidFill>
                        <a:latin typeface="Cambria Math" panose="02040503050406030204" pitchFamily="18" charset="0"/>
                      </a:rPr>
                      <m:t>/</m:t>
                    </m:r>
                    <m:r>
                      <a:rPr lang="en-US" altLang="zh-CN" b="1" i="1" dirty="0" smtClean="0">
                        <a:solidFill>
                          <a:srgbClr val="0070C0"/>
                        </a:solidFill>
                        <a:latin typeface="Cambria Math" panose="02040503050406030204" pitchFamily="18" charset="0"/>
                      </a:rPr>
                      <m:t>𝒙</m:t>
                    </m:r>
                  </m:oMath>
                </a14:m>
                <a:r>
                  <a:rPr lang="en-US" altLang="zh-CN" b="1" dirty="0"/>
                  <a:t>. For </a:t>
                </a:r>
                <a14:m>
                  <m:oMath xmlns:m="http://schemas.openxmlformats.org/officeDocument/2006/math">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r>
                  <a:rPr lang="en-US" altLang="zh-CN" b="1" dirty="0"/>
                  <a:t>, partial function</a:t>
                </a:r>
                <a14:m>
                  <m:oMath xmlns:m="http://schemas.openxmlformats.org/officeDocument/2006/math">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oMath>
                </a14:m>
                <a:r>
                  <a:rPr lang="zh-CN" altLang="en-US" b="1" dirty="0"/>
                  <a:t> </a:t>
                </a:r>
                <a:r>
                  <a:rPr lang="en-US" altLang="zh-CN" b="1" dirty="0"/>
                  <a:t>is undefined.</a:t>
                </a:r>
                <a:endParaRPr lang="en-US" altLang="zh-CN" sz="2800" b="1" dirty="0"/>
              </a:p>
            </p:txBody>
          </p:sp>
        </mc:Choice>
        <mc:Fallback xmlns="">
          <p:sp>
            <p:nvSpPr>
              <p:cNvPr id="14" name="Text Box 6">
                <a:extLst>
                  <a:ext uri="{FF2B5EF4-FFF2-40B4-BE49-F238E27FC236}">
                    <a16:creationId xmlns:a16="http://schemas.microsoft.com/office/drawing/2014/main" id="{CBC39708-B3A0-0A92-E578-6C0D92309FB0}"/>
                  </a:ext>
                </a:extLst>
              </p:cNvPr>
              <p:cNvSpPr txBox="1">
                <a:spLocks noRot="1" noChangeAspect="1" noMove="1" noResize="1" noEditPoints="1" noAdjustHandles="1" noChangeArrowheads="1" noChangeShapeType="1" noTextEdit="1"/>
              </p:cNvSpPr>
              <p:nvPr/>
            </p:nvSpPr>
            <p:spPr bwMode="auto">
              <a:xfrm>
                <a:off x="1832416" y="3934128"/>
                <a:ext cx="10257982" cy="1569660"/>
              </a:xfrm>
              <a:prstGeom prst="rect">
                <a:avLst/>
              </a:prstGeom>
              <a:blipFill>
                <a:blip r:embed="rId4"/>
                <a:stretch>
                  <a:fillRect l="-1546" t="-5426" b="-112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51B1027A-A831-60FC-26B6-6726A52C0BAC}"/>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基本概念</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u="sng" dirty="0">
                <a:solidFill>
                  <a:schemeClr val="bg1"/>
                </a:solidFill>
                <a:cs typeface="+mn-ea"/>
                <a:sym typeface="+mn-lt"/>
              </a:rPr>
              <a:t>偏函数</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638719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47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Homework</a:t>
            </a: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Rectangle 3">
            <a:extLst>
              <a:ext uri="{FF2B5EF4-FFF2-40B4-BE49-F238E27FC236}">
                <a16:creationId xmlns:a16="http://schemas.microsoft.com/office/drawing/2014/main" id="{938B46AC-F1A9-4091-B1B4-DF430D6183A0}"/>
              </a:ext>
            </a:extLst>
          </p:cNvPr>
          <p:cNvSpPr txBox="1">
            <a:spLocks noChangeArrowheads="1"/>
          </p:cNvSpPr>
          <p:nvPr/>
        </p:nvSpPr>
        <p:spPr>
          <a:xfrm>
            <a:off x="2290073" y="1453975"/>
            <a:ext cx="8001000" cy="383667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spcAft>
                <a:spcPct val="0"/>
              </a:spcAft>
              <a:buFontTx/>
              <a:buChar char="•"/>
              <a:defRPr/>
            </a:pPr>
            <a:r>
              <a:rPr kumimoji="0" lang="en-US" altLang="zh-CN" sz="3200" b="1" i="0" u="none" strike="noStrike" kern="0" cap="none" spc="0" normalizeH="0" baseline="0" noProof="0" dirty="0">
                <a:ln>
                  <a:noFill/>
                </a:ln>
                <a:solidFill>
                  <a:srgbClr val="000000"/>
                </a:solidFill>
                <a:effectLst/>
                <a:uLnTx/>
                <a:uFillTx/>
                <a:ea typeface="宋体" panose="02010600030101010101" pitchFamily="2" charset="-122"/>
                <a:cs typeface="+mn-cs"/>
              </a:rPr>
              <a:t>P125</a:t>
            </a:r>
            <a:r>
              <a:rPr kumimoji="0" lang="zh-CN" altLang="en-US" sz="3200" b="1" i="0" u="none" strike="noStrike" kern="0" cap="none" spc="0" normalizeH="0" baseline="0" noProof="0" dirty="0">
                <a:ln>
                  <a:noFill/>
                </a:ln>
                <a:solidFill>
                  <a:srgbClr val="000000"/>
                </a:solidFill>
                <a:effectLst/>
                <a:uLnTx/>
                <a:uFillTx/>
                <a:ea typeface="宋体" panose="02010600030101010101" pitchFamily="2" charset="-122"/>
                <a:cs typeface="+mn-cs"/>
              </a:rPr>
              <a:t>：</a:t>
            </a:r>
            <a:r>
              <a:rPr kumimoji="0" lang="en-US" altLang="zh-CN" sz="3200" b="1" i="0" u="none" strike="noStrike" kern="0" cap="none" spc="0" normalizeH="0" baseline="0" noProof="0" dirty="0">
                <a:ln>
                  <a:noFill/>
                </a:ln>
                <a:solidFill>
                  <a:srgbClr val="000000"/>
                </a:solidFill>
                <a:effectLst/>
                <a:uLnTx/>
                <a:uFillTx/>
                <a:ea typeface="宋体" panose="02010600030101010101" pitchFamily="2" charset="-122"/>
                <a:cs typeface="+mn-cs"/>
              </a:rPr>
              <a:t>3-7, 8</a:t>
            </a:r>
            <a:r>
              <a:rPr lang="en-US" altLang="zh-CN" sz="3200" b="1" kern="0" dirty="0">
                <a:solidFill>
                  <a:srgbClr val="000000"/>
                </a:solidFill>
                <a:ea typeface="宋体" panose="02010600030101010101" pitchFamily="2" charset="-122"/>
              </a:rPr>
              <a:t>(2,4,6,8,10)</a:t>
            </a:r>
            <a:r>
              <a:rPr kumimoji="0" lang="en-US" altLang="zh-CN" sz="3200" b="1" i="0" u="none" strike="noStrike" kern="0" cap="none" spc="0" normalizeH="0" baseline="0" noProof="0" dirty="0">
                <a:ln>
                  <a:noFill/>
                </a:ln>
                <a:solidFill>
                  <a:srgbClr val="000000"/>
                </a:solidFill>
                <a:effectLst/>
                <a:uLnTx/>
                <a:uFillTx/>
                <a:ea typeface="宋体" panose="02010600030101010101" pitchFamily="2" charset="-122"/>
                <a:cs typeface="+mn-cs"/>
              </a:rPr>
              <a:t>,9</a:t>
            </a:r>
          </a:p>
        </p:txBody>
      </p:sp>
    </p:spTree>
    <p:extLst>
      <p:ext uri="{BB962C8B-B14F-4D97-AF65-F5344CB8AC3E}">
        <p14:creationId xmlns:p14="http://schemas.microsoft.com/office/powerpoint/2010/main" val="52370606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C04545-2802-4FCF-BD2E-FE2CAE3E5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538" y="394817"/>
            <a:ext cx="6626927" cy="6068369"/>
          </a:xfrm>
          <a:prstGeom prst="rect">
            <a:avLst/>
          </a:prstGeom>
        </p:spPr>
      </p:pic>
      <p:pic>
        <p:nvPicPr>
          <p:cNvPr id="4" name="图片 3">
            <a:extLst>
              <a:ext uri="{FF2B5EF4-FFF2-40B4-BE49-F238E27FC236}">
                <a16:creationId xmlns:a16="http://schemas.microsoft.com/office/drawing/2014/main" id="{1DA241D7-B97E-4B16-BB15-99D163049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2538" y="5066856"/>
            <a:ext cx="6626927" cy="1069536"/>
          </a:xfrm>
          <a:prstGeom prst="rect">
            <a:avLst/>
          </a:prstGeom>
        </p:spPr>
      </p:pic>
      <p:grpSp>
        <p:nvGrpSpPr>
          <p:cNvPr id="5" name="Group 44">
            <a:extLst>
              <a:ext uri="{FF2B5EF4-FFF2-40B4-BE49-F238E27FC236}">
                <a16:creationId xmlns:a16="http://schemas.microsoft.com/office/drawing/2014/main" id="{096E4B33-F89F-4985-8780-100AC33DCC33}"/>
              </a:ext>
            </a:extLst>
          </p:cNvPr>
          <p:cNvGrpSpPr>
            <a:grpSpLocks noChangeAspect="1"/>
          </p:cNvGrpSpPr>
          <p:nvPr/>
        </p:nvGrpSpPr>
        <p:grpSpPr bwMode="auto">
          <a:xfrm rot="21339516">
            <a:off x="5332414" y="5414174"/>
            <a:ext cx="1527175" cy="273302"/>
            <a:chOff x="2062" y="3556"/>
            <a:chExt cx="1749" cy="313"/>
          </a:xfrm>
        </p:grpSpPr>
        <p:sp>
          <p:nvSpPr>
            <p:cNvPr id="6" name="Freeform 45">
              <a:extLst>
                <a:ext uri="{FF2B5EF4-FFF2-40B4-BE49-F238E27FC236}">
                  <a16:creationId xmlns:a16="http://schemas.microsoft.com/office/drawing/2014/main" id="{C8189997-D278-41AC-9D5D-767D2794CCE7}"/>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6">
              <a:extLst>
                <a:ext uri="{FF2B5EF4-FFF2-40B4-BE49-F238E27FC236}">
                  <a16:creationId xmlns:a16="http://schemas.microsoft.com/office/drawing/2014/main" id="{D12FFF93-AA62-453D-8582-AFD3F69A604E}"/>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7">
              <a:extLst>
                <a:ext uri="{FF2B5EF4-FFF2-40B4-BE49-F238E27FC236}">
                  <a16:creationId xmlns:a16="http://schemas.microsoft.com/office/drawing/2014/main" id="{86257049-5E40-4F01-90BC-ABCCD0E5B0D2}"/>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8">
              <a:extLst>
                <a:ext uri="{FF2B5EF4-FFF2-40B4-BE49-F238E27FC236}">
                  <a16:creationId xmlns:a16="http://schemas.microsoft.com/office/drawing/2014/main" id="{3AC4D908-3318-46B4-8023-37468DED65B5}"/>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9">
              <a:extLst>
                <a:ext uri="{FF2B5EF4-FFF2-40B4-BE49-F238E27FC236}">
                  <a16:creationId xmlns:a16="http://schemas.microsoft.com/office/drawing/2014/main" id="{20BEA49B-EEB0-426D-A9DD-BA75DE0C47B5}"/>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1" name="文本框 10">
            <a:extLst>
              <a:ext uri="{FF2B5EF4-FFF2-40B4-BE49-F238E27FC236}">
                <a16:creationId xmlns:a16="http://schemas.microsoft.com/office/drawing/2014/main" id="{48A9758E-41A3-41D5-AD49-1C8B7D043580}"/>
              </a:ext>
            </a:extLst>
          </p:cNvPr>
          <p:cNvSpPr txBox="1"/>
          <p:nvPr/>
        </p:nvSpPr>
        <p:spPr>
          <a:xfrm rot="21349005">
            <a:off x="3686445" y="2872332"/>
            <a:ext cx="4836581" cy="1569660"/>
          </a:xfrm>
          <a:prstGeom prst="rect">
            <a:avLst/>
          </a:prstGeom>
          <a:noFill/>
        </p:spPr>
        <p:txBody>
          <a:bodyPr wrap="none" rtlCol="0">
            <a:spAutoFit/>
          </a:bodyPr>
          <a:lstStyle/>
          <a:p>
            <a:pPr algn="ctr"/>
            <a:r>
              <a:rPr lang="en-US" altLang="zh-CN" sz="9600" dirty="0">
                <a:solidFill>
                  <a:schemeClr val="bg1"/>
                </a:solidFill>
                <a:cs typeface="+mn-ea"/>
                <a:sym typeface="+mn-lt"/>
              </a:rPr>
              <a:t>The End</a:t>
            </a:r>
            <a:endParaRPr lang="zh-CN" altLang="en-US" sz="9600" dirty="0">
              <a:solidFill>
                <a:schemeClr val="bg1"/>
              </a:solidFill>
              <a:cs typeface="+mn-ea"/>
              <a:sym typeface="+mn-lt"/>
            </a:endParaRPr>
          </a:p>
        </p:txBody>
      </p:sp>
      <p:sp>
        <p:nvSpPr>
          <p:cNvPr id="12" name="文本框 11">
            <a:extLst>
              <a:ext uri="{FF2B5EF4-FFF2-40B4-BE49-F238E27FC236}">
                <a16:creationId xmlns:a16="http://schemas.microsoft.com/office/drawing/2014/main" id="{25FCC259-BDA4-4441-BF07-B2DF07696EE2}"/>
              </a:ext>
            </a:extLst>
          </p:cNvPr>
          <p:cNvSpPr txBox="1"/>
          <p:nvPr/>
        </p:nvSpPr>
        <p:spPr>
          <a:xfrm rot="21303325">
            <a:off x="4092967" y="4405319"/>
            <a:ext cx="4006067" cy="671146"/>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cs typeface="+mn-ea"/>
                <a:sym typeface="+mn-lt"/>
              </a:rPr>
              <a:t>Thanks</a:t>
            </a:r>
          </a:p>
        </p:txBody>
      </p:sp>
    </p:spTree>
    <p:extLst>
      <p:ext uri="{BB962C8B-B14F-4D97-AF65-F5344CB8AC3E}">
        <p14:creationId xmlns:p14="http://schemas.microsoft.com/office/powerpoint/2010/main" val="294956321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5</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The basic concept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2" name="矩形 11">
            <a:extLst>
              <a:ext uri="{FF2B5EF4-FFF2-40B4-BE49-F238E27FC236}">
                <a16:creationId xmlns:a16="http://schemas.microsoft.com/office/drawing/2014/main" id="{7D3BD212-7504-402B-AF70-42744A55A9FF}"/>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基本概念</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16" name="Text Box 4">
            <a:extLst>
              <a:ext uri="{FF2B5EF4-FFF2-40B4-BE49-F238E27FC236}">
                <a16:creationId xmlns:a16="http://schemas.microsoft.com/office/drawing/2014/main" id="{BC99B269-8637-B335-72AF-88F0DB1546D4}"/>
              </a:ext>
            </a:extLst>
          </p:cNvPr>
          <p:cNvSpPr txBox="1">
            <a:spLocks noChangeArrowheads="1"/>
          </p:cNvSpPr>
          <p:nvPr/>
        </p:nvSpPr>
        <p:spPr bwMode="auto">
          <a:xfrm>
            <a:off x="1743699" y="1109784"/>
            <a:ext cx="102437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l"/>
            </a:pPr>
            <a:r>
              <a:rPr lang="en-US" altLang="zh-CN" sz="2800" b="1" dirty="0"/>
              <a:t>A </a:t>
            </a:r>
            <a:r>
              <a:rPr lang="en-US" altLang="zh-CN" sz="2800" b="1" dirty="0">
                <a:solidFill>
                  <a:srgbClr val="FF0000"/>
                </a:solidFill>
              </a:rPr>
              <a:t>function</a:t>
            </a:r>
            <a:r>
              <a:rPr lang="en-US" altLang="zh-CN" sz="2800" b="1" dirty="0"/>
              <a:t> (or mapping) is a </a:t>
            </a:r>
            <a:r>
              <a:rPr lang="en-US" altLang="zh-CN" sz="2800" b="1" dirty="0">
                <a:solidFill>
                  <a:srgbClr val="0070C0"/>
                </a:solidFill>
              </a:rPr>
              <a:t>relation</a:t>
            </a:r>
            <a:r>
              <a:rPr lang="en-US" altLang="zh-CN" sz="2800" b="1" dirty="0"/>
              <a:t> that satisfies certain conditions, and the relation is a subset of Cartesian product</a:t>
            </a:r>
            <a:r>
              <a:rPr lang="en-US" altLang="zh-CN" sz="2400" b="1" dirty="0"/>
              <a:t>.</a:t>
            </a:r>
          </a:p>
        </p:txBody>
      </p:sp>
      <p:sp>
        <p:nvSpPr>
          <p:cNvPr id="17" name="Text Box 6">
            <a:extLst>
              <a:ext uri="{FF2B5EF4-FFF2-40B4-BE49-F238E27FC236}">
                <a16:creationId xmlns:a16="http://schemas.microsoft.com/office/drawing/2014/main" id="{7A383B90-2A11-8D7E-646A-2D340D5C25E0}"/>
              </a:ext>
            </a:extLst>
          </p:cNvPr>
          <p:cNvSpPr txBox="1">
            <a:spLocks noChangeArrowheads="1"/>
          </p:cNvSpPr>
          <p:nvPr/>
        </p:nvSpPr>
        <p:spPr bwMode="auto">
          <a:xfrm>
            <a:off x="1723415" y="2521059"/>
            <a:ext cx="1038891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l"/>
            </a:pPr>
            <a:r>
              <a:rPr lang="en-US" altLang="zh-CN" sz="2800" b="1" dirty="0">
                <a:solidFill>
                  <a:srgbClr val="0070C0"/>
                </a:solidFill>
                <a:cs typeface="Times New Roman" panose="02020603050405020304" pitchFamily="18" charset="0"/>
              </a:rPr>
              <a:t>Definition</a:t>
            </a:r>
            <a:r>
              <a:rPr lang="en-US" altLang="zh-CN" sz="2800" b="1" dirty="0">
                <a:cs typeface="Times New Roman" panose="02020603050405020304" pitchFamily="18" charset="0"/>
              </a:rPr>
              <a:t>: </a:t>
            </a:r>
            <a:r>
              <a:rPr lang="en-US" altLang="zh-CN" sz="2800" b="1" i="1" dirty="0"/>
              <a:t>X </a:t>
            </a:r>
            <a:r>
              <a:rPr lang="en-US" altLang="zh-CN" sz="2800" b="1" dirty="0"/>
              <a:t>and </a:t>
            </a:r>
            <a:r>
              <a:rPr lang="en-US" altLang="zh-CN" sz="2800" b="1" i="1" dirty="0"/>
              <a:t>Y</a:t>
            </a:r>
            <a:r>
              <a:rPr lang="en-US" altLang="zh-CN" sz="2800" b="1" dirty="0"/>
              <a:t> are two arbitrary sets, and </a:t>
            </a:r>
            <a:r>
              <a:rPr lang="en-US" altLang="zh-CN" sz="2800" b="1" i="1" dirty="0">
                <a:solidFill>
                  <a:srgbClr val="0070C0"/>
                </a:solidFill>
              </a:rPr>
              <a:t>f</a:t>
            </a:r>
            <a:r>
              <a:rPr lang="en-US" altLang="zh-CN" sz="2800" b="1" dirty="0"/>
              <a:t> is a </a:t>
            </a:r>
            <a:r>
              <a:rPr lang="en-US" altLang="zh-CN" sz="2800" b="1" dirty="0">
                <a:solidFill>
                  <a:srgbClr val="0070C0"/>
                </a:solidFill>
              </a:rPr>
              <a:t>relation</a:t>
            </a:r>
            <a:r>
              <a:rPr lang="en-US" altLang="zh-CN" sz="2800" b="1" dirty="0"/>
              <a:t> from </a:t>
            </a:r>
            <a:r>
              <a:rPr lang="en-US" altLang="zh-CN" sz="2800" b="1" i="1" dirty="0">
                <a:solidFill>
                  <a:srgbClr val="0070C0"/>
                </a:solidFill>
              </a:rPr>
              <a:t>X</a:t>
            </a:r>
            <a:r>
              <a:rPr lang="en-US" altLang="zh-CN" sz="2800" b="1" dirty="0">
                <a:solidFill>
                  <a:srgbClr val="0070C0"/>
                </a:solidFill>
              </a:rPr>
              <a:t> to </a:t>
            </a:r>
            <a:r>
              <a:rPr lang="en-US" altLang="zh-CN" sz="2800" b="1" i="1" dirty="0">
                <a:solidFill>
                  <a:srgbClr val="0070C0"/>
                </a:solidFill>
              </a:rPr>
              <a:t>Y</a:t>
            </a:r>
            <a:r>
              <a:rPr lang="en-US" altLang="zh-CN" sz="2800" b="1" dirty="0"/>
              <a:t>. If for </a:t>
            </a:r>
            <a:r>
              <a:rPr lang="en-US" altLang="zh-CN" sz="2800" b="1" dirty="0">
                <a:solidFill>
                  <a:srgbClr val="0070C0"/>
                </a:solidFill>
              </a:rPr>
              <a:t>each </a:t>
            </a:r>
            <a:r>
              <a:rPr lang="en-US" altLang="zh-CN" sz="2800" b="1" i="1" dirty="0" err="1">
                <a:solidFill>
                  <a:srgbClr val="0070C0"/>
                </a:solidFill>
              </a:rPr>
              <a:t>x</a:t>
            </a:r>
            <a:r>
              <a:rPr lang="en-US" altLang="zh-CN" sz="2800" b="1" dirty="0" err="1">
                <a:solidFill>
                  <a:srgbClr val="0070C0"/>
                </a:solidFill>
              </a:rPr>
              <a:t>∈</a:t>
            </a:r>
            <a:r>
              <a:rPr lang="en-US" altLang="zh-CN" sz="2800" b="1" i="1" dirty="0" err="1">
                <a:solidFill>
                  <a:srgbClr val="0070C0"/>
                </a:solidFill>
              </a:rPr>
              <a:t>X</a:t>
            </a:r>
            <a:r>
              <a:rPr lang="en-US" altLang="zh-CN" sz="2800" b="1" dirty="0"/>
              <a:t>, there is a </a:t>
            </a:r>
            <a:r>
              <a:rPr lang="en-US" altLang="zh-CN" sz="2800" b="1" dirty="0">
                <a:solidFill>
                  <a:srgbClr val="0070C0"/>
                </a:solidFill>
              </a:rPr>
              <a:t>unique </a:t>
            </a:r>
            <a:r>
              <a:rPr lang="en-US" altLang="zh-CN" sz="2800" b="1" i="1" dirty="0" err="1">
                <a:solidFill>
                  <a:srgbClr val="0070C0"/>
                </a:solidFill>
              </a:rPr>
              <a:t>y</a:t>
            </a:r>
            <a:r>
              <a:rPr lang="en-US" altLang="zh-CN" sz="2800" b="1" dirty="0" err="1">
                <a:solidFill>
                  <a:srgbClr val="0070C0"/>
                </a:solidFill>
              </a:rPr>
              <a:t>∈</a:t>
            </a:r>
            <a:r>
              <a:rPr lang="en-US" altLang="zh-CN" sz="2800" b="1" i="1" dirty="0" err="1">
                <a:solidFill>
                  <a:srgbClr val="0070C0"/>
                </a:solidFill>
              </a:rPr>
              <a:t>Y</a:t>
            </a:r>
            <a:r>
              <a:rPr lang="en-US" altLang="zh-CN" sz="2800" b="1" dirty="0"/>
              <a:t> , that meets </a:t>
            </a:r>
            <a:r>
              <a:rPr lang="en-US" altLang="zh-CN" sz="2800" b="1" dirty="0">
                <a:solidFill>
                  <a:srgbClr val="0070C0"/>
                </a:solidFill>
              </a:rPr>
              <a:t>⟨</a:t>
            </a:r>
            <a:r>
              <a:rPr lang="en-US" altLang="zh-CN" sz="2800" b="1" i="1" dirty="0">
                <a:solidFill>
                  <a:srgbClr val="0070C0"/>
                </a:solidFill>
              </a:rPr>
              <a:t>x, y</a:t>
            </a:r>
            <a:r>
              <a:rPr lang="en-US" altLang="zh-CN" sz="2800" b="1" dirty="0">
                <a:solidFill>
                  <a:srgbClr val="0070C0"/>
                </a:solidFill>
              </a:rPr>
              <a:t>⟩∈</a:t>
            </a:r>
            <a:r>
              <a:rPr lang="en-US" altLang="zh-CN" sz="2800" b="1" i="1" dirty="0">
                <a:solidFill>
                  <a:srgbClr val="0070C0"/>
                </a:solidFill>
              </a:rPr>
              <a:t> f</a:t>
            </a:r>
            <a:r>
              <a:rPr lang="en-US" altLang="zh-CN" sz="2800" b="1" dirty="0"/>
              <a:t>, then the relation </a:t>
            </a:r>
            <a:r>
              <a:rPr lang="en-US" altLang="zh-CN" sz="2800" b="1" i="1" dirty="0"/>
              <a:t>f</a:t>
            </a:r>
            <a:r>
              <a:rPr lang="en-US" altLang="zh-CN" sz="2800" b="1" dirty="0"/>
              <a:t> is called </a:t>
            </a:r>
            <a:r>
              <a:rPr lang="en-US" altLang="zh-CN" sz="2800" b="1" dirty="0">
                <a:solidFill>
                  <a:srgbClr val="0070C0"/>
                </a:solidFill>
              </a:rPr>
              <a:t>a function or mapping</a:t>
            </a:r>
            <a:r>
              <a:rPr lang="en-US" altLang="zh-CN" sz="2800" b="1" dirty="0"/>
              <a:t>,</a:t>
            </a:r>
            <a:r>
              <a:rPr lang="en-US" altLang="zh-CN" sz="2800" b="1" dirty="0">
                <a:sym typeface="Symbol" panose="05050102010706020507" pitchFamily="18" charset="2"/>
              </a:rPr>
              <a:t> written as </a:t>
            </a:r>
            <a:r>
              <a:rPr lang="en-US" altLang="zh-CN" sz="2800" b="1" i="1" dirty="0">
                <a:solidFill>
                  <a:srgbClr val="0070C0"/>
                </a:solidFill>
              </a:rPr>
              <a:t>f</a:t>
            </a:r>
            <a:r>
              <a:rPr lang="en-US" altLang="zh-CN" sz="2800" b="1" dirty="0">
                <a:solidFill>
                  <a:srgbClr val="0070C0"/>
                </a:solidFill>
              </a:rPr>
              <a:t>:</a:t>
            </a:r>
            <a:r>
              <a:rPr lang="en-US" altLang="zh-CN" sz="2800" b="1" i="1" dirty="0">
                <a:solidFill>
                  <a:srgbClr val="0070C0"/>
                </a:solidFill>
              </a:rPr>
              <a:t>X→Y</a:t>
            </a:r>
            <a:r>
              <a:rPr lang="en-US" altLang="zh-CN" sz="2800" b="1" dirty="0"/>
              <a:t>.</a:t>
            </a:r>
            <a:endParaRPr lang="zh-CN" altLang="en-US" sz="2800" b="1" dirty="0"/>
          </a:p>
        </p:txBody>
      </p:sp>
      <p:sp>
        <p:nvSpPr>
          <p:cNvPr id="18" name="Text Box 7">
            <a:extLst>
              <a:ext uri="{FF2B5EF4-FFF2-40B4-BE49-F238E27FC236}">
                <a16:creationId xmlns:a16="http://schemas.microsoft.com/office/drawing/2014/main" id="{8AB39488-D248-ABEE-41D0-CB60DE3F6C8F}"/>
              </a:ext>
            </a:extLst>
          </p:cNvPr>
          <p:cNvSpPr txBox="1">
            <a:spLocks noChangeArrowheads="1"/>
          </p:cNvSpPr>
          <p:nvPr/>
        </p:nvSpPr>
        <p:spPr bwMode="auto">
          <a:xfrm>
            <a:off x="1743699" y="4506967"/>
            <a:ext cx="1024372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l"/>
            </a:pPr>
            <a:r>
              <a:rPr lang="en-US" altLang="zh-CN" sz="2800" b="1" dirty="0"/>
              <a:t>For a function </a:t>
            </a:r>
            <a:r>
              <a:rPr lang="en-US" altLang="zh-CN" sz="2800" b="1" i="1" dirty="0"/>
              <a:t>f</a:t>
            </a:r>
            <a:r>
              <a:rPr lang="en-US" altLang="zh-CN" sz="2800" b="1" dirty="0"/>
              <a:t>:</a:t>
            </a:r>
            <a:r>
              <a:rPr lang="en-US" altLang="zh-CN" sz="2800" b="1" i="1" dirty="0"/>
              <a:t>X→Y</a:t>
            </a:r>
            <a:r>
              <a:rPr lang="en-US" altLang="zh-CN" sz="2800" b="1" dirty="0"/>
              <a:t>, if there is ⟨</a:t>
            </a:r>
            <a:r>
              <a:rPr lang="en-US" altLang="zh-CN" sz="2800" b="1" i="1" dirty="0"/>
              <a:t>x, y</a:t>
            </a:r>
            <a:r>
              <a:rPr lang="en-US" altLang="zh-CN" sz="2800" b="1" dirty="0"/>
              <a:t>⟩∈</a:t>
            </a:r>
            <a:r>
              <a:rPr lang="en-US" altLang="zh-CN" sz="2800" b="1" i="1" dirty="0"/>
              <a:t> f</a:t>
            </a:r>
            <a:r>
              <a:rPr lang="en-US" altLang="zh-CN" sz="2800" b="1" dirty="0"/>
              <a:t>, then </a:t>
            </a:r>
            <a:r>
              <a:rPr lang="en-US" altLang="zh-CN" sz="2800" b="1" i="1" dirty="0"/>
              <a:t>x</a:t>
            </a:r>
            <a:r>
              <a:rPr lang="en-US" altLang="zh-CN" sz="2800" b="1" dirty="0"/>
              <a:t> is an </a:t>
            </a:r>
            <a:r>
              <a:rPr lang="en-US" altLang="zh-CN" sz="2800" b="1" dirty="0">
                <a:solidFill>
                  <a:srgbClr val="FF0000"/>
                </a:solidFill>
              </a:rPr>
              <a:t>independent variable (</a:t>
            </a:r>
            <a:r>
              <a:rPr lang="zh-CN" altLang="en-US" sz="2800" b="1" dirty="0">
                <a:solidFill>
                  <a:srgbClr val="FF0000"/>
                </a:solidFill>
              </a:rPr>
              <a:t>自变量</a:t>
            </a:r>
            <a:r>
              <a:rPr lang="en-US" altLang="zh-CN" sz="2800" b="1" dirty="0">
                <a:solidFill>
                  <a:srgbClr val="FF0000"/>
                </a:solidFill>
              </a:rPr>
              <a:t>)</a:t>
            </a:r>
            <a:r>
              <a:rPr lang="en-US" altLang="zh-CN" sz="2800" b="1" dirty="0"/>
              <a:t>; </a:t>
            </a:r>
            <a:r>
              <a:rPr lang="en-US" altLang="zh-CN" sz="2800" b="1" i="1" dirty="0"/>
              <a:t>y</a:t>
            </a:r>
            <a:r>
              <a:rPr lang="en-US" altLang="zh-CN" sz="2800" b="1" dirty="0"/>
              <a:t> corresponding to </a:t>
            </a:r>
            <a:r>
              <a:rPr lang="en-US" altLang="zh-CN" sz="2800" b="1" i="1" dirty="0"/>
              <a:t>x</a:t>
            </a:r>
            <a:r>
              <a:rPr lang="en-US" altLang="zh-CN" sz="2800" b="1" dirty="0"/>
              <a:t> is called a </a:t>
            </a:r>
            <a:r>
              <a:rPr lang="en-US" altLang="zh-CN" sz="2800" b="1" dirty="0">
                <a:solidFill>
                  <a:srgbClr val="FF0000"/>
                </a:solidFill>
              </a:rPr>
              <a:t>image point (</a:t>
            </a:r>
            <a:r>
              <a:rPr lang="zh-CN" altLang="en-US" sz="2800" b="1" dirty="0">
                <a:solidFill>
                  <a:srgbClr val="FF0000"/>
                </a:solidFill>
              </a:rPr>
              <a:t>像点</a:t>
            </a:r>
            <a:r>
              <a:rPr lang="en-US" altLang="zh-CN" sz="2800" b="1" dirty="0">
                <a:solidFill>
                  <a:srgbClr val="FF0000"/>
                </a:solidFill>
              </a:rPr>
              <a:t>) </a:t>
            </a:r>
            <a:r>
              <a:rPr lang="en-US" altLang="zh-CN" sz="2800" b="1" dirty="0"/>
              <a:t>of </a:t>
            </a:r>
            <a:r>
              <a:rPr lang="en-US" altLang="zh-CN" sz="2800" b="1" i="1" dirty="0"/>
              <a:t>x</a:t>
            </a:r>
            <a:r>
              <a:rPr lang="en-US" altLang="zh-CN" sz="2800" b="1" dirty="0"/>
              <a:t> under </a:t>
            </a:r>
            <a:r>
              <a:rPr lang="en-US" altLang="zh-CN" sz="2800" b="1" i="1" dirty="0"/>
              <a:t>f</a:t>
            </a:r>
            <a:r>
              <a:rPr lang="en-US" altLang="zh-CN" sz="2800" b="1" dirty="0"/>
              <a:t>, or </a:t>
            </a:r>
            <a:r>
              <a:rPr lang="en-US" altLang="zh-CN" sz="2800" b="1" i="1" dirty="0"/>
              <a:t>y</a:t>
            </a:r>
            <a:r>
              <a:rPr lang="en-US" altLang="zh-CN" sz="2800" b="1" dirty="0"/>
              <a:t> is the </a:t>
            </a:r>
            <a:r>
              <a:rPr lang="en-US" altLang="zh-CN" sz="2800" b="1" dirty="0">
                <a:solidFill>
                  <a:srgbClr val="0070C0"/>
                </a:solidFill>
              </a:rPr>
              <a:t>value</a:t>
            </a:r>
            <a:r>
              <a:rPr lang="en-US" altLang="zh-CN" sz="2800" b="1" dirty="0"/>
              <a:t> of function </a:t>
            </a:r>
            <a:r>
              <a:rPr lang="en-US" altLang="zh-CN" sz="2800" b="1" i="1" dirty="0"/>
              <a:t>f</a:t>
            </a:r>
            <a:r>
              <a:rPr lang="en-US" altLang="zh-CN" sz="2800" b="1" dirty="0"/>
              <a:t> at </a:t>
            </a:r>
            <a:r>
              <a:rPr lang="en-US" altLang="zh-CN" sz="2800" b="1" i="1" dirty="0"/>
              <a:t>x</a:t>
            </a:r>
            <a:r>
              <a:rPr lang="en-US" altLang="zh-CN" sz="2800" b="1" dirty="0"/>
              <a:t>. Usually </a:t>
            </a:r>
            <a:r>
              <a:rPr lang="en-US" altLang="zh-CN" sz="2800" b="1" i="1" dirty="0">
                <a:solidFill>
                  <a:srgbClr val="0070C0"/>
                </a:solidFill>
              </a:rPr>
              <a:t>y=f</a:t>
            </a:r>
            <a:r>
              <a:rPr lang="en-US" altLang="zh-CN" sz="2800" b="1" dirty="0">
                <a:solidFill>
                  <a:srgbClr val="0070C0"/>
                </a:solidFill>
              </a:rPr>
              <a:t>(</a:t>
            </a:r>
            <a:r>
              <a:rPr lang="en-US" altLang="zh-CN" sz="2800" b="1" i="1" dirty="0">
                <a:solidFill>
                  <a:srgbClr val="0070C0"/>
                </a:solidFill>
              </a:rPr>
              <a:t>x</a:t>
            </a:r>
            <a:r>
              <a:rPr lang="en-US" altLang="zh-CN" sz="2800" b="1" dirty="0">
                <a:solidFill>
                  <a:srgbClr val="0070C0"/>
                </a:solidFill>
              </a:rPr>
              <a:t>) </a:t>
            </a:r>
            <a:r>
              <a:rPr lang="en-US" altLang="zh-CN" sz="2800" b="1" dirty="0"/>
              <a:t>is used to denote </a:t>
            </a:r>
            <a:r>
              <a:rPr lang="en-US" altLang="zh-CN" sz="2800" b="1" dirty="0">
                <a:solidFill>
                  <a:srgbClr val="0070C0"/>
                </a:solidFill>
              </a:rPr>
              <a:t>⟨</a:t>
            </a:r>
            <a:r>
              <a:rPr lang="en-US" altLang="zh-CN" sz="2800" b="1" i="1" dirty="0">
                <a:solidFill>
                  <a:srgbClr val="0070C0"/>
                </a:solidFill>
              </a:rPr>
              <a:t>x, y</a:t>
            </a:r>
            <a:r>
              <a:rPr lang="en-US" altLang="zh-CN" sz="2800" b="1" dirty="0">
                <a:solidFill>
                  <a:srgbClr val="0070C0"/>
                </a:solidFill>
              </a:rPr>
              <a:t>⟩∈</a:t>
            </a:r>
            <a:r>
              <a:rPr lang="en-US" altLang="zh-CN" sz="2800" b="1" i="1" dirty="0">
                <a:solidFill>
                  <a:srgbClr val="0070C0"/>
                </a:solidFill>
              </a:rPr>
              <a:t> f</a:t>
            </a:r>
            <a:r>
              <a:rPr lang="en-US" altLang="zh-CN" sz="2800" b="1" dirty="0">
                <a:solidFill>
                  <a:srgbClr val="0070C0"/>
                </a:solidFill>
              </a:rPr>
              <a:t>.</a:t>
            </a:r>
            <a:endParaRPr lang="zh-CN" altLang="en-US" sz="2800" b="1" dirty="0">
              <a:solidFill>
                <a:srgbClr val="0070C0"/>
              </a:solidFill>
            </a:endParaRPr>
          </a:p>
        </p:txBody>
      </p:sp>
    </p:spTree>
    <p:extLst>
      <p:ext uri="{BB962C8B-B14F-4D97-AF65-F5344CB8AC3E}">
        <p14:creationId xmlns:p14="http://schemas.microsoft.com/office/powerpoint/2010/main" val="63519343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6</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The basic concept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3" name="Text Box 4">
            <a:extLst>
              <a:ext uri="{FF2B5EF4-FFF2-40B4-BE49-F238E27FC236}">
                <a16:creationId xmlns:a16="http://schemas.microsoft.com/office/drawing/2014/main" id="{25130DE1-3260-49E7-D671-0DCD8025219A}"/>
              </a:ext>
            </a:extLst>
          </p:cNvPr>
          <p:cNvSpPr txBox="1">
            <a:spLocks noChangeArrowheads="1"/>
          </p:cNvSpPr>
          <p:nvPr/>
        </p:nvSpPr>
        <p:spPr bwMode="auto">
          <a:xfrm>
            <a:off x="1829780" y="1224875"/>
            <a:ext cx="1036222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The </a:t>
            </a:r>
            <a:r>
              <a:rPr lang="en-US" altLang="zh-CN" sz="2800" b="1" dirty="0">
                <a:solidFill>
                  <a:srgbClr val="FF0000"/>
                </a:solidFill>
              </a:rPr>
              <a:t>function  </a:t>
            </a:r>
            <a:r>
              <a:rPr lang="en-US" altLang="zh-CN" sz="2800" b="1" i="1" dirty="0">
                <a:solidFill>
                  <a:srgbClr val="FF0000"/>
                </a:solidFill>
              </a:rPr>
              <a:t>f</a:t>
            </a:r>
            <a:r>
              <a:rPr lang="en-US" altLang="zh-CN" sz="2800" b="1" dirty="0">
                <a:solidFill>
                  <a:srgbClr val="FF0000"/>
                </a:solidFill>
              </a:rPr>
              <a:t>  from </a:t>
            </a:r>
            <a:r>
              <a:rPr lang="en-US" altLang="zh-CN" sz="2800" b="1" i="1" dirty="0">
                <a:solidFill>
                  <a:srgbClr val="FF0000"/>
                </a:solidFill>
              </a:rPr>
              <a:t>X</a:t>
            </a:r>
            <a:r>
              <a:rPr lang="en-US" altLang="zh-CN" sz="2800" b="1" dirty="0">
                <a:solidFill>
                  <a:srgbClr val="FF0000"/>
                </a:solidFill>
              </a:rPr>
              <a:t> to </a:t>
            </a:r>
            <a:r>
              <a:rPr lang="en-US" altLang="zh-CN" sz="2800" b="1" i="1" dirty="0">
                <a:solidFill>
                  <a:srgbClr val="FF0000"/>
                </a:solidFill>
              </a:rPr>
              <a:t>Y</a:t>
            </a:r>
            <a:r>
              <a:rPr lang="en-US" altLang="zh-CN" sz="2800" b="1" dirty="0">
                <a:solidFill>
                  <a:srgbClr val="FF0000"/>
                </a:solidFill>
              </a:rPr>
              <a:t> is a binary relation </a:t>
            </a:r>
            <a:r>
              <a:rPr lang="en-US" altLang="zh-CN" sz="2800" b="1" dirty="0"/>
              <a:t>from </a:t>
            </a:r>
            <a:r>
              <a:rPr lang="en-US" altLang="zh-CN" sz="2800" b="1" i="1" dirty="0"/>
              <a:t>X</a:t>
            </a:r>
            <a:r>
              <a:rPr lang="en-US" altLang="zh-CN" sz="2800" b="1" dirty="0"/>
              <a:t> to </a:t>
            </a:r>
            <a:r>
              <a:rPr lang="en-US" altLang="zh-CN" sz="2800" b="1" i="1" dirty="0"/>
              <a:t>Y</a:t>
            </a:r>
            <a:r>
              <a:rPr lang="en-US" altLang="zh-CN" sz="2800" b="1" dirty="0"/>
              <a:t> with the following properties :</a:t>
            </a:r>
            <a:r>
              <a:rPr lang="zh-CN" altLang="en-US" sz="2800" b="1" dirty="0"/>
              <a:t> </a:t>
            </a:r>
          </a:p>
        </p:txBody>
      </p:sp>
      <mc:AlternateContent xmlns:mc="http://schemas.openxmlformats.org/markup-compatibility/2006" xmlns:a14="http://schemas.microsoft.com/office/drawing/2010/main">
        <mc:Choice Requires="a14">
          <p:sp>
            <p:nvSpPr>
              <p:cNvPr id="14" name="Text Box 5">
                <a:extLst>
                  <a:ext uri="{FF2B5EF4-FFF2-40B4-BE49-F238E27FC236}">
                    <a16:creationId xmlns:a16="http://schemas.microsoft.com/office/drawing/2014/main" id="{16E1E256-7D17-77CC-6675-C53BEC382AFD}"/>
                  </a:ext>
                </a:extLst>
              </p:cNvPr>
              <p:cNvSpPr txBox="1">
                <a:spLocks noChangeArrowheads="1"/>
              </p:cNvSpPr>
              <p:nvPr/>
            </p:nvSpPr>
            <p:spPr bwMode="auto">
              <a:xfrm>
                <a:off x="1829780" y="2338625"/>
                <a:ext cx="10159020" cy="29854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buFontTx/>
                  <a:buAutoNum type="arabicParenBoth"/>
                </a:pPr>
                <a:r>
                  <a:rPr lang="en-US" altLang="zh-CN" sz="2800" b="1" dirty="0">
                    <a:solidFill>
                      <a:schemeClr val="accent1"/>
                    </a:solidFill>
                  </a:rPr>
                  <a:t>Each element </a:t>
                </a:r>
                <a14:m>
                  <m:oMath xmlns:m="http://schemas.openxmlformats.org/officeDocument/2006/math">
                    <m:r>
                      <a:rPr lang="en-US" altLang="zh-CN" sz="2800" b="1" i="1" smtClean="0">
                        <a:solidFill>
                          <a:schemeClr val="accent1"/>
                        </a:solidFill>
                        <a:latin typeface="Cambria Math" panose="02040503050406030204" pitchFamily="18" charset="0"/>
                        <a:cs typeface="Times New Roman" panose="02020603050405020304" pitchFamily="18" charset="0"/>
                      </a:rPr>
                      <m:t>𝒙</m:t>
                    </m:r>
                    <m:r>
                      <a:rPr lang="en-US" altLang="zh-CN" sz="28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𝑿</m:t>
                    </m:r>
                    <m:r>
                      <a:rPr lang="en-US" altLang="zh-CN" sz="28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2800" b="1" i="0"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800" b="1" dirty="0">
                    <a:solidFill>
                      <a:schemeClr val="accent1"/>
                    </a:solidFill>
                  </a:rPr>
                  <a:t>must be </a:t>
                </a:r>
                <a:r>
                  <a:rPr lang="en-US" altLang="zh-CN" sz="2800" b="1" dirty="0"/>
                  <a:t>related to one</a:t>
                </a:r>
                <a:r>
                  <a:rPr lang="zh-CN" altLang="en-US" sz="2800" b="1" dirty="0"/>
                  <a:t> </a:t>
                </a:r>
                <a14:m>
                  <m:oMath xmlns:m="http://schemas.openxmlformats.org/officeDocument/2006/math">
                    <m:r>
                      <a:rPr lang="en-US" altLang="zh-CN" sz="2800" b="1"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𝒚</m:t>
                    </m:r>
                    <m:r>
                      <a:rPr lang="en-US" altLang="zh-CN" sz="2800" b="1"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𝒀</m:t>
                    </m:r>
                  </m:oMath>
                </a14:m>
                <a:r>
                  <a:rPr lang="zh-CN" altLang="en-US" sz="2400" b="1" dirty="0">
                    <a:solidFill>
                      <a:srgbClr val="0070C0"/>
                    </a:solidFill>
                  </a:rPr>
                  <a:t> </a:t>
                </a:r>
                <a:r>
                  <a:rPr lang="en-US" altLang="zh-CN" sz="2800" b="1" dirty="0"/>
                  <a:t>; that’s to say, the domain of relation </a:t>
                </a:r>
                <a:r>
                  <a:rPr lang="en-US" altLang="zh-CN" sz="2800" b="1" i="1" dirty="0"/>
                  <a:t>f</a:t>
                </a:r>
                <a:r>
                  <a:rPr lang="en-US" altLang="zh-CN" sz="2800" b="1" dirty="0"/>
                  <a:t> is the collection </a:t>
                </a:r>
                <a:r>
                  <a:rPr lang="en-US" altLang="zh-CN" sz="2800" b="1" i="1" dirty="0"/>
                  <a:t>X</a:t>
                </a:r>
                <a:r>
                  <a:rPr lang="en-US" altLang="zh-CN" sz="2800" b="1" dirty="0"/>
                  <a:t> itself </a:t>
                </a:r>
                <a:r>
                  <a:rPr lang="en-US" altLang="zh-CN" sz="2800" b="1" i="1" dirty="0"/>
                  <a:t>,</a:t>
                </a:r>
                <a:r>
                  <a:rPr lang="en-US" altLang="zh-CN" sz="2800" b="1" dirty="0"/>
                  <a:t> instead of the true subset of</a:t>
                </a:r>
                <a:r>
                  <a:rPr lang="en-US" altLang="zh-CN" sz="2800" b="1" i="1" dirty="0"/>
                  <a:t> X .</a:t>
                </a:r>
                <a:endParaRPr lang="zh-CN" altLang="en-US" sz="2800" b="1" dirty="0"/>
              </a:p>
              <a:p>
                <a:pPr eaLnBrk="1" hangingPunct="1">
                  <a:spcBef>
                    <a:spcPts val="2400"/>
                  </a:spcBef>
                  <a:buFontTx/>
                  <a:buAutoNum type="arabicParenBoth"/>
                </a:pPr>
                <a:r>
                  <a:rPr lang="en-US" altLang="zh-CN" sz="2800" b="1" dirty="0"/>
                  <a:t>If there is ⟨</a:t>
                </a:r>
                <a:r>
                  <a:rPr lang="en-US" altLang="zh-CN" sz="2800" b="1" i="1" dirty="0"/>
                  <a:t>x, y</a:t>
                </a:r>
                <a:r>
                  <a:rPr lang="en-US" altLang="zh-CN" sz="2800" b="1" dirty="0"/>
                  <a:t>⟩∈</a:t>
                </a:r>
                <a:r>
                  <a:rPr lang="en-US" altLang="zh-CN" sz="2800" b="1" i="1" dirty="0"/>
                  <a:t>f</a:t>
                </a:r>
                <a:r>
                  <a:rPr lang="en-US" altLang="zh-CN" sz="2800" b="1" dirty="0"/>
                  <a:t>, then the value </a:t>
                </a:r>
                <a:r>
                  <a:rPr lang="en-US" altLang="zh-CN" sz="2800" b="1" i="1" dirty="0">
                    <a:solidFill>
                      <a:srgbClr val="0070C0"/>
                    </a:solidFill>
                  </a:rPr>
                  <a:t>y</a:t>
                </a:r>
                <a:r>
                  <a:rPr lang="en-US" altLang="zh-CN" sz="2800" b="1" dirty="0"/>
                  <a:t> of the function </a:t>
                </a:r>
                <a:r>
                  <a:rPr lang="en-US" altLang="zh-CN" sz="2800" b="1" i="1" dirty="0"/>
                  <a:t>f</a:t>
                </a:r>
                <a:r>
                  <a:rPr lang="en-US" altLang="zh-CN" sz="2800" b="1" dirty="0"/>
                  <a:t> at </a:t>
                </a:r>
                <a:r>
                  <a:rPr lang="en-US" altLang="zh-CN" sz="2800" b="1" i="1" dirty="0"/>
                  <a:t>x</a:t>
                </a:r>
                <a:r>
                  <a:rPr lang="en-US" altLang="zh-CN" sz="2800" b="1" dirty="0"/>
                  <a:t> is </a:t>
                </a:r>
                <a:r>
                  <a:rPr lang="en-US" altLang="zh-CN" sz="2800" b="1" dirty="0">
                    <a:solidFill>
                      <a:srgbClr val="FF0000"/>
                    </a:solidFill>
                  </a:rPr>
                  <a:t>unique</a:t>
                </a:r>
                <a:r>
                  <a:rPr lang="en-US" altLang="zh-CN" sz="2800" b="1" dirty="0"/>
                  <a:t>, i.e.</a:t>
                </a:r>
                <a:endParaRPr lang="en-US" altLang="zh-CN" sz="2800" b="1" i="1" dirty="0">
                  <a:latin typeface="Cambria Math" panose="02040503050406030204" pitchFamily="18" charset="0"/>
                  <a:ea typeface="Cambria Math" panose="02040503050406030204" pitchFamily="18" charset="0"/>
                  <a:cs typeface="Times New Roman" panose="02020603050405020304" pitchFamily="18" charset="0"/>
                </a:endParaRPr>
              </a:p>
              <a:p>
                <a:pPr marL="0" indent="0" eaLnBrk="1" hangingPunct="1"/>
                <a14:m>
                  <m:oMathPara xmlns:m="http://schemas.openxmlformats.org/officeDocument/2006/math">
                    <m:oMathParaPr>
                      <m:jc m:val="centerGroup"/>
                    </m:oMathParaPr>
                    <m:oMath xmlns:m="http://schemas.openxmlformats.org/officeDocument/2006/math">
                      <m:d>
                        <m:dPr>
                          <m:begChr m:val="⟨"/>
                          <m:endChr m:val="⟩"/>
                          <m:ctrlP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𝒚</m:t>
                          </m:r>
                        </m:e>
                      </m:d>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𝒇</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𝒙</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𝒛</m:t>
                          </m:r>
                        </m:e>
                      </m:d>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𝒇</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𝒚</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𝒛</m:t>
                      </m:r>
                    </m:oMath>
                  </m:oMathPara>
                </a14:m>
                <a:endParaRPr lang="en-US" altLang="zh-CN" sz="2800" b="1" dirty="0">
                  <a:solidFill>
                    <a:srgbClr val="0070C0"/>
                  </a:solidFill>
                </a:endParaRPr>
              </a:p>
            </p:txBody>
          </p:sp>
        </mc:Choice>
        <mc:Fallback xmlns="">
          <p:sp>
            <p:nvSpPr>
              <p:cNvPr id="14" name="Text Box 5">
                <a:extLst>
                  <a:ext uri="{FF2B5EF4-FFF2-40B4-BE49-F238E27FC236}">
                    <a16:creationId xmlns:a16="http://schemas.microsoft.com/office/drawing/2014/main" id="{16E1E256-7D17-77CC-6675-C53BEC382AFD}"/>
                  </a:ext>
                </a:extLst>
              </p:cNvPr>
              <p:cNvSpPr txBox="1">
                <a:spLocks noRot="1" noChangeAspect="1" noMove="1" noResize="1" noEditPoints="1" noAdjustHandles="1" noChangeArrowheads="1" noChangeShapeType="1" noTextEdit="1"/>
              </p:cNvSpPr>
              <p:nvPr/>
            </p:nvSpPr>
            <p:spPr bwMode="auto">
              <a:xfrm>
                <a:off x="1829780" y="2338625"/>
                <a:ext cx="10159020" cy="2985433"/>
              </a:xfrm>
              <a:prstGeom prst="rect">
                <a:avLst/>
              </a:prstGeom>
              <a:blipFill>
                <a:blip r:embed="rId3"/>
                <a:stretch>
                  <a:fillRect l="-1080" t="-22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TextBox 10">
            <a:extLst>
              <a:ext uri="{FF2B5EF4-FFF2-40B4-BE49-F238E27FC236}">
                <a16:creationId xmlns:a16="http://schemas.microsoft.com/office/drawing/2014/main" id="{ECC1DBB6-B714-990A-3F49-4C404A18626B}"/>
              </a:ext>
            </a:extLst>
          </p:cNvPr>
          <p:cNvSpPr txBox="1">
            <a:spLocks noChangeArrowheads="1"/>
          </p:cNvSpPr>
          <p:nvPr/>
        </p:nvSpPr>
        <p:spPr bwMode="auto">
          <a:xfrm>
            <a:off x="5765345" y="5491658"/>
            <a:ext cx="2305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FF0000"/>
                </a:solidFill>
              </a:rPr>
              <a:t>Uniqueness</a:t>
            </a:r>
            <a:endParaRPr lang="zh-CN" altLang="en-US" b="1" dirty="0">
              <a:solidFill>
                <a:srgbClr val="FF0000"/>
              </a:solidFill>
            </a:endParaRPr>
          </a:p>
        </p:txBody>
      </p:sp>
      <p:sp>
        <p:nvSpPr>
          <p:cNvPr id="16" name="矩形 15">
            <a:extLst>
              <a:ext uri="{FF2B5EF4-FFF2-40B4-BE49-F238E27FC236}">
                <a16:creationId xmlns:a16="http://schemas.microsoft.com/office/drawing/2014/main" id="{49A1EA52-4FA1-6617-520F-10C077BD607E}"/>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基本概念</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60874043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7</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964871" y="78452"/>
            <a:ext cx="990599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The basic concept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6" name="Text Box 5">
            <a:extLst>
              <a:ext uri="{FF2B5EF4-FFF2-40B4-BE49-F238E27FC236}">
                <a16:creationId xmlns:a16="http://schemas.microsoft.com/office/drawing/2014/main" id="{1BA1DA02-F3A0-0DF2-D8C3-28B26C4C95BB}"/>
              </a:ext>
            </a:extLst>
          </p:cNvPr>
          <p:cNvSpPr txBox="1">
            <a:spLocks noChangeArrowheads="1"/>
          </p:cNvSpPr>
          <p:nvPr/>
        </p:nvSpPr>
        <p:spPr bwMode="auto">
          <a:xfrm>
            <a:off x="1920433" y="1033057"/>
            <a:ext cx="1027156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800" b="1" dirty="0">
                <a:solidFill>
                  <a:schemeClr val="accent2"/>
                </a:solidFill>
                <a:latin typeface="+mn-lt"/>
              </a:rPr>
              <a:t>Example:</a:t>
            </a:r>
            <a:r>
              <a:rPr kumimoji="1" lang="zh-CN" altLang="en-US" sz="2800" b="1" dirty="0">
                <a:solidFill>
                  <a:schemeClr val="accent2"/>
                </a:solidFill>
                <a:latin typeface="+mn-lt"/>
              </a:rPr>
              <a:t> </a:t>
            </a:r>
            <a:r>
              <a:rPr kumimoji="1" lang="en-US" altLang="zh-CN" sz="2800" b="1" i="1" dirty="0"/>
              <a:t>A</a:t>
            </a:r>
            <a:r>
              <a:rPr kumimoji="1" lang="zh-CN" altLang="en-US" sz="2800" b="1" dirty="0"/>
              <a:t>＝</a:t>
            </a:r>
            <a:r>
              <a:rPr kumimoji="1" lang="en-US" altLang="zh-CN" sz="2800" b="1" dirty="0"/>
              <a:t>{1, 2, 3, 4},</a:t>
            </a:r>
            <a:r>
              <a:rPr kumimoji="1" lang="en-US" altLang="zh-CN" sz="2800" b="1" i="1" dirty="0"/>
              <a:t>B</a:t>
            </a:r>
            <a:r>
              <a:rPr kumimoji="1" lang="en-US" altLang="zh-CN" sz="2800" b="1" dirty="0"/>
              <a:t>={2, 3, 4, 5, 6}, relation from </a:t>
            </a:r>
            <a:r>
              <a:rPr kumimoji="1" lang="en-US" altLang="zh-CN" sz="2800" b="1" i="1" dirty="0"/>
              <a:t>A </a:t>
            </a:r>
            <a:r>
              <a:rPr kumimoji="1" lang="en-US" altLang="zh-CN" sz="2800" b="1" dirty="0"/>
              <a:t>to </a:t>
            </a:r>
            <a:r>
              <a:rPr kumimoji="1" lang="en-US" altLang="zh-CN" sz="2800" b="1" i="1" dirty="0"/>
              <a:t>B</a:t>
            </a:r>
            <a:r>
              <a:rPr kumimoji="1" lang="en-US" altLang="zh-CN" sz="2800" b="1" dirty="0"/>
              <a:t> </a:t>
            </a:r>
            <a:r>
              <a:rPr kumimoji="1" lang="zh-CN" altLang="en-US" sz="2800" b="1" i="1" dirty="0">
                <a:sym typeface="Symbol" panose="05050102010706020507" pitchFamily="18" charset="2"/>
              </a:rPr>
              <a:t></a:t>
            </a:r>
            <a:r>
              <a:rPr kumimoji="1" lang="en-US" altLang="zh-CN" sz="2800" b="1" dirty="0"/>
              <a:t>={&lt;2, 2&gt;,&lt;2, 4&gt;,&lt;2, 6&gt;,&lt;3, 3&gt;,&lt;3, 6&gt;,&lt;4, 4&gt;} </a:t>
            </a:r>
            <a:r>
              <a:rPr kumimoji="1" lang="en-US" altLang="zh-CN" sz="2800" b="1" dirty="0">
                <a:sym typeface="Symbol" panose="05050102010706020507" pitchFamily="18" charset="2"/>
              </a:rPr>
              <a:t>Is</a:t>
            </a:r>
            <a:r>
              <a:rPr kumimoji="1" lang="en-US" altLang="zh-CN" sz="2800" b="1" i="1" dirty="0">
                <a:sym typeface="Symbol" panose="05050102010706020507" pitchFamily="18" charset="2"/>
              </a:rPr>
              <a:t> </a:t>
            </a:r>
            <a:r>
              <a:rPr kumimoji="1" lang="zh-CN" altLang="en-US" sz="2800" b="1" i="1" dirty="0">
                <a:sym typeface="Symbol" panose="05050102010706020507" pitchFamily="18" charset="2"/>
              </a:rPr>
              <a:t></a:t>
            </a:r>
            <a:r>
              <a:rPr kumimoji="1" lang="en-US" altLang="zh-CN" sz="2800" b="1" dirty="0">
                <a:sym typeface="Symbol" panose="05050102010706020507" pitchFamily="18" charset="2"/>
              </a:rPr>
              <a:t> a function from A to B ?</a:t>
            </a:r>
          </a:p>
        </p:txBody>
      </p:sp>
      <p:sp>
        <p:nvSpPr>
          <p:cNvPr id="17" name="Text Box 7">
            <a:extLst>
              <a:ext uri="{FF2B5EF4-FFF2-40B4-BE49-F238E27FC236}">
                <a16:creationId xmlns:a16="http://schemas.microsoft.com/office/drawing/2014/main" id="{9E34DCC8-74C3-041E-864A-AF0549F601FD}"/>
              </a:ext>
            </a:extLst>
          </p:cNvPr>
          <p:cNvSpPr txBox="1">
            <a:spLocks noChangeArrowheads="1"/>
          </p:cNvSpPr>
          <p:nvPr/>
        </p:nvSpPr>
        <p:spPr bwMode="auto">
          <a:xfrm>
            <a:off x="1961696" y="2418052"/>
            <a:ext cx="91113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What about </a:t>
            </a:r>
            <a:r>
              <a:rPr kumimoji="1" lang="en-US" altLang="zh-CN" sz="2800" b="1" i="1" dirty="0"/>
              <a:t>f</a:t>
            </a:r>
            <a:r>
              <a:rPr kumimoji="1" lang="zh-CN" altLang="en-US" sz="2800" b="1" dirty="0"/>
              <a:t>＝</a:t>
            </a:r>
            <a:r>
              <a:rPr kumimoji="1" lang="en-US" altLang="zh-CN" sz="2800" b="1" dirty="0"/>
              <a:t>{&lt;1,2&gt;,&lt;2,6&gt;,&lt;3,6&gt;, &lt;4,4&gt;}</a:t>
            </a:r>
            <a:r>
              <a:rPr kumimoji="1" lang="zh-CN" altLang="en-US" sz="2800" b="1" dirty="0"/>
              <a:t> </a:t>
            </a:r>
            <a:r>
              <a:rPr kumimoji="1" lang="en-US" altLang="zh-CN" sz="2800" b="1" dirty="0"/>
              <a:t>or </a:t>
            </a:r>
          </a:p>
          <a:p>
            <a:pPr eaLnBrk="1" hangingPunct="1"/>
            <a:r>
              <a:rPr kumimoji="1" lang="en-US" altLang="zh-CN" sz="2800" b="1" i="1" dirty="0"/>
              <a:t>g</a:t>
            </a:r>
            <a:r>
              <a:rPr kumimoji="1" lang="en-US" altLang="zh-CN" sz="2800" b="1" dirty="0"/>
              <a:t>={&lt;1,3&gt;,&lt;2,2&gt;,&lt;3,6&gt;, &lt;4,5&gt;}?</a:t>
            </a:r>
            <a:endParaRPr kumimoji="1" lang="zh-CN" altLang="en-US" sz="2800" b="1" dirty="0"/>
          </a:p>
        </p:txBody>
      </p:sp>
      <p:pic>
        <p:nvPicPr>
          <p:cNvPr id="19" name="Picture 6" descr="1">
            <a:extLst>
              <a:ext uri="{FF2B5EF4-FFF2-40B4-BE49-F238E27FC236}">
                <a16:creationId xmlns:a16="http://schemas.microsoft.com/office/drawing/2014/main" id="{3FC74021-9FC8-D832-F3E4-1638BAA72F75}"/>
              </a:ext>
            </a:extLst>
          </p:cNvPr>
          <p:cNvPicPr>
            <a:picLocks noChangeAspect="1" noChangeArrowheads="1"/>
          </p:cNvPicPr>
          <p:nvPr/>
        </p:nvPicPr>
        <p:blipFill>
          <a:blip r:embed="rId3" cstate="print">
            <a:clrChange>
              <a:clrFrom>
                <a:srgbClr val="000000"/>
              </a:clrFrom>
              <a:clrTo>
                <a:srgbClr val="000000">
                  <a:alpha val="0"/>
                </a:srgbClr>
              </a:clrTo>
            </a:clrChange>
            <a:lum bright="12000"/>
            <a:extLst>
              <a:ext uri="{28A0092B-C50C-407E-A947-70E740481C1C}">
                <a14:useLocalDpi xmlns:a14="http://schemas.microsoft.com/office/drawing/2010/main" val="0"/>
              </a:ext>
            </a:extLst>
          </a:blip>
          <a:srcRect/>
          <a:stretch>
            <a:fillRect/>
          </a:stretch>
        </p:blipFill>
        <p:spPr bwMode="auto">
          <a:xfrm>
            <a:off x="2413453" y="3803047"/>
            <a:ext cx="2971800" cy="2919412"/>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 name="Picture 9" descr="3">
            <a:extLst>
              <a:ext uri="{FF2B5EF4-FFF2-40B4-BE49-F238E27FC236}">
                <a16:creationId xmlns:a16="http://schemas.microsoft.com/office/drawing/2014/main" id="{5DA80B6D-2BFB-5195-3517-1160EB12621A}"/>
              </a:ext>
            </a:extLst>
          </p:cNvPr>
          <p:cNvPicPr>
            <a:picLocks noChangeAspect="1" noChangeArrowheads="1"/>
          </p:cNvPicPr>
          <p:nvPr/>
        </p:nvPicPr>
        <p:blipFill>
          <a:blip r:embed="rId4" cstate="print">
            <a:clrChange>
              <a:clrFrom>
                <a:srgbClr val="000000"/>
              </a:clrFrom>
              <a:clrTo>
                <a:srgbClr val="000000">
                  <a:alpha val="0"/>
                </a:srgbClr>
              </a:clrTo>
            </a:clrChange>
            <a:lum bright="18000"/>
            <a:extLst>
              <a:ext uri="{28A0092B-C50C-407E-A947-70E740481C1C}">
                <a14:useLocalDpi xmlns:a14="http://schemas.microsoft.com/office/drawing/2010/main" val="0"/>
              </a:ext>
            </a:extLst>
          </a:blip>
          <a:srcRect/>
          <a:stretch>
            <a:fillRect/>
          </a:stretch>
        </p:blipFill>
        <p:spPr bwMode="auto">
          <a:xfrm>
            <a:off x="8208865" y="3803047"/>
            <a:ext cx="2973844" cy="2919412"/>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 name="矩形 20">
            <a:extLst>
              <a:ext uri="{FF2B5EF4-FFF2-40B4-BE49-F238E27FC236}">
                <a16:creationId xmlns:a16="http://schemas.microsoft.com/office/drawing/2014/main" id="{F692C4A6-2C8B-12D5-15FE-6F2F0EDCF225}"/>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基本概念</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98286596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linds(horizontal)">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blinds(horizontal)">
                                      <p:cBhvr>
                                        <p:cTn id="12" dur="500"/>
                                        <p:tgtEl>
                                          <p:spTgt spid="17">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8</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756364" y="116552"/>
            <a:ext cx="10816636" cy="769441"/>
          </a:xfrm>
          <a:prstGeom prst="rect">
            <a:avLst/>
          </a:prstGeom>
          <a:noFill/>
        </p:spPr>
        <p:txBody>
          <a:bodyPr wrap="square" rtlCol="0">
            <a:spAutoFit/>
          </a:bodyPr>
          <a:lstStyle/>
          <a:p>
            <a:r>
              <a:rPr lang="en-US" altLang="zh-CN" sz="4400" b="1" dirty="0">
                <a:solidFill>
                  <a:schemeClr val="bg1"/>
                </a:solidFill>
                <a:effectLst>
                  <a:outerShdw blurRad="38100" dist="38100" dir="2700000" algn="tl">
                    <a:srgbClr val="000000">
                      <a:alpha val="43137"/>
                    </a:srgbClr>
                  </a:outerShdw>
                </a:effectLst>
                <a:cs typeface="+mn-ea"/>
                <a:sym typeface="+mn-lt"/>
              </a:rPr>
              <a:t>The domain and range of the function</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5">
                <a:extLst>
                  <a:ext uri="{FF2B5EF4-FFF2-40B4-BE49-F238E27FC236}">
                    <a16:creationId xmlns:a16="http://schemas.microsoft.com/office/drawing/2014/main" id="{36BFF67B-59D0-D0AF-8C8F-A78FFABCD0D3}"/>
                  </a:ext>
                </a:extLst>
              </p:cNvPr>
              <p:cNvSpPr txBox="1">
                <a:spLocks noChangeArrowheads="1"/>
              </p:cNvSpPr>
              <p:nvPr/>
            </p:nvSpPr>
            <p:spPr bwMode="auto">
              <a:xfrm>
                <a:off x="1884771" y="1103235"/>
                <a:ext cx="10307229" cy="2079031"/>
              </a:xfrm>
              <a:prstGeom prst="rect">
                <a:avLst/>
              </a:prstGeom>
              <a:noFill/>
              <a:ln w="9525">
                <a:noFill/>
                <a:miter lim="800000"/>
                <a:headEnd/>
                <a:tailEnd/>
              </a:ln>
              <a:effectLst/>
            </p:spPr>
            <p:txBody>
              <a:bodyPr wrap="square">
                <a:spAutoFit/>
              </a:bodyPr>
              <a:lstStyle/>
              <a:p>
                <a:pPr>
                  <a:defRPr/>
                </a:pPr>
                <a:r>
                  <a:rPr lang="en-US" altLang="zh-CN" sz="2400" b="1" dirty="0">
                    <a:solidFill>
                      <a:schemeClr val="accent1"/>
                    </a:solidFill>
                  </a:rPr>
                  <a:t>Definition:</a:t>
                </a:r>
                <a:r>
                  <a:rPr lang="en-US" altLang="zh-CN" sz="2400" b="1" dirty="0"/>
                  <a:t> Let </a:t>
                </a:r>
                <a:r>
                  <a:rPr lang="en-US" altLang="zh-CN" sz="2400" b="1" i="1" dirty="0"/>
                  <a:t>f </a:t>
                </a:r>
                <a:r>
                  <a:rPr lang="en-US" altLang="zh-CN" sz="2400" b="1" dirty="0"/>
                  <a:t>be a function from </a:t>
                </a:r>
                <a:r>
                  <a:rPr lang="en-US" altLang="zh-CN" sz="2400" b="1" i="1" dirty="0"/>
                  <a:t>X</a:t>
                </a:r>
                <a:r>
                  <a:rPr lang="en-US" altLang="zh-CN" sz="2400" b="1" dirty="0"/>
                  <a:t> to </a:t>
                </a:r>
                <a:r>
                  <a:rPr lang="en-US" altLang="zh-CN" sz="2400" b="1" i="1" dirty="0"/>
                  <a:t>Y</a:t>
                </a:r>
                <a:r>
                  <a:rPr lang="en-US" altLang="zh-CN" sz="2400" b="1" dirty="0"/>
                  <a:t>. The </a:t>
                </a:r>
                <a:r>
                  <a:rPr lang="en-US" altLang="zh-CN" sz="2400" b="1" dirty="0">
                    <a:solidFill>
                      <a:srgbClr val="FF0000"/>
                    </a:solidFill>
                  </a:rPr>
                  <a:t>domain</a:t>
                </a:r>
                <a:r>
                  <a:rPr lang="zh-CN" altLang="en-US" sz="2400" b="1" dirty="0">
                    <a:solidFill>
                      <a:srgbClr val="FF0000"/>
                    </a:solidFill>
                  </a:rPr>
                  <a:t>（定义域）</a:t>
                </a:r>
                <a:r>
                  <a:rPr lang="en-US" altLang="zh-CN" sz="2400" b="1" dirty="0"/>
                  <a:t> of the function is </a:t>
                </a:r>
                <a14:m>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a:solidFill>
                              <a:srgbClr val="0070C0"/>
                            </a:solidFill>
                            <a:latin typeface="Cambria Math" panose="02040503050406030204" pitchFamily="18" charset="0"/>
                          </a:rPr>
                          <m:t>𝑫</m:t>
                        </m:r>
                      </m:e>
                      <m:sub>
                        <m:r>
                          <a:rPr lang="en-US" altLang="zh-CN" sz="2400" b="1" i="1">
                            <a:solidFill>
                              <a:srgbClr val="0070C0"/>
                            </a:solidFill>
                            <a:latin typeface="Cambria Math" panose="02040503050406030204" pitchFamily="18" charset="0"/>
                          </a:rPr>
                          <m:t>𝒇</m:t>
                        </m:r>
                      </m:sub>
                    </m:sSub>
                    <m:r>
                      <a:rPr lang="en-US" altLang="zh-CN" sz="2400" b="1" i="1">
                        <a:solidFill>
                          <a:srgbClr val="0070C0"/>
                        </a:solidFill>
                        <a:latin typeface="Cambria Math" panose="02040503050406030204" pitchFamily="18" charset="0"/>
                      </a:rPr>
                      <m:t>=</m:t>
                    </m:r>
                    <m:r>
                      <a:rPr lang="en-US" altLang="zh-CN" sz="2400" b="1" i="1" smtClean="0">
                        <a:solidFill>
                          <a:srgbClr val="0070C0"/>
                        </a:solidFill>
                        <a:latin typeface="Cambria Math" panose="02040503050406030204" pitchFamily="18" charset="0"/>
                      </a:rPr>
                      <m:t>𝒅𝒐𝒎</m:t>
                    </m:r>
                    <m:r>
                      <a:rPr lang="en-US" altLang="zh-CN" sz="2400" b="1" i="1" smtClean="0">
                        <a:solidFill>
                          <a:srgbClr val="0070C0"/>
                        </a:solidFill>
                        <a:latin typeface="Cambria Math" panose="02040503050406030204" pitchFamily="18" charset="0"/>
                      </a:rPr>
                      <m:t> </m:t>
                    </m:r>
                    <m:r>
                      <a:rPr lang="en-US" altLang="zh-CN" sz="2400" b="1" i="1" smtClean="0">
                        <a:solidFill>
                          <a:srgbClr val="0070C0"/>
                        </a:solidFill>
                        <a:latin typeface="Cambria Math" panose="02040503050406030204" pitchFamily="18" charset="0"/>
                      </a:rPr>
                      <m:t>𝒇</m:t>
                    </m:r>
                    <m:r>
                      <a:rPr lang="en-US" altLang="zh-CN" sz="2400" b="1" i="1" smtClean="0">
                        <a:solidFill>
                          <a:srgbClr val="0070C0"/>
                        </a:solidFill>
                        <a:latin typeface="Cambria Math" panose="02040503050406030204" pitchFamily="18" charset="0"/>
                      </a:rPr>
                      <m:t>=</m:t>
                    </m:r>
                    <m:r>
                      <a:rPr lang="en-US" altLang="zh-CN" sz="2400" b="1" i="1">
                        <a:solidFill>
                          <a:srgbClr val="0070C0"/>
                        </a:solidFill>
                        <a:latin typeface="Cambria Math" panose="02040503050406030204" pitchFamily="18" charset="0"/>
                      </a:rPr>
                      <m:t>𝑿</m:t>
                    </m:r>
                  </m:oMath>
                </a14:m>
                <a:r>
                  <a:rPr lang="en-US" altLang="zh-CN" sz="2400" b="1" dirty="0"/>
                  <a:t>, not the true subset of </a:t>
                </a:r>
                <a:r>
                  <a:rPr lang="en-US" altLang="zh-CN" sz="2400" b="1" i="1" dirty="0"/>
                  <a:t>X</a:t>
                </a:r>
                <a:r>
                  <a:rPr lang="en-US" altLang="zh-CN" sz="2400" b="1" dirty="0"/>
                  <a:t>. The </a:t>
                </a:r>
                <a:r>
                  <a:rPr lang="en-US" altLang="zh-CN" sz="2400" b="1" dirty="0">
                    <a:solidFill>
                      <a:srgbClr val="C00000"/>
                    </a:solidFill>
                  </a:rPr>
                  <a:t>value </a:t>
                </a:r>
                <a:r>
                  <a:rPr lang="en-US" altLang="zh-CN" sz="2400" b="1" dirty="0">
                    <a:solidFill>
                      <a:srgbClr val="FF0000"/>
                    </a:solidFill>
                  </a:rPr>
                  <a:t>range</a:t>
                </a:r>
                <a:r>
                  <a:rPr lang="zh-CN" altLang="en-US" sz="2400" b="1" dirty="0">
                    <a:solidFill>
                      <a:srgbClr val="FF0000"/>
                    </a:solidFill>
                  </a:rPr>
                  <a:t>（值域）</a:t>
                </a:r>
                <a:r>
                  <a:rPr lang="en-US" altLang="zh-CN" sz="2400" b="1" dirty="0"/>
                  <a:t> of the function satisfies </a:t>
                </a:r>
                <a14:m>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a:solidFill>
                              <a:srgbClr val="0070C0"/>
                            </a:solidFill>
                            <a:latin typeface="Cambria Math" panose="02040503050406030204" pitchFamily="18" charset="0"/>
                          </a:rPr>
                          <m:t>𝑹</m:t>
                        </m:r>
                      </m:e>
                      <m:sub>
                        <m:r>
                          <a:rPr lang="en-US" altLang="zh-CN" sz="2400" b="1" i="1">
                            <a:solidFill>
                              <a:srgbClr val="0070C0"/>
                            </a:solidFill>
                            <a:latin typeface="Cambria Math" panose="02040503050406030204" pitchFamily="18" charset="0"/>
                          </a:rPr>
                          <m:t>𝒇</m:t>
                        </m:r>
                      </m:sub>
                    </m:sSub>
                    <m:r>
                      <a:rPr lang="en-US" altLang="zh-CN" sz="2400" b="1" i="1" smtClean="0">
                        <a:solidFill>
                          <a:srgbClr val="0070C0"/>
                        </a:solidFill>
                        <a:latin typeface="Cambria Math" panose="02040503050406030204" pitchFamily="18" charset="0"/>
                      </a:rPr>
                      <m:t>=</m:t>
                    </m:r>
                    <m:r>
                      <a:rPr lang="en-US" altLang="zh-CN" sz="2400" b="1" i="1" smtClean="0">
                        <a:solidFill>
                          <a:srgbClr val="0070C0"/>
                        </a:solidFill>
                        <a:latin typeface="Cambria Math" panose="02040503050406030204" pitchFamily="18" charset="0"/>
                      </a:rPr>
                      <m:t>𝒓𝒂𝒏</m:t>
                    </m:r>
                    <m:r>
                      <a:rPr lang="en-US" altLang="zh-CN" sz="2400" b="1" i="1" smtClean="0">
                        <a:solidFill>
                          <a:srgbClr val="0070C0"/>
                        </a:solidFill>
                        <a:latin typeface="Cambria Math" panose="02040503050406030204" pitchFamily="18" charset="0"/>
                      </a:rPr>
                      <m:t> </m:t>
                    </m:r>
                    <m:r>
                      <a:rPr lang="en-US" altLang="zh-CN" sz="2400" b="1" i="1" smtClean="0">
                        <a:solidFill>
                          <a:srgbClr val="0070C0"/>
                        </a:solidFill>
                        <a:latin typeface="Cambria Math" panose="02040503050406030204" pitchFamily="18" charset="0"/>
                      </a:rPr>
                      <m:t>𝒇</m:t>
                    </m:r>
                    <m:r>
                      <a:rPr lang="en-US" altLang="zh-CN" sz="2400" b="1" i="1">
                        <a:solidFill>
                          <a:srgbClr val="0070C0"/>
                        </a:solidFill>
                        <a:latin typeface="Cambria Math" panose="02040503050406030204" pitchFamily="18" charset="0"/>
                        <a:ea typeface="Cambria Math" panose="02040503050406030204" pitchFamily="18" charset="0"/>
                      </a:rPr>
                      <m:t>⊆</m:t>
                    </m:r>
                    <m:r>
                      <a:rPr lang="en-US" altLang="zh-CN" sz="2400" b="1" i="1">
                        <a:solidFill>
                          <a:srgbClr val="0070C0"/>
                        </a:solidFill>
                        <a:latin typeface="Cambria Math" panose="02040503050406030204" pitchFamily="18" charset="0"/>
                        <a:ea typeface="Cambria Math" panose="02040503050406030204" pitchFamily="18" charset="0"/>
                      </a:rPr>
                      <m:t>𝒀</m:t>
                    </m:r>
                  </m:oMath>
                </a14:m>
                <a:r>
                  <a:rPr lang="en-US" altLang="zh-CN" sz="2400" b="1" dirty="0"/>
                  <a:t>. For function </a:t>
                </a:r>
                <a:r>
                  <a:rPr lang="en-US" altLang="zh-CN" sz="2400" b="1" i="1" dirty="0">
                    <a:latin typeface="Times New Roman" panose="02020603050405020304" pitchFamily="18" charset="0"/>
                    <a:cs typeface="Times New Roman" panose="02020603050405020304" pitchFamily="18" charset="0"/>
                  </a:rPr>
                  <a:t>f</a:t>
                </a:r>
                <a:r>
                  <a:rPr lang="en-US" altLang="zh-CN" sz="2400" b="1" dirty="0"/>
                  <a:t>, </a:t>
                </a:r>
                <a14:m>
                  <m:oMath xmlns:m="http://schemas.openxmlformats.org/officeDocument/2006/math">
                    <m:r>
                      <a:rPr kumimoji="1" lang="en-US" altLang="zh-CN" sz="2400" b="1" i="1" dirty="0">
                        <a:latin typeface="Cambria Math" panose="02040503050406030204" pitchFamily="18" charset="0"/>
                      </a:rPr>
                      <m:t>𝒇</m:t>
                    </m:r>
                    <m:r>
                      <a:rPr kumimoji="1" lang="en-US" altLang="zh-CN" sz="2400" b="1" i="1" dirty="0">
                        <a:latin typeface="Cambria Math" panose="02040503050406030204" pitchFamily="18" charset="0"/>
                      </a:rPr>
                      <m:t>(</m:t>
                    </m:r>
                    <m:r>
                      <a:rPr lang="en-US" altLang="zh-CN" sz="2400" b="1" i="1" dirty="0">
                        <a:latin typeface="Cambria Math" panose="02040503050406030204" pitchFamily="18" charset="0"/>
                      </a:rPr>
                      <m:t>𝑿</m:t>
                    </m:r>
                    <m:r>
                      <a:rPr kumimoji="1" lang="en-US" altLang="zh-CN" sz="2400" b="1" i="1" dirty="0">
                        <a:latin typeface="Cambria Math" panose="02040503050406030204" pitchFamily="18" charset="0"/>
                      </a:rPr>
                      <m:t>)</m:t>
                    </m:r>
                  </m:oMath>
                </a14:m>
                <a:r>
                  <a:rPr lang="en-US" altLang="zh-CN" sz="2400" b="1" dirty="0"/>
                  <a:t> is commonly used to denote the range </a:t>
                </a:r>
                <a14:m>
                  <m:oMath xmlns:m="http://schemas.openxmlformats.org/officeDocument/2006/math">
                    <m:sSub>
                      <m:sSubPr>
                        <m:ctrlPr>
                          <a:rPr lang="en-US" altLang="zh-CN" sz="2400" b="1"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𝑹</m:t>
                        </m:r>
                      </m:e>
                      <m:sub>
                        <m:r>
                          <a:rPr lang="en-US" altLang="zh-CN" sz="2400" b="1" i="1">
                            <a:solidFill>
                              <a:srgbClr val="000000"/>
                            </a:solidFill>
                            <a:latin typeface="Cambria Math" panose="02040503050406030204" pitchFamily="18" charset="0"/>
                          </a:rPr>
                          <m:t>𝒇</m:t>
                        </m:r>
                      </m:sub>
                    </m:sSub>
                  </m:oMath>
                </a14:m>
                <a:r>
                  <a:rPr lang="en-US" altLang="zh-CN" sz="2400" b="1" dirty="0"/>
                  <a:t>. </a:t>
                </a:r>
              </a:p>
              <a:p>
                <a:pPr>
                  <a:defRPr/>
                </a:pPr>
                <a14:m>
                  <m:oMathPara xmlns:m="http://schemas.openxmlformats.org/officeDocument/2006/math">
                    <m:oMathParaPr>
                      <m:jc m:val="centerGroup"/>
                    </m:oMathParaPr>
                    <m:oMath xmlns:m="http://schemas.openxmlformats.org/officeDocument/2006/math">
                      <m:r>
                        <a:rPr kumimoji="1" lang="en-US" altLang="zh-CN" sz="2400" b="1" i="1" dirty="0" smtClean="0">
                          <a:solidFill>
                            <a:srgbClr val="0070C0"/>
                          </a:solidFill>
                          <a:latin typeface="Cambria Math" panose="02040503050406030204" pitchFamily="18" charset="0"/>
                        </a:rPr>
                        <m:t>𝒇</m:t>
                      </m:r>
                      <m:d>
                        <m:dPr>
                          <m:ctrlPr>
                            <a:rPr kumimoji="1" lang="en-US" altLang="zh-CN" sz="2400" b="1" i="1" dirty="0">
                              <a:solidFill>
                                <a:srgbClr val="0070C0"/>
                              </a:solidFill>
                              <a:latin typeface="Cambria Math" panose="02040503050406030204" pitchFamily="18" charset="0"/>
                            </a:rPr>
                          </m:ctrlPr>
                        </m:dPr>
                        <m:e>
                          <m:r>
                            <a:rPr lang="en-US" altLang="zh-CN" sz="2400" b="1" i="1" dirty="0">
                              <a:solidFill>
                                <a:srgbClr val="0070C0"/>
                              </a:solidFill>
                              <a:latin typeface="Cambria Math" panose="02040503050406030204" pitchFamily="18" charset="0"/>
                            </a:rPr>
                            <m:t>𝑿</m:t>
                          </m:r>
                        </m:e>
                      </m:d>
                      <m:r>
                        <a:rPr kumimoji="1" lang="en-US" altLang="zh-CN" sz="2400" b="1" i="1" dirty="0" smtClean="0">
                          <a:solidFill>
                            <a:srgbClr val="0070C0"/>
                          </a:solidFill>
                          <a:latin typeface="Cambria Math" panose="02040503050406030204" pitchFamily="18" charset="0"/>
                        </a:rPr>
                        <m:t>=</m:t>
                      </m:r>
                      <m:sSub>
                        <m:sSubPr>
                          <m:ctrlPr>
                            <a:rPr lang="en-US" altLang="zh-CN" sz="2400" b="1" i="1">
                              <a:solidFill>
                                <a:srgbClr val="0070C0"/>
                              </a:solidFill>
                              <a:latin typeface="Cambria Math" panose="02040503050406030204" pitchFamily="18" charset="0"/>
                            </a:rPr>
                          </m:ctrlPr>
                        </m:sSubPr>
                        <m:e>
                          <m:r>
                            <a:rPr lang="en-US" altLang="zh-CN" sz="2400" b="1" i="1">
                              <a:solidFill>
                                <a:srgbClr val="0070C0"/>
                              </a:solidFill>
                              <a:latin typeface="Cambria Math" panose="02040503050406030204" pitchFamily="18" charset="0"/>
                            </a:rPr>
                            <m:t>𝑹</m:t>
                          </m:r>
                        </m:e>
                        <m:sub>
                          <m:r>
                            <a:rPr lang="en-US" altLang="zh-CN" sz="2400" b="1" i="1">
                              <a:solidFill>
                                <a:srgbClr val="0070C0"/>
                              </a:solidFill>
                              <a:latin typeface="Cambria Math" panose="02040503050406030204" pitchFamily="18" charset="0"/>
                            </a:rPr>
                            <m:t>𝒇</m:t>
                          </m:r>
                        </m:sub>
                      </m:sSub>
                      <m:r>
                        <a:rPr lang="en-US" altLang="zh-CN" sz="2400" b="1" i="1" smtClean="0">
                          <a:solidFill>
                            <a:srgbClr val="0070C0"/>
                          </a:solidFill>
                          <a:latin typeface="Cambria Math" panose="02040503050406030204" pitchFamily="18" charset="0"/>
                        </a:rPr>
                        <m:t>=</m:t>
                      </m:r>
                      <m:d>
                        <m:dPr>
                          <m:begChr m:val="{"/>
                          <m:endChr m:val="}"/>
                          <m:ctrlPr>
                            <a:rPr lang="en-US" altLang="zh-CN" sz="2400" b="1" i="1" smtClean="0">
                              <a:solidFill>
                                <a:srgbClr val="0070C0"/>
                              </a:solidFill>
                              <a:latin typeface="Cambria Math" panose="02040503050406030204" pitchFamily="18" charset="0"/>
                            </a:rPr>
                          </m:ctrlPr>
                        </m:dPr>
                        <m:e>
                          <m:r>
                            <a:rPr lang="en-US" altLang="zh-CN" sz="2400" b="1" i="1" smtClean="0">
                              <a:solidFill>
                                <a:srgbClr val="0070C0"/>
                              </a:solidFill>
                              <a:latin typeface="Cambria Math" panose="02040503050406030204" pitchFamily="18" charset="0"/>
                            </a:rPr>
                            <m:t>𝒚</m:t>
                          </m:r>
                        </m:e>
                        <m:e>
                          <m:r>
                            <a:rPr lang="en-US" altLang="zh-CN" sz="2400" b="1" i="1" smtClean="0">
                              <a:solidFill>
                                <a:srgbClr val="0070C0"/>
                              </a:solidFill>
                              <a:latin typeface="Cambria Math" panose="02040503050406030204" pitchFamily="18" charset="0"/>
                            </a:rPr>
                            <m:t>𝒚</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𝒀</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𝒙</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𝒙</m:t>
                          </m:r>
                          <m:r>
                            <a:rPr lang="en-US" altLang="zh-CN" sz="2400" b="1" i="1">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𝑿</m:t>
                          </m:r>
                          <m:r>
                            <a:rPr lang="en-US" altLang="zh-CN" sz="2400" b="1" i="1">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𝒚</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𝒇</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𝒙</m:t>
                          </m:r>
                          <m:r>
                            <a:rPr lang="en-US" altLang="zh-CN" sz="2400" b="1" i="1" smtClean="0">
                              <a:solidFill>
                                <a:srgbClr val="0070C0"/>
                              </a:solidFill>
                              <a:latin typeface="Cambria Math" panose="02040503050406030204" pitchFamily="18" charset="0"/>
                              <a:ea typeface="Cambria Math" panose="02040503050406030204" pitchFamily="18" charset="0"/>
                            </a:rPr>
                            <m:t>))</m:t>
                          </m:r>
                        </m:e>
                      </m:d>
                    </m:oMath>
                  </m:oMathPara>
                </a14:m>
                <a:endParaRPr kumimoji="1" lang="en-US" altLang="zh-CN" sz="2400" b="1" dirty="0"/>
              </a:p>
            </p:txBody>
          </p:sp>
        </mc:Choice>
        <mc:Fallback xmlns="">
          <p:sp>
            <p:nvSpPr>
              <p:cNvPr id="12" name="Text Box 5">
                <a:extLst>
                  <a:ext uri="{FF2B5EF4-FFF2-40B4-BE49-F238E27FC236}">
                    <a16:creationId xmlns:a16="http://schemas.microsoft.com/office/drawing/2014/main" id="{36BFF67B-59D0-D0AF-8C8F-A78FFABCD0D3}"/>
                  </a:ext>
                </a:extLst>
              </p:cNvPr>
              <p:cNvSpPr txBox="1">
                <a:spLocks noRot="1" noChangeAspect="1" noMove="1" noResize="1" noEditPoints="1" noAdjustHandles="1" noChangeArrowheads="1" noChangeShapeType="1" noTextEdit="1"/>
              </p:cNvSpPr>
              <p:nvPr/>
            </p:nvSpPr>
            <p:spPr bwMode="auto">
              <a:xfrm>
                <a:off x="1884771" y="1103235"/>
                <a:ext cx="10307229" cy="2079031"/>
              </a:xfrm>
              <a:prstGeom prst="rect">
                <a:avLst/>
              </a:prstGeom>
              <a:blipFill>
                <a:blip r:embed="rId3"/>
                <a:stretch>
                  <a:fillRect l="-887" t="-2346" r="-296" b="-2053"/>
                </a:stretch>
              </a:blipFill>
              <a:ln w="9525">
                <a:noFill/>
                <a:miter lim="800000"/>
                <a:headEnd/>
                <a:tailEnd/>
              </a:ln>
              <a:effectLst/>
            </p:spPr>
            <p:txBody>
              <a:bodyPr/>
              <a:lstStyle/>
              <a:p>
                <a:r>
                  <a:rPr lang="zh-CN" altLang="en-US">
                    <a:noFill/>
                  </a:rPr>
                  <a:t> </a:t>
                </a:r>
              </a:p>
            </p:txBody>
          </p:sp>
        </mc:Fallback>
      </mc:AlternateContent>
      <p:sp>
        <p:nvSpPr>
          <p:cNvPr id="13" name="Text Box 8">
            <a:extLst>
              <a:ext uri="{FF2B5EF4-FFF2-40B4-BE49-F238E27FC236}">
                <a16:creationId xmlns:a16="http://schemas.microsoft.com/office/drawing/2014/main" id="{61D3299A-39F3-9008-FD97-86CFAF4C27CA}"/>
              </a:ext>
            </a:extLst>
          </p:cNvPr>
          <p:cNvSpPr txBox="1">
            <a:spLocks noChangeArrowheads="1"/>
          </p:cNvSpPr>
          <p:nvPr/>
        </p:nvSpPr>
        <p:spPr bwMode="auto">
          <a:xfrm>
            <a:off x="1884770" y="3564593"/>
            <a:ext cx="97683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marL="457200" indent="-457200" eaLnBrk="1" hangingPunct="1">
              <a:buFont typeface="Wingdings" panose="05000000000000000000" pitchFamily="2" charset="2"/>
              <a:buChar char="Ø"/>
            </a:pPr>
            <a:r>
              <a:rPr lang="en-US" altLang="zh-CN" sz="2800" b="1" dirty="0"/>
              <a:t>The set </a:t>
            </a:r>
            <a:r>
              <a:rPr lang="en-US" altLang="zh-CN" sz="2800" b="1" i="1" dirty="0"/>
              <a:t>Y</a:t>
            </a:r>
            <a:r>
              <a:rPr lang="en-US" altLang="zh-CN" sz="2800" b="1" dirty="0"/>
              <a:t> is called the </a:t>
            </a:r>
            <a:r>
              <a:rPr lang="en-US" altLang="zh-CN" sz="2800" b="1" dirty="0">
                <a:solidFill>
                  <a:schemeClr val="accent1"/>
                </a:solidFill>
              </a:rPr>
              <a:t>codomain (</a:t>
            </a:r>
            <a:r>
              <a:rPr lang="zh-CN" altLang="en-US" sz="2800" b="1" dirty="0">
                <a:solidFill>
                  <a:schemeClr val="accent1"/>
                </a:solidFill>
              </a:rPr>
              <a:t>陪域</a:t>
            </a:r>
            <a:r>
              <a:rPr lang="en-US" altLang="zh-CN" sz="2800" b="1" dirty="0">
                <a:solidFill>
                  <a:schemeClr val="accent1"/>
                </a:solidFill>
              </a:rPr>
              <a:t>) </a:t>
            </a:r>
            <a:r>
              <a:rPr lang="en-US" altLang="zh-CN" sz="2800" b="1" dirty="0"/>
              <a:t>of </a:t>
            </a:r>
            <a:r>
              <a:rPr lang="en-US" altLang="zh-CN" sz="2800" b="1" i="1" dirty="0"/>
              <a:t>f</a:t>
            </a:r>
            <a:r>
              <a:rPr lang="en-US" altLang="zh-CN" sz="2800" b="1" dirty="0"/>
              <a:t>.</a:t>
            </a:r>
          </a:p>
          <a:p>
            <a:pPr marL="457200" indent="-457200" eaLnBrk="1" hangingPunct="1">
              <a:buFont typeface="Wingdings" panose="05000000000000000000" pitchFamily="2" charset="2"/>
              <a:buChar char="Ø"/>
            </a:pPr>
            <a:r>
              <a:rPr lang="en-US" altLang="zh-CN" sz="2800" b="1" dirty="0"/>
              <a:t>Also </a:t>
            </a:r>
            <a:r>
              <a:rPr lang="en-US" altLang="zh-CN" sz="2800" b="1" i="1" dirty="0"/>
              <a:t>f</a:t>
            </a:r>
            <a:r>
              <a:rPr lang="en-US" altLang="zh-CN" sz="2800" b="1" dirty="0"/>
              <a:t>(</a:t>
            </a:r>
            <a:r>
              <a:rPr lang="en-US" altLang="zh-CN" sz="2800" b="1" i="1" dirty="0"/>
              <a:t>x</a:t>
            </a:r>
            <a:r>
              <a:rPr lang="en-US" altLang="zh-CN" sz="2800" b="1" dirty="0"/>
              <a:t>)</a:t>
            </a:r>
            <a:r>
              <a:rPr lang="en-US" altLang="zh-CN" sz="2800" b="1" i="1" dirty="0"/>
              <a:t> </a:t>
            </a:r>
            <a:r>
              <a:rPr lang="en-US" altLang="zh-CN" sz="2800" b="1" dirty="0"/>
              <a:t>is called the </a:t>
            </a:r>
            <a:r>
              <a:rPr lang="en-US" altLang="zh-CN" sz="2800" b="1" dirty="0">
                <a:solidFill>
                  <a:srgbClr val="FF0000"/>
                </a:solidFill>
              </a:rPr>
              <a:t>image point </a:t>
            </a:r>
            <a:r>
              <a:rPr lang="en-US" altLang="zh-CN" sz="2800" b="1" dirty="0"/>
              <a:t>of the function </a:t>
            </a:r>
            <a:r>
              <a:rPr lang="en-US" altLang="zh-CN" sz="2800" b="1" i="1" dirty="0"/>
              <a:t>f</a:t>
            </a:r>
            <a:r>
              <a:rPr lang="zh-CN" altLang="en-US" sz="2800" b="1" i="1" dirty="0"/>
              <a:t>。</a:t>
            </a:r>
          </a:p>
        </p:txBody>
      </p:sp>
      <mc:AlternateContent xmlns:mc="http://schemas.openxmlformats.org/markup-compatibility/2006" xmlns:a14="http://schemas.microsoft.com/office/drawing/2010/main">
        <mc:Choice Requires="a14">
          <p:sp>
            <p:nvSpPr>
              <p:cNvPr id="14" name="Text Box 9">
                <a:extLst>
                  <a:ext uri="{FF2B5EF4-FFF2-40B4-BE49-F238E27FC236}">
                    <a16:creationId xmlns:a16="http://schemas.microsoft.com/office/drawing/2014/main" id="{8C6BDE7B-C116-8F8E-2BCB-4480C56BB8D1}"/>
                  </a:ext>
                </a:extLst>
              </p:cNvPr>
              <p:cNvSpPr txBox="1">
                <a:spLocks noChangeArrowheads="1"/>
              </p:cNvSpPr>
              <p:nvPr/>
            </p:nvSpPr>
            <p:spPr bwMode="auto">
              <a:xfrm>
                <a:off x="1884770" y="4705891"/>
                <a:ext cx="10351668" cy="20355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chemeClr val="accent1"/>
                    </a:solidFill>
                  </a:rPr>
                  <a:t>Note: </a:t>
                </a:r>
              </a:p>
              <a:p>
                <a:pPr marL="457200" indent="-457200" eaLnBrk="1" hangingPunct="1">
                  <a:buFont typeface="Wingdings" panose="05000000000000000000" pitchFamily="2" charset="2"/>
                  <a:buChar char="Ø"/>
                </a:pPr>
                <a:r>
                  <a:rPr lang="en-US" altLang="zh-CN" sz="2400" b="1" dirty="0"/>
                  <a:t>The </a:t>
                </a:r>
                <a:r>
                  <a:rPr lang="en-US" altLang="zh-CN" sz="2400" b="1" dirty="0">
                    <a:solidFill>
                      <a:srgbClr val="0070C0"/>
                    </a:solidFill>
                  </a:rPr>
                  <a:t>image of the function </a:t>
                </a:r>
                <a:r>
                  <a:rPr lang="en-US" altLang="zh-CN" sz="2400" b="1" i="1" dirty="0">
                    <a:solidFill>
                      <a:srgbClr val="0070C0"/>
                    </a:solidFill>
                  </a:rPr>
                  <a:t>f</a:t>
                </a:r>
                <a:r>
                  <a:rPr lang="en-US" altLang="zh-CN" sz="2400" b="1" dirty="0">
                    <a:solidFill>
                      <a:srgbClr val="0070C0"/>
                    </a:solidFill>
                  </a:rPr>
                  <a:t> is different from the image of the independent variable </a:t>
                </a:r>
                <a:r>
                  <a:rPr lang="en-US" altLang="zh-CN" sz="2400" b="1" i="1" dirty="0">
                    <a:solidFill>
                      <a:srgbClr val="0070C0"/>
                    </a:solidFill>
                  </a:rPr>
                  <a:t>x</a:t>
                </a:r>
                <a:r>
                  <a:rPr lang="en-US" altLang="zh-CN" sz="2400" b="1" dirty="0"/>
                  <a:t>. </a:t>
                </a:r>
              </a:p>
              <a:p>
                <a:pPr marL="342900" indent="-342900" eaLnBrk="1" hangingPunct="1">
                  <a:buFont typeface="Wingdings" panose="05000000000000000000" pitchFamily="2" charset="2"/>
                  <a:buChar char="Ø"/>
                </a:pPr>
                <a:r>
                  <a:rPr lang="en-US" altLang="zh-CN" sz="2400" b="1" dirty="0"/>
                  <a:t>The definition of the function here is the definition of the total function,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a:latin typeface="Cambria Math" panose="02040503050406030204" pitchFamily="18" charset="0"/>
                          </a:rPr>
                          <m:t>𝒇</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𝑿</m:t>
                    </m:r>
                  </m:oMath>
                </a14:m>
                <a:r>
                  <a:rPr lang="en-US" altLang="zh-CN" sz="2400" b="1" dirty="0"/>
                  <a:t>. </a:t>
                </a:r>
              </a:p>
            </p:txBody>
          </p:sp>
        </mc:Choice>
        <mc:Fallback xmlns="">
          <p:sp>
            <p:nvSpPr>
              <p:cNvPr id="14" name="Text Box 9">
                <a:extLst>
                  <a:ext uri="{FF2B5EF4-FFF2-40B4-BE49-F238E27FC236}">
                    <a16:creationId xmlns:a16="http://schemas.microsoft.com/office/drawing/2014/main" id="{8C6BDE7B-C116-8F8E-2BCB-4480C56BB8D1}"/>
                  </a:ext>
                </a:extLst>
              </p:cNvPr>
              <p:cNvSpPr txBox="1">
                <a:spLocks noRot="1" noChangeAspect="1" noMove="1" noResize="1" noEditPoints="1" noAdjustHandles="1" noChangeArrowheads="1" noChangeShapeType="1" noTextEdit="1"/>
              </p:cNvSpPr>
              <p:nvPr/>
            </p:nvSpPr>
            <p:spPr bwMode="auto">
              <a:xfrm>
                <a:off x="1884770" y="4705891"/>
                <a:ext cx="10351668" cy="2035557"/>
              </a:xfrm>
              <a:prstGeom prst="rect">
                <a:avLst/>
              </a:prstGeom>
              <a:blipFill>
                <a:blip r:embed="rId4"/>
                <a:stretch>
                  <a:fillRect l="-1178" t="-3293" r="-59" b="-41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8823C2F7-EEBE-81E7-13FC-6F9784DB825E}"/>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基本概念</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69859135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amond(i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169E6A-7EAE-44F6-B0E0-54AEA33A1E4D}"/>
              </a:ext>
            </a:extLst>
          </p:cNvPr>
          <p:cNvSpPr>
            <a:spLocks noGrp="1"/>
          </p:cNvSpPr>
          <p:nvPr>
            <p:ph type="sldNum" sz="quarter" idx="4"/>
          </p:nvPr>
        </p:nvSpPr>
        <p:spPr/>
        <p:txBody>
          <a:bodyPr/>
          <a:lstStyle/>
          <a:p>
            <a:fld id="{297B5860-9389-40BC-8CED-DD2AAB23A1E9}" type="slidenum">
              <a:rPr lang="zh-CN" altLang="en-US" smtClean="0"/>
              <a:pPr/>
              <a:t>9</a:t>
            </a:fld>
            <a:endParaRPr lang="zh-CN" altLang="en-US" dirty="0"/>
          </a:p>
        </p:txBody>
      </p:sp>
      <p:sp>
        <p:nvSpPr>
          <p:cNvPr id="3" name="文本框 2">
            <a:extLst>
              <a:ext uri="{FF2B5EF4-FFF2-40B4-BE49-F238E27FC236}">
                <a16:creationId xmlns:a16="http://schemas.microsoft.com/office/drawing/2014/main" id="{62423AEC-297D-4AC6-937F-565891408581}"/>
              </a:ext>
            </a:extLst>
          </p:cNvPr>
          <p:cNvSpPr txBox="1"/>
          <p:nvPr/>
        </p:nvSpPr>
        <p:spPr>
          <a:xfrm>
            <a:off x="1802455" y="78452"/>
            <a:ext cx="10570029" cy="830997"/>
          </a:xfrm>
          <a:prstGeom prst="rect">
            <a:avLst/>
          </a:prstGeom>
          <a:noFill/>
        </p:spPr>
        <p:txBody>
          <a:bodyPr wrap="square" rtlCol="0">
            <a:spAutoFit/>
          </a:bodyPr>
          <a:lstStyle/>
          <a:p>
            <a:r>
              <a:rPr lang="en-US" altLang="zh-CN" sz="4800" b="1" dirty="0">
                <a:solidFill>
                  <a:schemeClr val="bg1"/>
                </a:solidFill>
                <a:effectLst>
                  <a:outerShdw blurRad="38100" dist="38100" dir="2700000" algn="tl">
                    <a:srgbClr val="000000">
                      <a:alpha val="43137"/>
                    </a:srgbClr>
                  </a:outerShdw>
                </a:effectLst>
                <a:cs typeface="+mn-ea"/>
                <a:sym typeface="+mn-lt"/>
              </a:rPr>
              <a:t>Concept and properties of function</a:t>
            </a:r>
            <a:endParaRPr lang="zh-CN" altLang="en-US" sz="4000" b="1" dirty="0">
              <a:solidFill>
                <a:schemeClr val="bg1"/>
              </a:solidFill>
              <a:effectLst>
                <a:outerShdw blurRad="38100" dist="38100" dir="2700000" algn="tl">
                  <a:srgbClr val="000000">
                    <a:alpha val="43137"/>
                  </a:srgbClr>
                </a:outerShdw>
              </a:effectLst>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mc:AlternateContent xmlns:mc="http://schemas.openxmlformats.org/markup-compatibility/2006" xmlns:a14="http://schemas.microsoft.com/office/drawing/2010/main">
        <mc:Choice Requires="a14">
          <p:sp>
            <p:nvSpPr>
              <p:cNvPr id="12" name="Text Box 5">
                <a:extLst>
                  <a:ext uri="{FF2B5EF4-FFF2-40B4-BE49-F238E27FC236}">
                    <a16:creationId xmlns:a16="http://schemas.microsoft.com/office/drawing/2014/main" id="{877DDF5B-5299-9907-EB32-CABA31C88D54}"/>
                  </a:ext>
                </a:extLst>
              </p:cNvPr>
              <p:cNvSpPr txBox="1">
                <a:spLocks noChangeArrowheads="1"/>
              </p:cNvSpPr>
              <p:nvPr/>
            </p:nvSpPr>
            <p:spPr bwMode="auto">
              <a:xfrm>
                <a:off x="1978721" y="1239708"/>
                <a:ext cx="10035479" cy="1569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chemeClr val="accent2"/>
                    </a:solidFill>
                    <a:latin typeface="+mn-lt"/>
                  </a:rPr>
                  <a:t>Example</a:t>
                </a:r>
                <a:r>
                  <a:rPr lang="zh-CN" altLang="en-US" sz="2400" b="1" dirty="0">
                    <a:solidFill>
                      <a:schemeClr val="accent2"/>
                    </a:solidFill>
                    <a:latin typeface="+mn-lt"/>
                  </a:rPr>
                  <a:t>：</a:t>
                </a:r>
                <a:r>
                  <a:rPr lang="en-US" altLang="zh-CN" sz="2400" b="1" dirty="0"/>
                  <a:t>Let </a:t>
                </a:r>
                <a:r>
                  <a:rPr lang="en-US" altLang="zh-CN" sz="2400" b="1" i="1" dirty="0"/>
                  <a:t>E</a:t>
                </a:r>
                <a:r>
                  <a:rPr lang="en-US" altLang="zh-CN" sz="2400" b="1" dirty="0"/>
                  <a:t> be the universal set and</a:t>
                </a:r>
                <a14:m>
                  <m:oMath xmlns:m="http://schemas.openxmlformats.org/officeDocument/2006/math">
                    <m:r>
                      <a:rPr lang="en-US" altLang="zh-CN" sz="2400" b="1" i="0" smtClean="0">
                        <a:latin typeface="Cambria Math" panose="02040503050406030204" pitchFamily="18" charset="0"/>
                        <a:ea typeface="Cambria Math" panose="02040503050406030204" pitchFamily="18" charset="0"/>
                      </a:rPr>
                      <m:t> </m:t>
                    </m:r>
                    <m:r>
                      <a:rPr lang="zh-CN" altLang="en-US" sz="2400" b="1" i="1" smtClean="0">
                        <a:solidFill>
                          <a:srgbClr val="0070C0"/>
                        </a:solidFill>
                        <a:latin typeface="Cambria Math" panose="02040503050406030204" pitchFamily="18" charset="0"/>
                        <a:ea typeface="Cambria Math" panose="02040503050406030204" pitchFamily="18" charset="0"/>
                      </a:rPr>
                      <m:t>𝝆</m:t>
                    </m:r>
                    <m:d>
                      <m:dPr>
                        <m:ctrlPr>
                          <a:rPr lang="en-US" altLang="zh-CN" sz="2400" b="1" i="1">
                            <a:solidFill>
                              <a:srgbClr val="0070C0"/>
                            </a:solidFill>
                            <a:latin typeface="Cambria Math" panose="02040503050406030204" pitchFamily="18" charset="0"/>
                            <a:ea typeface="Cambria Math" panose="02040503050406030204" pitchFamily="18" charset="0"/>
                          </a:rPr>
                        </m:ctrlPr>
                      </m:dPr>
                      <m:e>
                        <m:r>
                          <a:rPr lang="en-US" altLang="zh-CN" sz="2400" b="1" i="1">
                            <a:solidFill>
                              <a:srgbClr val="0070C0"/>
                            </a:solidFill>
                            <a:latin typeface="Cambria Math" panose="02040503050406030204" pitchFamily="18" charset="0"/>
                            <a:ea typeface="Cambria Math" panose="02040503050406030204" pitchFamily="18" charset="0"/>
                          </a:rPr>
                          <m:t>𝑬</m:t>
                        </m:r>
                      </m:e>
                    </m:d>
                  </m:oMath>
                </a14:m>
                <a:r>
                  <a:rPr lang="en-US" altLang="zh-CN" sz="2400" b="1" dirty="0">
                    <a:solidFill>
                      <a:srgbClr val="0070C0"/>
                    </a:solidFill>
                  </a:rPr>
                  <a:t> </a:t>
                </a:r>
                <a:r>
                  <a:rPr lang="en-US" altLang="zh-CN" sz="2400" b="1" dirty="0"/>
                  <a:t>be the power set of </a:t>
                </a:r>
                <a:r>
                  <a:rPr lang="en-US" altLang="zh-CN" sz="2400" b="1" i="1" dirty="0"/>
                  <a:t>E</a:t>
                </a:r>
                <a:r>
                  <a:rPr lang="en-US" altLang="zh-CN" sz="2400" b="1" dirty="0"/>
                  <a:t>. For any two sets </a:t>
                </a:r>
                <a14:m>
                  <m:oMath xmlns:m="http://schemas.openxmlformats.org/officeDocument/2006/math">
                    <m:r>
                      <a:rPr lang="en-US" altLang="zh-CN" sz="2400" b="1" i="1">
                        <a:latin typeface="Cambria Math" panose="02040503050406030204" pitchFamily="18" charset="0"/>
                      </a:rPr>
                      <m:t>𝑿</m:t>
                    </m:r>
                    <m:r>
                      <a:rPr lang="en-US" altLang="zh-CN" sz="2400" b="1" i="1">
                        <a:latin typeface="Cambria Math" panose="02040503050406030204" pitchFamily="18" charset="0"/>
                      </a:rPr>
                      <m:t>,</m:t>
                    </m:r>
                    <m:r>
                      <a:rPr lang="en-US" altLang="zh-CN" sz="2400" b="1" i="1">
                        <a:latin typeface="Cambria Math" panose="02040503050406030204" pitchFamily="18" charset="0"/>
                      </a:rPr>
                      <m:t>𝒀</m:t>
                    </m:r>
                    <m:r>
                      <a:rPr lang="en-US" altLang="zh-CN" sz="2400" b="1" i="1">
                        <a:latin typeface="Cambria Math" panose="02040503050406030204" pitchFamily="18" charset="0"/>
                        <a:ea typeface="Cambria Math" panose="02040503050406030204" pitchFamily="18" charset="0"/>
                      </a:rPr>
                      <m:t>∈</m:t>
                    </m:r>
                    <m:r>
                      <a:rPr lang="zh-CN" altLang="en-US" sz="2400" b="1" i="1">
                        <a:latin typeface="Cambria Math" panose="02040503050406030204" pitchFamily="18" charset="0"/>
                        <a:ea typeface="Cambria Math" panose="02040503050406030204" pitchFamily="18" charset="0"/>
                      </a:rPr>
                      <m:t>𝝆</m:t>
                    </m:r>
                    <m:d>
                      <m:dPr>
                        <m:ctrlPr>
                          <a:rPr lang="en-US" altLang="zh-CN" sz="2400" b="1" i="1">
                            <a:latin typeface="Cambria Math" panose="02040503050406030204" pitchFamily="18" charset="0"/>
                            <a:ea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𝑬</m:t>
                        </m:r>
                      </m:e>
                    </m:d>
                    <m:r>
                      <a:rPr lang="en-US" altLang="zh-CN" sz="2400" b="1" i="1" smtClean="0">
                        <a:latin typeface="Cambria Math" panose="02040503050406030204" pitchFamily="18" charset="0"/>
                        <a:ea typeface="Cambria Math" panose="02040503050406030204" pitchFamily="18" charset="0"/>
                      </a:rPr>
                      <m:t>,</m:t>
                    </m:r>
                  </m:oMath>
                </a14:m>
                <a:r>
                  <a:rPr lang="en-US" altLang="zh-CN" sz="2400" b="1" dirty="0"/>
                  <a:t>their </a:t>
                </a:r>
                <a:r>
                  <a:rPr lang="en-US" altLang="zh-CN" sz="2400" b="1" dirty="0">
                    <a:solidFill>
                      <a:srgbClr val="C00000"/>
                    </a:solidFill>
                  </a:rPr>
                  <a:t>union</a:t>
                </a:r>
                <a:r>
                  <a:rPr lang="en-US" altLang="zh-CN" sz="2400" b="1" dirty="0"/>
                  <a:t> and </a:t>
                </a:r>
                <a:r>
                  <a:rPr lang="en-US" altLang="zh-CN" sz="2400" b="1" dirty="0">
                    <a:solidFill>
                      <a:srgbClr val="C00000"/>
                    </a:solidFill>
                  </a:rPr>
                  <a:t>intersection</a:t>
                </a:r>
                <a:r>
                  <a:rPr lang="en-US" altLang="zh-CN" sz="2400" b="1" dirty="0"/>
                  <a:t> operations are mappings </a:t>
                </a:r>
                <a:r>
                  <a:rPr lang="en-US" altLang="zh-CN" sz="2400" b="1" dirty="0">
                    <a:solidFill>
                      <a:srgbClr val="0070C0"/>
                    </a:solidFill>
                  </a:rPr>
                  <a:t>from</a:t>
                </a:r>
                <a14:m>
                  <m:oMath xmlns:m="http://schemas.openxmlformats.org/officeDocument/2006/math">
                    <m:r>
                      <a:rPr lang="en-US" altLang="zh-CN" sz="2400" b="1" i="0" smtClean="0">
                        <a:solidFill>
                          <a:srgbClr val="0070C0"/>
                        </a:solidFill>
                        <a:latin typeface="Cambria Math" panose="02040503050406030204" pitchFamily="18" charset="0"/>
                        <a:ea typeface="Cambria Math" panose="02040503050406030204" pitchFamily="18" charset="0"/>
                      </a:rPr>
                      <m:t> </m:t>
                    </m:r>
                    <m:r>
                      <a:rPr lang="zh-CN" altLang="en-US" sz="2400" b="1" i="1">
                        <a:solidFill>
                          <a:srgbClr val="0070C0"/>
                        </a:solidFill>
                        <a:latin typeface="Cambria Math" panose="02040503050406030204" pitchFamily="18" charset="0"/>
                        <a:ea typeface="Cambria Math" panose="02040503050406030204" pitchFamily="18" charset="0"/>
                      </a:rPr>
                      <m:t>𝝆</m:t>
                    </m:r>
                    <m:r>
                      <a:rPr lang="en-US" altLang="zh-CN" sz="2400" b="1" i="1">
                        <a:solidFill>
                          <a:srgbClr val="0070C0"/>
                        </a:solidFill>
                        <a:latin typeface="Cambria Math" panose="02040503050406030204" pitchFamily="18" charset="0"/>
                        <a:ea typeface="Cambria Math" panose="02040503050406030204" pitchFamily="18" charset="0"/>
                      </a:rPr>
                      <m:t>(</m:t>
                    </m:r>
                    <m:r>
                      <a:rPr lang="en-US" altLang="zh-CN" sz="2400" b="1" i="1">
                        <a:solidFill>
                          <a:srgbClr val="0070C0"/>
                        </a:solidFill>
                        <a:latin typeface="Cambria Math" panose="02040503050406030204" pitchFamily="18" charset="0"/>
                        <a:ea typeface="Cambria Math" panose="02040503050406030204" pitchFamily="18" charset="0"/>
                      </a:rPr>
                      <m:t>𝑬</m:t>
                    </m:r>
                    <m:r>
                      <a:rPr lang="en-US" altLang="zh-CN" sz="2400" b="1" i="1" smtClean="0">
                        <a:solidFill>
                          <a:srgbClr val="0070C0"/>
                        </a:solidFill>
                        <a:latin typeface="Cambria Math" panose="02040503050406030204" pitchFamily="18" charset="0"/>
                        <a:ea typeface="Cambria Math" panose="02040503050406030204" pitchFamily="18" charset="0"/>
                      </a:rPr>
                      <m:t>)</m:t>
                    </m:r>
                    <m:r>
                      <a:rPr lang="en-US" altLang="zh-CN" sz="2400" b="1" i="1">
                        <a:solidFill>
                          <a:srgbClr val="0070C0"/>
                        </a:solidFill>
                        <a:latin typeface="Cambria Math" panose="02040503050406030204" pitchFamily="18" charset="0"/>
                        <a:ea typeface="Cambria Math" panose="02040503050406030204" pitchFamily="18" charset="0"/>
                      </a:rPr>
                      <m:t>×</m:t>
                    </m:r>
                    <m:r>
                      <a:rPr lang="zh-CN" altLang="en-US" sz="2400" b="1" i="1">
                        <a:solidFill>
                          <a:srgbClr val="0070C0"/>
                        </a:solidFill>
                        <a:latin typeface="Cambria Math" panose="02040503050406030204" pitchFamily="18" charset="0"/>
                        <a:ea typeface="Cambria Math" panose="02040503050406030204" pitchFamily="18" charset="0"/>
                      </a:rPr>
                      <m:t>𝝆</m:t>
                    </m:r>
                    <m:r>
                      <a:rPr lang="en-US" altLang="zh-CN" sz="2400" b="1" i="1">
                        <a:solidFill>
                          <a:srgbClr val="0070C0"/>
                        </a:solidFill>
                        <a:latin typeface="Cambria Math" panose="02040503050406030204" pitchFamily="18" charset="0"/>
                        <a:ea typeface="Cambria Math" panose="02040503050406030204" pitchFamily="18" charset="0"/>
                      </a:rPr>
                      <m:t>(</m:t>
                    </m:r>
                    <m:r>
                      <a:rPr lang="en-US" altLang="zh-CN" sz="2400" b="1" i="1">
                        <a:solidFill>
                          <a:srgbClr val="0070C0"/>
                        </a:solidFill>
                        <a:latin typeface="Cambria Math" panose="02040503050406030204" pitchFamily="18" charset="0"/>
                        <a:ea typeface="Cambria Math" panose="02040503050406030204" pitchFamily="18" charset="0"/>
                      </a:rPr>
                      <m:t>𝑬</m:t>
                    </m:r>
                    <m:r>
                      <a:rPr lang="en-US" altLang="zh-CN" sz="2400" b="1" i="1">
                        <a:solidFill>
                          <a:srgbClr val="0070C0"/>
                        </a:solidFill>
                        <a:latin typeface="Cambria Math" panose="02040503050406030204" pitchFamily="18" charset="0"/>
                        <a:ea typeface="Cambria Math" panose="02040503050406030204" pitchFamily="18" charset="0"/>
                      </a:rPr>
                      <m:t>) </m:t>
                    </m:r>
                  </m:oMath>
                </a14:m>
                <a:r>
                  <a:rPr lang="en-US" altLang="zh-CN" sz="2400" b="1" dirty="0">
                    <a:solidFill>
                      <a:srgbClr val="0070C0"/>
                    </a:solidFill>
                  </a:rPr>
                  <a:t>to </a:t>
                </a:r>
                <a:r>
                  <a:rPr lang="en-US" altLang="zh-CN" sz="2400" b="1" i="1" dirty="0">
                    <a:solidFill>
                      <a:srgbClr val="0070C0"/>
                    </a:solidFill>
                  </a:rPr>
                  <a:t>ρ</a:t>
                </a:r>
                <a:r>
                  <a:rPr lang="en-US" altLang="zh-CN" sz="2400" b="1" dirty="0">
                    <a:solidFill>
                      <a:srgbClr val="0070C0"/>
                    </a:solidFill>
                  </a:rPr>
                  <a:t>(E); </a:t>
                </a:r>
                <a:r>
                  <a:rPr lang="en-US" altLang="zh-CN" sz="2400" b="1" dirty="0"/>
                  <a:t>for any set </a:t>
                </a:r>
                <a14:m>
                  <m:oMath xmlns:m="http://schemas.openxmlformats.org/officeDocument/2006/math">
                    <m:r>
                      <a:rPr lang="en-US" altLang="zh-CN" sz="2400" b="1" i="1">
                        <a:latin typeface="Cambria Math" panose="02040503050406030204" pitchFamily="18" charset="0"/>
                      </a:rPr>
                      <m:t>𝑿</m:t>
                    </m:r>
                    <m:r>
                      <a:rPr lang="en-US" altLang="zh-CN" sz="2400" b="1" i="1">
                        <a:latin typeface="Cambria Math" panose="02040503050406030204" pitchFamily="18" charset="0"/>
                        <a:ea typeface="Cambria Math" panose="02040503050406030204" pitchFamily="18" charset="0"/>
                      </a:rPr>
                      <m:t>∈</m:t>
                    </m:r>
                    <m:r>
                      <a:rPr lang="zh-CN" altLang="en-US" sz="2400" b="1" i="1">
                        <a:latin typeface="Cambria Math" panose="02040503050406030204" pitchFamily="18" charset="0"/>
                        <a:ea typeface="Cambria Math" panose="02040503050406030204" pitchFamily="18" charset="0"/>
                      </a:rPr>
                      <m:t>𝝆</m:t>
                    </m:r>
                    <m:d>
                      <m:dPr>
                        <m:ctrlPr>
                          <a:rPr lang="en-US" altLang="zh-CN" sz="2400" b="1" i="1">
                            <a:latin typeface="Cambria Math" panose="02040503050406030204" pitchFamily="18" charset="0"/>
                            <a:ea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𝑬</m:t>
                        </m:r>
                      </m:e>
                    </m:d>
                    <m:r>
                      <a:rPr lang="en-US" altLang="zh-CN" sz="2400" b="1" i="1" smtClean="0">
                        <a:latin typeface="Cambria Math" panose="02040503050406030204" pitchFamily="18" charset="0"/>
                        <a:ea typeface="Cambria Math" panose="02040503050406030204" pitchFamily="18" charset="0"/>
                      </a:rPr>
                      <m:t>,</m:t>
                    </m:r>
                  </m:oMath>
                </a14:m>
                <a:r>
                  <a:rPr lang="en-US" altLang="zh-CN" sz="2400" b="1" dirty="0"/>
                  <a:t> the </a:t>
                </a:r>
                <a:r>
                  <a:rPr lang="en-US" altLang="zh-CN" sz="2400" b="1" dirty="0">
                    <a:solidFill>
                      <a:srgbClr val="C00000"/>
                    </a:solidFill>
                  </a:rPr>
                  <a:t>complement </a:t>
                </a:r>
                <a:r>
                  <a:rPr lang="en-US" altLang="zh-CN" sz="2400" b="1" dirty="0"/>
                  <a:t>operation is a mapping </a:t>
                </a:r>
                <a:r>
                  <a:rPr lang="en-US" altLang="zh-CN" sz="2400" b="1" dirty="0">
                    <a:solidFill>
                      <a:srgbClr val="0070C0"/>
                    </a:solidFill>
                  </a:rPr>
                  <a:t>from </a:t>
                </a:r>
                <a:r>
                  <a:rPr lang="en-US" altLang="zh-CN" sz="2400" b="1" i="1" dirty="0">
                    <a:solidFill>
                      <a:srgbClr val="0070C0"/>
                    </a:solidFill>
                  </a:rPr>
                  <a:t>ρ(E) </a:t>
                </a:r>
                <a:r>
                  <a:rPr lang="en-US" altLang="zh-CN" sz="2400" b="1" dirty="0">
                    <a:solidFill>
                      <a:srgbClr val="0070C0"/>
                    </a:solidFill>
                  </a:rPr>
                  <a:t>to </a:t>
                </a:r>
                <a:r>
                  <a:rPr lang="en-US" altLang="zh-CN" sz="2400" b="1" i="1" dirty="0">
                    <a:solidFill>
                      <a:srgbClr val="0070C0"/>
                    </a:solidFill>
                  </a:rPr>
                  <a:t>ρ(E).</a:t>
                </a:r>
                <a14:m>
                  <m:oMath xmlns:m="http://schemas.openxmlformats.org/officeDocument/2006/math">
                    <m:r>
                      <a:rPr lang="en-US" altLang="zh-CN" sz="2400" b="1" i="1" smtClean="0">
                        <a:solidFill>
                          <a:srgbClr val="0070C0"/>
                        </a:solidFill>
                        <a:latin typeface="Cambria Math" panose="02040503050406030204" pitchFamily="18" charset="0"/>
                      </a:rPr>
                      <m:t> </m:t>
                    </m:r>
                  </m:oMath>
                </a14:m>
                <a:r>
                  <a:rPr lang="zh-CN" altLang="en-US" sz="2400" b="1" i="1" dirty="0">
                    <a:solidFill>
                      <a:srgbClr val="0070C0"/>
                    </a:solidFill>
                  </a:rPr>
                  <a:t> </a:t>
                </a:r>
                <a:endParaRPr lang="zh-CN" altLang="en-US" sz="2400" b="1" i="1" dirty="0"/>
              </a:p>
            </p:txBody>
          </p:sp>
        </mc:Choice>
        <mc:Fallback xmlns="">
          <p:sp>
            <p:nvSpPr>
              <p:cNvPr id="12" name="Text Box 5">
                <a:extLst>
                  <a:ext uri="{FF2B5EF4-FFF2-40B4-BE49-F238E27FC236}">
                    <a16:creationId xmlns:a16="http://schemas.microsoft.com/office/drawing/2014/main" id="{877DDF5B-5299-9907-EB32-CABA31C88D54}"/>
                  </a:ext>
                </a:extLst>
              </p:cNvPr>
              <p:cNvSpPr txBox="1">
                <a:spLocks noRot="1" noChangeAspect="1" noMove="1" noResize="1" noEditPoints="1" noAdjustHandles="1" noChangeArrowheads="1" noChangeShapeType="1" noTextEdit="1"/>
              </p:cNvSpPr>
              <p:nvPr/>
            </p:nvSpPr>
            <p:spPr bwMode="auto">
              <a:xfrm>
                <a:off x="1978721" y="1239708"/>
                <a:ext cx="10035479" cy="1569660"/>
              </a:xfrm>
              <a:prstGeom prst="rect">
                <a:avLst/>
              </a:prstGeom>
              <a:blipFill>
                <a:blip r:embed="rId3"/>
                <a:stretch>
                  <a:fillRect l="-972" t="-4264" r="-122" b="-77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Text Box 6">
            <a:extLst>
              <a:ext uri="{FF2B5EF4-FFF2-40B4-BE49-F238E27FC236}">
                <a16:creationId xmlns:a16="http://schemas.microsoft.com/office/drawing/2014/main" id="{D1B93328-A3F0-583D-D59B-6575180B3392}"/>
              </a:ext>
            </a:extLst>
          </p:cNvPr>
          <p:cNvSpPr txBox="1">
            <a:spLocks noChangeArrowheads="1"/>
          </p:cNvSpPr>
          <p:nvPr/>
        </p:nvSpPr>
        <p:spPr bwMode="auto">
          <a:xfrm>
            <a:off x="1978721" y="3284096"/>
            <a:ext cx="9857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chemeClr val="accent2"/>
                </a:solidFill>
                <a:latin typeface="+mn-lt"/>
              </a:rPr>
              <a:t>Example</a:t>
            </a:r>
            <a:r>
              <a:rPr lang="zh-CN" altLang="en-US" sz="2400" b="1" dirty="0">
                <a:solidFill>
                  <a:schemeClr val="accent2"/>
                </a:solidFill>
                <a:latin typeface="+mn-lt"/>
              </a:rPr>
              <a:t>： </a:t>
            </a:r>
            <a:r>
              <a:rPr lang="en-US" altLang="zh-CN" sz="2400" b="1" dirty="0"/>
              <a:t>Explain whether the following binary relation is a function?</a:t>
            </a:r>
            <a:endParaRPr lang="zh-CN" altLang="en-US" sz="2400" b="1"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EF2626-E987-614C-8908-33841A206F18}"/>
                  </a:ext>
                </a:extLst>
              </p:cNvPr>
              <p:cNvSpPr txBox="1"/>
              <p:nvPr/>
            </p:nvSpPr>
            <p:spPr>
              <a:xfrm>
                <a:off x="2959212" y="3989402"/>
                <a:ext cx="8329274" cy="1323439"/>
              </a:xfrm>
              <a:prstGeom prst="rect">
                <a:avLst/>
              </a:prstGeom>
              <a:noFill/>
            </p:spPr>
            <p:txBody>
              <a:bodyPr wrap="square" rtlCol="0">
                <a:spAutoFit/>
              </a:bodyPr>
              <a:lstStyle/>
              <a:p>
                <a:pPr marL="514350" indent="-514350" defTabSz="914400" fontAlgn="base">
                  <a:spcBef>
                    <a:spcPct val="50000"/>
                  </a:spcBef>
                  <a:spcAft>
                    <a:spcPct val="0"/>
                  </a:spcAft>
                  <a:buFontTx/>
                  <a:buAutoNum type="arabicParenBoth"/>
                </a:pPr>
                <a:r>
                  <a:rPr lang="en-US" altLang="zh-CN" sz="3200" b="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r>
                      <a:rPr lang="en-US" altLang="zh-CN" sz="3200" b="1" smtClean="0">
                        <a:solidFill>
                          <a:srgbClr val="000000"/>
                        </a:solidFill>
                        <a:latin typeface="Cambria Math" panose="02040503050406030204" pitchFamily="18" charset="0"/>
                      </a:rPr>
                      <m:t>𝐞𝐱𝐩</m:t>
                    </m:r>
                    <m:r>
                      <a:rPr lang="en-US" altLang="zh-CN" sz="3200" b="1" i="1" smtClean="0">
                        <a:solidFill>
                          <a:srgbClr val="000000"/>
                        </a:solidFill>
                        <a:latin typeface="Cambria Math" panose="02040503050406030204" pitchFamily="18" charset="0"/>
                      </a:rPr>
                      <m:t>=</m:t>
                    </m:r>
                    <m:d>
                      <m:dPr>
                        <m:begChr m:val="{"/>
                        <m:endChr m:val="}"/>
                        <m:ctrlPr>
                          <a:rPr lang="en-US" altLang="zh-CN" sz="3200" b="1" i="1" smtClean="0">
                            <a:solidFill>
                              <a:srgbClr val="000000"/>
                            </a:solidFill>
                            <a:latin typeface="Cambria Math" panose="02040503050406030204" pitchFamily="18" charset="0"/>
                          </a:rPr>
                        </m:ctrlPr>
                      </m:dPr>
                      <m:e>
                        <m:d>
                          <m:dPr>
                            <m:begChr m:val="⟨"/>
                            <m:endChr m:val="⟩"/>
                            <m:ctrlPr>
                              <a:rPr lang="en-US" altLang="zh-CN" sz="3200" b="1" i="1" smtClean="0">
                                <a:solidFill>
                                  <a:srgbClr val="000000"/>
                                </a:solidFill>
                                <a:latin typeface="Cambria Math" panose="02040503050406030204" pitchFamily="18" charset="0"/>
                              </a:rPr>
                            </m:ctrlPr>
                          </m:dPr>
                          <m:e>
                            <m:r>
                              <a:rPr lang="en-US" altLang="zh-CN" sz="3200" b="1" i="1" smtClean="0">
                                <a:solidFill>
                                  <a:srgbClr val="000000"/>
                                </a:solidFill>
                                <a:latin typeface="Cambria Math" panose="02040503050406030204" pitchFamily="18" charset="0"/>
                              </a:rPr>
                              <m:t>𝒙</m:t>
                            </m:r>
                            <m:r>
                              <a:rPr lang="en-US" altLang="zh-CN" sz="3200" b="1" i="1" smtClean="0">
                                <a:solidFill>
                                  <a:srgbClr val="000000"/>
                                </a:solidFill>
                                <a:latin typeface="Cambria Math" panose="02040503050406030204" pitchFamily="18" charset="0"/>
                              </a:rPr>
                              <m:t>,</m:t>
                            </m:r>
                            <m:sSup>
                              <m:sSupPr>
                                <m:ctrlPr>
                                  <a:rPr lang="en-US" altLang="zh-CN" sz="3200" b="1" i="1" smtClean="0">
                                    <a:solidFill>
                                      <a:srgbClr val="000000"/>
                                    </a:solidFill>
                                    <a:latin typeface="Cambria Math" panose="02040503050406030204" pitchFamily="18" charset="0"/>
                                  </a:rPr>
                                </m:ctrlPr>
                              </m:sSupPr>
                              <m:e>
                                <m:r>
                                  <a:rPr lang="en-US" altLang="zh-CN" sz="3200" b="1" i="1" smtClean="0">
                                    <a:solidFill>
                                      <a:srgbClr val="000000"/>
                                    </a:solidFill>
                                    <a:latin typeface="Cambria Math" panose="02040503050406030204" pitchFamily="18" charset="0"/>
                                  </a:rPr>
                                  <m:t>𝒆</m:t>
                                </m:r>
                              </m:e>
                              <m:sup>
                                <m:r>
                                  <a:rPr lang="en-US" altLang="zh-CN" sz="3200" b="1" i="1" smtClean="0">
                                    <a:solidFill>
                                      <a:srgbClr val="000000"/>
                                    </a:solidFill>
                                    <a:latin typeface="Cambria Math" panose="02040503050406030204" pitchFamily="18" charset="0"/>
                                  </a:rPr>
                                  <m:t>𝒙</m:t>
                                </m:r>
                              </m:sup>
                            </m:sSup>
                          </m:e>
                        </m:d>
                      </m:e>
                      <m:e>
                        <m:r>
                          <a:rPr lang="en-US" altLang="zh-CN" sz="3200" b="1" i="1" smtClean="0">
                            <a:solidFill>
                              <a:srgbClr val="000000"/>
                            </a:solidFill>
                            <a:latin typeface="Cambria Math" panose="02040503050406030204" pitchFamily="18" charset="0"/>
                          </a:rPr>
                          <m:t>𝒙</m:t>
                        </m:r>
                        <m:r>
                          <a:rPr lang="en-US" altLang="zh-CN" sz="3200" b="1" i="1" smtClean="0">
                            <a:solidFill>
                              <a:srgbClr val="000000"/>
                            </a:solidFill>
                            <a:latin typeface="Cambria Math" panose="02040503050406030204" pitchFamily="18" charset="0"/>
                            <a:ea typeface="Cambria Math" panose="02040503050406030204" pitchFamily="18" charset="0"/>
                          </a:rPr>
                          <m:t>∈</m:t>
                        </m:r>
                        <m:r>
                          <a:rPr lang="en-US" altLang="zh-CN" sz="3200" b="1" i="1" smtClean="0">
                            <a:solidFill>
                              <a:srgbClr val="000000"/>
                            </a:solidFill>
                            <a:latin typeface="Cambria Math" panose="02040503050406030204" pitchFamily="18" charset="0"/>
                            <a:ea typeface="Cambria Math" panose="02040503050406030204" pitchFamily="18" charset="0"/>
                          </a:rPr>
                          <m:t>𝑹</m:t>
                        </m:r>
                      </m:e>
                    </m:d>
                  </m:oMath>
                </a14:m>
                <a:endParaRPr lang="en-US" altLang="zh-CN" sz="3200" b="1" dirty="0">
                  <a:solidFill>
                    <a:srgbClr val="000000"/>
                  </a:solidFill>
                  <a:latin typeface="Times New Roman" panose="02020603050405020304" pitchFamily="18" charset="0"/>
                  <a:ea typeface="宋体" panose="02010600030101010101" pitchFamily="2" charset="-122"/>
                </a:endParaRPr>
              </a:p>
              <a:p>
                <a:pPr marL="514350" indent="-514350" defTabSz="914400" fontAlgn="base">
                  <a:spcBef>
                    <a:spcPct val="50000"/>
                  </a:spcBef>
                  <a:spcAft>
                    <a:spcPct val="0"/>
                  </a:spcAft>
                  <a:buFontTx/>
                  <a:buAutoNum type="arabicParenBoth"/>
                </a:pPr>
                <a:r>
                  <a:rPr lang="en-US" altLang="zh-CN" sz="3200" b="1" dirty="0">
                    <a:solidFill>
                      <a:srgbClr val="000000"/>
                    </a:solidFill>
                    <a:latin typeface="Times New Roman" panose="02020603050405020304" pitchFamily="18" charset="0"/>
                    <a:ea typeface="宋体" panose="02010600030101010101" pitchFamily="2" charset="-122"/>
                  </a:rPr>
                  <a:t> </a:t>
                </a:r>
                <a14:m>
                  <m:oMath xmlns:m="http://schemas.openxmlformats.org/officeDocument/2006/math">
                    <m:r>
                      <a:rPr lang="en-US" altLang="zh-CN" sz="3200" b="1" i="1" smtClean="0">
                        <a:solidFill>
                          <a:srgbClr val="000000"/>
                        </a:solidFill>
                        <a:latin typeface="Cambria Math" panose="02040503050406030204" pitchFamily="18" charset="0"/>
                      </a:rPr>
                      <m:t>𝒂𝒓𝒄𝒔𝒊𝒏</m:t>
                    </m:r>
                    <m:r>
                      <a:rPr lang="en-US" altLang="zh-CN" sz="3200" b="1" i="1" smtClean="0">
                        <a:solidFill>
                          <a:srgbClr val="000000"/>
                        </a:solidFill>
                        <a:latin typeface="Cambria Math" panose="02040503050406030204" pitchFamily="18" charset="0"/>
                      </a:rPr>
                      <m:t>=</m:t>
                    </m:r>
                    <m:d>
                      <m:dPr>
                        <m:begChr m:val="{"/>
                        <m:endChr m:val="}"/>
                        <m:ctrlPr>
                          <a:rPr lang="en-US" altLang="zh-CN" sz="3200" b="1" i="1" smtClean="0">
                            <a:solidFill>
                              <a:srgbClr val="000000"/>
                            </a:solidFill>
                            <a:latin typeface="Cambria Math" panose="02040503050406030204" pitchFamily="18" charset="0"/>
                          </a:rPr>
                        </m:ctrlPr>
                      </m:dPr>
                      <m:e>
                        <m:d>
                          <m:dPr>
                            <m:begChr m:val="⟨"/>
                            <m:endChr m:val="⟩"/>
                            <m:ctrlPr>
                              <a:rPr lang="en-US" altLang="zh-CN" sz="3200" b="1" i="1" smtClean="0">
                                <a:solidFill>
                                  <a:srgbClr val="000000"/>
                                </a:solidFill>
                                <a:latin typeface="Cambria Math" panose="02040503050406030204" pitchFamily="18" charset="0"/>
                              </a:rPr>
                            </m:ctrlPr>
                          </m:dPr>
                          <m:e>
                            <m:r>
                              <a:rPr lang="en-US" altLang="zh-CN" sz="3200" b="1" i="1" smtClean="0">
                                <a:solidFill>
                                  <a:srgbClr val="000000"/>
                                </a:solidFill>
                                <a:latin typeface="Cambria Math" panose="02040503050406030204" pitchFamily="18" charset="0"/>
                              </a:rPr>
                              <m:t>𝒙</m:t>
                            </m:r>
                            <m:r>
                              <a:rPr lang="en-US" altLang="zh-CN" sz="3200" b="1" i="1" smtClean="0">
                                <a:solidFill>
                                  <a:srgbClr val="000000"/>
                                </a:solidFill>
                                <a:latin typeface="Cambria Math" panose="02040503050406030204" pitchFamily="18" charset="0"/>
                              </a:rPr>
                              <m:t>,</m:t>
                            </m:r>
                            <m:r>
                              <a:rPr lang="en-US" altLang="zh-CN" sz="3200" b="1" i="1" smtClean="0">
                                <a:solidFill>
                                  <a:srgbClr val="000000"/>
                                </a:solidFill>
                                <a:latin typeface="Cambria Math" panose="02040503050406030204" pitchFamily="18" charset="0"/>
                              </a:rPr>
                              <m:t>𝒚</m:t>
                            </m:r>
                          </m:e>
                        </m:d>
                      </m:e>
                      <m:e>
                        <m:r>
                          <a:rPr lang="en-US" altLang="zh-CN" sz="3200" b="1" i="1" smtClean="0">
                            <a:solidFill>
                              <a:srgbClr val="000000"/>
                            </a:solidFill>
                            <a:latin typeface="Cambria Math" panose="02040503050406030204" pitchFamily="18" charset="0"/>
                          </a:rPr>
                          <m:t>𝒙</m:t>
                        </m:r>
                        <m:r>
                          <a:rPr lang="en-US" altLang="zh-CN" sz="3200" b="1" i="1" smtClean="0">
                            <a:solidFill>
                              <a:srgbClr val="000000"/>
                            </a:solidFill>
                            <a:latin typeface="Cambria Math" panose="02040503050406030204" pitchFamily="18" charset="0"/>
                          </a:rPr>
                          <m:t>,</m:t>
                        </m:r>
                        <m:r>
                          <a:rPr lang="en-US" altLang="zh-CN" sz="3200" b="1" i="1" smtClean="0">
                            <a:solidFill>
                              <a:srgbClr val="000000"/>
                            </a:solidFill>
                            <a:latin typeface="Cambria Math" panose="02040503050406030204" pitchFamily="18" charset="0"/>
                          </a:rPr>
                          <m:t>𝒚</m:t>
                        </m:r>
                        <m:r>
                          <a:rPr lang="en-US" altLang="zh-CN" sz="3200" b="1" i="1" smtClean="0">
                            <a:solidFill>
                              <a:srgbClr val="000000"/>
                            </a:solidFill>
                            <a:latin typeface="Cambria Math" panose="02040503050406030204" pitchFamily="18" charset="0"/>
                            <a:ea typeface="Cambria Math" panose="02040503050406030204" pitchFamily="18" charset="0"/>
                          </a:rPr>
                          <m:t>∈</m:t>
                        </m:r>
                        <m:r>
                          <a:rPr lang="en-US" altLang="zh-CN" sz="3200" b="1" i="1" smtClean="0">
                            <a:solidFill>
                              <a:srgbClr val="000000"/>
                            </a:solidFill>
                            <a:latin typeface="Cambria Math" panose="02040503050406030204" pitchFamily="18" charset="0"/>
                            <a:ea typeface="Cambria Math" panose="02040503050406030204" pitchFamily="18" charset="0"/>
                          </a:rPr>
                          <m:t>𝑹</m:t>
                        </m:r>
                        <m:r>
                          <a:rPr lang="en-US" altLang="zh-CN" sz="3200" b="1" i="1" smtClean="0">
                            <a:solidFill>
                              <a:srgbClr val="000000"/>
                            </a:solidFill>
                            <a:latin typeface="Cambria Math" panose="02040503050406030204" pitchFamily="18" charset="0"/>
                            <a:ea typeface="Cambria Math" panose="02040503050406030204" pitchFamily="18" charset="0"/>
                          </a:rPr>
                          <m:t>∧</m:t>
                        </m:r>
                        <m:func>
                          <m:funcPr>
                            <m:ctrlPr>
                              <a:rPr lang="en-US" altLang="zh-CN" sz="3200" b="1" i="1" smtClean="0">
                                <a:solidFill>
                                  <a:srgbClr val="000000"/>
                                </a:solidFill>
                                <a:latin typeface="Cambria Math" panose="02040503050406030204" pitchFamily="18" charset="0"/>
                                <a:ea typeface="Cambria Math" panose="02040503050406030204" pitchFamily="18" charset="0"/>
                              </a:rPr>
                            </m:ctrlPr>
                          </m:funcPr>
                          <m:fName>
                            <m:r>
                              <a:rPr lang="en-US" altLang="zh-CN" sz="3200" b="1" smtClean="0">
                                <a:solidFill>
                                  <a:srgbClr val="000000"/>
                                </a:solidFill>
                                <a:latin typeface="Cambria Math" panose="02040503050406030204" pitchFamily="18" charset="0"/>
                                <a:ea typeface="Cambria Math" panose="02040503050406030204" pitchFamily="18" charset="0"/>
                              </a:rPr>
                              <m:t>𝐬𝐢𝐧</m:t>
                            </m:r>
                          </m:fName>
                          <m:e>
                            <m:r>
                              <a:rPr lang="en-US" altLang="zh-CN" sz="3200" b="1" i="1" smtClean="0">
                                <a:solidFill>
                                  <a:srgbClr val="000000"/>
                                </a:solidFill>
                                <a:latin typeface="Cambria Math" panose="02040503050406030204" pitchFamily="18" charset="0"/>
                                <a:ea typeface="Cambria Math" panose="02040503050406030204" pitchFamily="18" charset="0"/>
                              </a:rPr>
                              <m:t>𝒚</m:t>
                            </m:r>
                          </m:e>
                        </m:func>
                        <m:r>
                          <a:rPr lang="en-US" altLang="zh-CN" sz="3200" b="1" i="1" smtClean="0">
                            <a:solidFill>
                              <a:srgbClr val="000000"/>
                            </a:solidFill>
                            <a:latin typeface="Cambria Math" panose="02040503050406030204" pitchFamily="18" charset="0"/>
                            <a:ea typeface="Cambria Math" panose="02040503050406030204" pitchFamily="18" charset="0"/>
                          </a:rPr>
                          <m:t>=</m:t>
                        </m:r>
                        <m:r>
                          <a:rPr lang="en-US" altLang="zh-CN" sz="3200" b="1" i="1" smtClean="0">
                            <a:solidFill>
                              <a:srgbClr val="000000"/>
                            </a:solidFill>
                            <a:latin typeface="Cambria Math" panose="02040503050406030204" pitchFamily="18" charset="0"/>
                            <a:ea typeface="Cambria Math" panose="02040503050406030204" pitchFamily="18" charset="0"/>
                          </a:rPr>
                          <m:t>𝒙</m:t>
                        </m:r>
                      </m:e>
                    </m:d>
                  </m:oMath>
                </a14:m>
                <a:endParaRPr lang="zh-CN" altLang="en-US" sz="3200" b="1" dirty="0">
                  <a:solidFill>
                    <a:srgbClr val="000000"/>
                  </a:solidFill>
                  <a:latin typeface="Times New Roman" panose="02020603050405020304" pitchFamily="18" charset="0"/>
                  <a:ea typeface="宋体" panose="02010600030101010101" pitchFamily="2" charset="-122"/>
                </a:endParaRPr>
              </a:p>
            </p:txBody>
          </p:sp>
        </mc:Choice>
        <mc:Fallback xmlns="">
          <p:sp>
            <p:nvSpPr>
              <p:cNvPr id="16" name="文本框 15">
                <a:extLst>
                  <a:ext uri="{FF2B5EF4-FFF2-40B4-BE49-F238E27FC236}">
                    <a16:creationId xmlns:a16="http://schemas.microsoft.com/office/drawing/2014/main" id="{73EF2626-E987-614C-8908-33841A206F18}"/>
                  </a:ext>
                </a:extLst>
              </p:cNvPr>
              <p:cNvSpPr txBox="1">
                <a:spLocks noRot="1" noChangeAspect="1" noMove="1" noResize="1" noEditPoints="1" noAdjustHandles="1" noChangeArrowheads="1" noChangeShapeType="1" noTextEdit="1"/>
              </p:cNvSpPr>
              <p:nvPr/>
            </p:nvSpPr>
            <p:spPr>
              <a:xfrm>
                <a:off x="2959212" y="3989402"/>
                <a:ext cx="8329274" cy="1323439"/>
              </a:xfrm>
              <a:prstGeom prst="rect">
                <a:avLst/>
              </a:prstGeom>
              <a:blipFill>
                <a:blip r:embed="rId4"/>
                <a:stretch>
                  <a:fillRect l="-1609" t="-3211" b="-11468"/>
                </a:stretch>
              </a:blipFill>
            </p:spPr>
            <p:txBody>
              <a:bodyPr/>
              <a:lstStyle/>
              <a:p>
                <a:r>
                  <a:rPr lang="zh-CN" altLang="en-US">
                    <a:noFill/>
                  </a:rPr>
                  <a:t> </a:t>
                </a:r>
              </a:p>
            </p:txBody>
          </p:sp>
        </mc:Fallback>
      </mc:AlternateContent>
      <p:sp>
        <p:nvSpPr>
          <p:cNvPr id="17" name="Text Box 8">
            <a:extLst>
              <a:ext uri="{FF2B5EF4-FFF2-40B4-BE49-F238E27FC236}">
                <a16:creationId xmlns:a16="http://schemas.microsoft.com/office/drawing/2014/main" id="{C3BBACA4-24E6-2F1D-8204-60D6107A8096}"/>
              </a:ext>
            </a:extLst>
          </p:cNvPr>
          <p:cNvSpPr txBox="1">
            <a:spLocks noChangeArrowheads="1"/>
          </p:cNvSpPr>
          <p:nvPr/>
        </p:nvSpPr>
        <p:spPr bwMode="auto">
          <a:xfrm>
            <a:off x="2959212" y="5356682"/>
            <a:ext cx="57602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32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(1)</a:t>
            </a:r>
            <a:r>
              <a:rPr lang="zh-CN" altLang="en-US" sz="2800" b="1" dirty="0"/>
              <a:t> </a:t>
            </a:r>
            <a:r>
              <a:rPr lang="en-US" altLang="zh-CN" sz="2800" b="1" dirty="0"/>
              <a:t>is function</a:t>
            </a:r>
            <a:r>
              <a:rPr lang="zh-CN" altLang="en-US" sz="2800" b="1" dirty="0"/>
              <a:t>，</a:t>
            </a:r>
            <a:r>
              <a:rPr lang="en-US" altLang="zh-CN" sz="2800" b="1" dirty="0"/>
              <a:t>(2)</a:t>
            </a:r>
            <a:r>
              <a:rPr lang="zh-CN" altLang="en-US" sz="2800" b="1" dirty="0"/>
              <a:t> </a:t>
            </a:r>
            <a:r>
              <a:rPr lang="en-US" altLang="zh-CN" sz="2800" b="1" dirty="0"/>
              <a:t>is not function</a:t>
            </a:r>
            <a:endParaRPr lang="zh-CN" altLang="en-US" sz="2800" b="1" dirty="0"/>
          </a:p>
        </p:txBody>
      </p:sp>
      <p:sp>
        <p:nvSpPr>
          <p:cNvPr id="18" name="矩形 17">
            <a:extLst>
              <a:ext uri="{FF2B5EF4-FFF2-40B4-BE49-F238E27FC236}">
                <a16:creationId xmlns:a16="http://schemas.microsoft.com/office/drawing/2014/main" id="{A2B9107D-8EAA-249C-2077-9334694A8C94}"/>
              </a:ext>
            </a:extLst>
          </p:cNvPr>
          <p:cNvSpPr/>
          <p:nvPr/>
        </p:nvSpPr>
        <p:spPr>
          <a:xfrm>
            <a:off x="0" y="1037509"/>
            <a:ext cx="1689098" cy="6044988"/>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函数的基本概念和性质</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基本概念</a:t>
            </a:r>
            <a:endParaRPr lang="en-US" altLang="zh-CN" u="sng" dirty="0">
              <a:solidFill>
                <a:schemeClr val="bg1"/>
              </a:solidFill>
              <a:cs typeface="+mn-ea"/>
              <a:sym typeface="+mn-lt"/>
            </a:endParaRPr>
          </a:p>
          <a:p>
            <a:pPr>
              <a:lnSpc>
                <a:spcPct val="120000"/>
              </a:lnSpc>
            </a:pPr>
            <a:r>
              <a:rPr lang="zh-CN" altLang="en-US" dirty="0">
                <a:solidFill>
                  <a:schemeClr val="bg1">
                    <a:lumMod val="65000"/>
                  </a:schemeClr>
                </a:solidFill>
                <a:cs typeface="+mn-ea"/>
                <a:sym typeface="+mn-lt"/>
              </a:rPr>
              <a:t>函数相等</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扩大和缩小</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函数的表示</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函数的构成</a:t>
            </a: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函数的合成和合成函数的性质</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合成函数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等幂函数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特殊函数</a:t>
            </a:r>
            <a:endParaRPr lang="en-US" altLang="zh-CN" b="1" dirty="0">
              <a:solidFill>
                <a:srgbClr val="FFFF00"/>
              </a:solidFill>
              <a:cs typeface="+mn-ea"/>
              <a:sym typeface="+mn-lt"/>
            </a:endParaRPr>
          </a:p>
          <a:p>
            <a:pPr>
              <a:lnSpc>
                <a:spcPct val="120000"/>
              </a:lnSpc>
            </a:pPr>
            <a:r>
              <a:rPr lang="zh-CN" altLang="en-US" dirty="0">
                <a:solidFill>
                  <a:schemeClr val="bg1">
                    <a:lumMod val="65000"/>
                  </a:schemeClr>
                </a:solidFill>
                <a:cs typeface="+mn-ea"/>
                <a:sym typeface="+mn-lt"/>
              </a:rPr>
              <a:t>单射 双射 满射</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恒等函数</a:t>
            </a:r>
            <a:endParaRPr lang="en-US" altLang="zh-CN" dirty="0">
              <a:solidFill>
                <a:schemeClr val="bg1">
                  <a:lumMod val="65000"/>
                </a:schemeClr>
              </a:solidFill>
              <a:cs typeface="+mn-ea"/>
              <a:sym typeface="+mn-lt"/>
            </a:endParaRPr>
          </a:p>
          <a:p>
            <a:pPr>
              <a:lnSpc>
                <a:spcPct val="120000"/>
              </a:lnSpc>
            </a:pPr>
            <a:r>
              <a:rPr lang="zh-CN" altLang="en-US" dirty="0">
                <a:solidFill>
                  <a:schemeClr val="bg1">
                    <a:lumMod val="65000"/>
                  </a:schemeClr>
                </a:solidFill>
                <a:cs typeface="+mn-ea"/>
                <a:sym typeface="+mn-lt"/>
              </a:rPr>
              <a:t>偏函数</a:t>
            </a:r>
            <a:endParaRPr lang="en-US" altLang="zh-CN" dirty="0">
              <a:solidFill>
                <a:schemeClr val="bg1">
                  <a:lumMod val="6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662698686"/>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blinds(horizontal)">
                                      <p:cBhvr>
                                        <p:cTn id="10" dur="500"/>
                                        <p:tgtEl>
                                          <p:spTgt spid="16">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Effect transition="in" filter="blinds(horizontal)">
                                      <p:cBhvr>
                                        <p:cTn id="13" dur="500"/>
                                        <p:tgtEl>
                                          <p:spTgt spid="1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heckerboard(across)">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oa3beuqa">
      <a:majorFont>
        <a:latin typeface="Arial"/>
        <a:ea typeface="汉仪跳跳体简"/>
        <a:cs typeface=""/>
      </a:majorFont>
      <a:minorFont>
        <a:latin typeface="Arial"/>
        <a:ea typeface="汉仪跳跳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6845</TotalTime>
  <Words>6138</Words>
  <Application>Microsoft Office PowerPoint</Application>
  <PresentationFormat>宽屏</PresentationFormat>
  <Paragraphs>931</Paragraphs>
  <Slides>48</Slides>
  <Notes>47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62" baseType="lpstr">
      <vt:lpstr>Arial Unicode MS</vt:lpstr>
      <vt:lpstr>等线</vt:lpstr>
      <vt:lpstr>汉仪跳跳体简</vt:lpstr>
      <vt:lpstr>华文楷体</vt:lpstr>
      <vt:lpstr>宋体</vt:lpstr>
      <vt:lpstr>Arial</vt:lpstr>
      <vt:lpstr>Calibri</vt:lpstr>
      <vt:lpstr>Cambria Math</vt:lpstr>
      <vt:lpstr>Symbol</vt:lpstr>
      <vt:lpstr>Times New Roman</vt:lpstr>
      <vt:lpstr>Wingdings</vt:lpstr>
      <vt:lpstr>第一PPT，www.1ppt.com</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卡通公开课</dc:title>
  <dc:creator>第一PPT</dc:creator>
  <cp:keywords>www.1ppt.com</cp:keywords>
  <dc:description>www.1ppt.com</dc:description>
  <cp:lastModifiedBy>Huawei</cp:lastModifiedBy>
  <cp:revision>316</cp:revision>
  <dcterms:created xsi:type="dcterms:W3CDTF">2017-08-18T03:02:00Z</dcterms:created>
  <dcterms:modified xsi:type="dcterms:W3CDTF">2023-05-30T13:18:08Z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